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xX8K5cg1cU2RcJKtoWzRSPvOL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577ECD-C51E-4993-90CF-AB64E540487F}">
  <a:tblStyle styleId="{11577ECD-C51E-4993-90CF-AB64E540487F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2"/>
          </a:solidFill>
        </a:fill>
      </a:tcStyle>
    </a:wholeTbl>
    <a:band1H>
      <a:tcTxStyle/>
      <a:tcStyle>
        <a:tcBdr/>
        <a:fill>
          <a:solidFill>
            <a:srgbClr val="CDD9E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9E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ES"/>
              <a:t>https://www.youtube.com/watch?v=MA-ccOBHBYc  </a:t>
            </a:r>
            <a:r>
              <a:rPr lang="es-ES" b="0" i="0">
                <a:latin typeface="Roboto"/>
                <a:ea typeface="Roboto"/>
                <a:cs typeface="Roboto"/>
                <a:sym typeface="Roboto"/>
              </a:rPr>
              <a:t>La masacre olvidada de Babin Yar, Ucrania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</a:pPr>
            <a:r>
              <a:rPr lang="es-ES" b="0" i="0">
                <a:latin typeface="Roboto"/>
                <a:ea typeface="Roboto"/>
                <a:cs typeface="Roboto"/>
                <a:sym typeface="Roboto"/>
              </a:rPr>
              <a:t>https://www.youtube.com/watch?v=qTfXKRpi2Bk El médico nazi que mató a 100 personas sumergiéndolas en agua con hielo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</a:pPr>
            <a:r>
              <a:rPr lang="es-ES" b="0" i="0">
                <a:latin typeface="Roboto"/>
                <a:ea typeface="Roboto"/>
                <a:cs typeface="Roboto"/>
                <a:sym typeface="Roboto"/>
              </a:rPr>
              <a:t>https://www.youtube.com/watch?v=XJ92oPhcU7w Auschwitz: el prisionero 172345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</a:pPr>
            <a:r>
              <a:rPr lang="es-ES" b="0" i="0">
                <a:latin typeface="Roboto"/>
                <a:ea typeface="Roboto"/>
                <a:cs typeface="Roboto"/>
                <a:sym typeface="Roboto"/>
              </a:rPr>
              <a:t>https://www.youtube.com/watch?v=H6SROlRMr4Q Crímenes de guerra del Ejército Imperial Japonés en China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</a:pPr>
            <a:r>
              <a:rPr lang="es-ES" b="0" i="0">
                <a:latin typeface="Roboto"/>
                <a:ea typeface="Roboto"/>
                <a:cs typeface="Roboto"/>
                <a:sym typeface="Roboto"/>
              </a:rPr>
              <a:t>https://www.youtube.com/watch?v=2NRP1IVtqCI A 70 años: la historia de sobrevivencia de este chileno-alemán que peleó en la II Guerra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i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e0ed062d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e0ed062d1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e0ed062d1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e0ed062d1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e0ed062d10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e0ed062d10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sz="7200" b="1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23" name="Google Shape;23;p22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5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orbel"/>
              <a:buNone/>
              <a:defRPr sz="72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36" name="Google Shape;36;p24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nvueltosenhistoria.blogspot.com/2011/09/claves-de-la-segunda-guerra-mundial.html" TargetMode="External"/><Relationship Id="rId3" Type="http://schemas.openxmlformats.org/officeDocument/2006/relationships/image" Target="../media/image23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ticiasiigm.blogspot.com/2012/01/alemania-recuerda-el-holocausto.html" TargetMode="External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hyperlink" Target="https://creativecommons.org/licenses/by-nc-nd/3.0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26.jpg"/><Relationship Id="rId7" Type="http://schemas.openxmlformats.org/officeDocument/2006/relationships/hyperlink" Target="http://www.pensandoelterritorio.com/without-a-trace-in-maps-the-secret-cities-of-the-uss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elbauldejosete.wordpress.com/2008/04/01/muro-de-berlin-checkpoint-charlie/" TargetMode="Externa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lordenmundial.com/mapas/como-se-forma-el-consejo-de-seguridad-de-la-onu/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razil_and_the_United_Nations" TargetMode="External"/><Relationship Id="rId5" Type="http://schemas.openxmlformats.org/officeDocument/2006/relationships/image" Target="../media/image30.jpg"/><Relationship Id="rId10" Type="http://schemas.openxmlformats.org/officeDocument/2006/relationships/hyperlink" Target="https://es.wikipedia.org/wiki/Secretar%C3%ADa_General_de_Naciones_Unidas" TargetMode="External"/><Relationship Id="rId4" Type="http://schemas.openxmlformats.org/officeDocument/2006/relationships/image" Target="../media/image29.png"/><Relationship Id="rId9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unican.es/pluginfile.php/1213/course/section/1495/MC-III-2.3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dalyc.org/pdf/325/32528338003.pdf" TargetMode="External"/><Relationship Id="rId5" Type="http://schemas.openxmlformats.org/officeDocument/2006/relationships/hyperlink" Target="https://revistas.uniandes.edu.co/doi/pdf/10.7440/colombiaint52.2001.00" TargetMode="External"/><Relationship Id="rId4" Type="http://schemas.openxmlformats.org/officeDocument/2006/relationships/hyperlink" Target="https://www.redalyc.org/pdf/5195/519551816003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-YBa1dL6u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://commons.wikimedia.org/wiki/File:Bundesarchiv_Bild_101I-055-1599-31,_Frankreichfeldzug,_Panzer_IV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dokuwiki.noctrl.edu/doku.php?id=ger:370:2010:winter:das_alltagsleben_1933-194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://klearchosguidetothegalaxy.blogspot.com/2010/06/sowjetisches-ehrenmal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Aerial_view_of_Pearl_Harbor_in_June_1941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Ilyushin_Il-2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hyperlink" Target="https://en.wikipedia.org/wiki/Anti-nuclear_protests" TargetMode="External"/><Relationship Id="rId5" Type="http://schemas.openxmlformats.org/officeDocument/2006/relationships/image" Target="../media/image9.jpg"/><Relationship Id="rId10" Type="http://schemas.openxmlformats.org/officeDocument/2006/relationships/image" Target="../media/image12.jpg"/><Relationship Id="rId4" Type="http://schemas.openxmlformats.org/officeDocument/2006/relationships/image" Target="../media/image8.jpg"/><Relationship Id="rId9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13.jpg"/><Relationship Id="rId7" Type="http://schemas.openxmlformats.org/officeDocument/2006/relationships/hyperlink" Target="https://www.historyonthenet.com/authentichistory/1914-1920/2-homefront/1-propagand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s.m.wikipedia.org/wiki/Archivo:Propaganda_.jpg" TargetMode="External"/><Relationship Id="rId10" Type="http://schemas.openxmlformats.org/officeDocument/2006/relationships/image" Target="../media/image16.jpg"/><Relationship Id="rId4" Type="http://schemas.openxmlformats.org/officeDocument/2006/relationships/image" Target="../media/image14.jp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</a:pPr>
            <a:r>
              <a:rPr lang="es-ES" dirty="0"/>
              <a:t>CARACTERÍSTICAS Y DESARROLLO DE LA SEGUNDA GUERRA MUNDIAL</a:t>
            </a:r>
            <a:endParaRPr dirty="0"/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</a:pPr>
            <a:r>
              <a:rPr lang="es-ES" sz="3100" dirty="0" err="1"/>
              <a:t>2°</a:t>
            </a:r>
            <a:r>
              <a:rPr lang="es-ES" dirty="0" err="1"/>
              <a:t>Medio</a:t>
            </a:r>
            <a:r>
              <a:rPr lang="es-ES" dirty="0"/>
              <a:t> Historia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es-ES" dirty="0"/>
              <a:t>Profesor: Abraham López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es-ES" dirty="0" err="1"/>
              <a:t>OA</a:t>
            </a:r>
            <a:r>
              <a:rPr lang="es-ES" dirty="0"/>
              <a:t> 4</a:t>
            </a:r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es-ES" dirty="0"/>
              <a:t>Clase 23 - 24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>
            <a:spLocks noGrp="1"/>
          </p:cNvSpPr>
          <p:nvPr>
            <p:ph type="title"/>
          </p:nvPr>
        </p:nvSpPr>
        <p:spPr>
          <a:xfrm>
            <a:off x="494676" y="893275"/>
            <a:ext cx="51150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</a:pPr>
            <a:r>
              <a:rPr lang="es-ES" sz="4000"/>
              <a:t>Los Crímenes de Guerra</a:t>
            </a:r>
            <a:endParaRPr/>
          </a:p>
        </p:txBody>
      </p:sp>
      <p:sp>
        <p:nvSpPr>
          <p:cNvPr id="188" name="Google Shape;188;p10"/>
          <p:cNvSpPr txBox="1">
            <a:spLocks noGrp="1"/>
          </p:cNvSpPr>
          <p:nvPr>
            <p:ph type="body" idx="1"/>
          </p:nvPr>
        </p:nvSpPr>
        <p:spPr>
          <a:xfrm>
            <a:off x="382251" y="2546425"/>
            <a:ext cx="5227200" cy="3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s-ES" sz="1800"/>
              <a:t>¿Qué acciones desarrolladas durante la Segunda Guerra Mundial crees que serían condenadas en la actualidad?</a:t>
            </a:r>
            <a:endParaRPr/>
          </a:p>
          <a:p>
            <a:pPr marL="4572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</a:pPr>
            <a:endParaRPr sz="1800"/>
          </a:p>
          <a:p>
            <a:pPr marL="4572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</a:pPr>
            <a:r>
              <a:rPr lang="es-ES" sz="1800"/>
              <a:t>¿Por qué las personas en el contexto de Guerra habrán actuado de esa manera?</a:t>
            </a:r>
            <a:endParaRPr/>
          </a:p>
          <a:p>
            <a:pPr marL="4572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</a:pPr>
            <a:endParaRPr sz="1800"/>
          </a:p>
          <a:p>
            <a:pPr marL="4572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</a:pPr>
            <a:r>
              <a:rPr lang="es-ES" sz="1800"/>
              <a:t>¿Qué importancia crees que tuvo para este comportamiento la mentalidad heredada del siglo XIX?</a:t>
            </a:r>
            <a:endParaRPr/>
          </a:p>
        </p:txBody>
      </p:sp>
      <p:sp>
        <p:nvSpPr>
          <p:cNvPr id="189" name="Google Shape;189;p10"/>
          <p:cNvSpPr/>
          <p:nvPr/>
        </p:nvSpPr>
        <p:spPr>
          <a:xfrm>
            <a:off x="6096000" y="165370"/>
            <a:ext cx="5870713" cy="64640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6415569" y="733110"/>
            <a:ext cx="2452823" cy="25838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1" name="Google Shape;191;p10" title="El médico nazi que mató a 100 personas sumergiéndolas en agua con hiel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6434" y="1410916"/>
            <a:ext cx="2129821" cy="120334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/>
          <p:nvPr/>
        </p:nvSpPr>
        <p:spPr>
          <a:xfrm>
            <a:off x="9024536" y="733110"/>
            <a:ext cx="2457545" cy="25838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3" name="Google Shape;193;p10" title="A 70 años: la historia de sobrevivencia de este chileno-alemán que peleó en la II Guerr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7961" y="1413959"/>
            <a:ext cx="2127573" cy="1202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0"/>
          <p:cNvSpPr/>
          <p:nvPr/>
        </p:nvSpPr>
        <p:spPr>
          <a:xfrm>
            <a:off x="6415569" y="3477127"/>
            <a:ext cx="5066512" cy="26676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5" name="Google Shape;195;p10" title="Crímenes de guerra del Ejército Imperial Japonés en Chin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9961" y="3637995"/>
            <a:ext cx="4152046" cy="2345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</a:pPr>
            <a:r>
              <a:rPr lang="es-ES"/>
              <a:t>TRABAJO DE INVESTIGACIÓN</a:t>
            </a:r>
            <a:endParaRPr/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s-ES"/>
              <a:t>Consecuencias 2da Guerra Mundial</a:t>
            </a:r>
            <a:endParaRPr/>
          </a:p>
        </p:txBody>
      </p:sp>
      <p:graphicFrame>
        <p:nvGraphicFramePr>
          <p:cNvPr id="202" name="Google Shape;202;p11"/>
          <p:cNvGraphicFramePr/>
          <p:nvPr/>
        </p:nvGraphicFramePr>
        <p:xfrm>
          <a:off x="2987614" y="43552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{11577ECD-C51E-4993-90CF-AB64E540487F}</a:tableStyleId>
              </a:tblPr>
              <a:tblGrid>
                <a:gridCol w="7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u="none" strike="noStrike" cap="none"/>
                        <a:t>EVALUACIÓN N°4   Historia 2do Medio</a:t>
                      </a:r>
                      <a:endParaRPr sz="13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u="none" strike="noStrike" cap="none"/>
                        <a:t>Profesor: Abraham López Fuentes   Correo: alopez@colegiodelreal.cl</a:t>
                      </a:r>
                      <a:endParaRPr sz="13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       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14" y="4354617"/>
            <a:ext cx="78105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ES"/>
              <a:t>Objetivo (</a:t>
            </a:r>
            <a:r>
              <a:rPr lang="es-ES" b="1"/>
              <a:t>OA 04)</a:t>
            </a:r>
            <a:endParaRPr/>
          </a:p>
        </p:txBody>
      </p:sp>
      <p:sp>
        <p:nvSpPr>
          <p:cNvPr id="209" name="Google Shape;209;p12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s-ES"/>
              <a:t>Caracterizar las principales consecuencias de la Segunda Guerra Mundial, considerando elementos de cambio y continuidad con el presente a partir del análisis de fuentes primarias y secundarias.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orbel"/>
              <a:buNone/>
            </a:pPr>
            <a:r>
              <a:rPr lang="es-ES">
                <a:solidFill>
                  <a:srgbClr val="FFFFFF"/>
                </a:solidFill>
              </a:rPr>
              <a:t>Pregunta articuladora</a:t>
            </a:r>
            <a:endParaRPr/>
          </a:p>
        </p:txBody>
      </p:sp>
      <p:pic>
        <p:nvPicPr>
          <p:cNvPr id="216" name="Google Shape;216;p13" descr="Shrek cumple 20 años! ¿Por que se volvió el meme favorito de Internet?"/>
          <p:cNvPicPr preferRelativeResize="0"/>
          <p:nvPr/>
        </p:nvPicPr>
        <p:blipFill rotWithShape="1">
          <a:blip r:embed="rId3">
            <a:alphaModFix/>
          </a:blip>
          <a:srcRect l="16758" r="31780" b="-3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3"/>
          <p:cNvSpPr txBox="1">
            <a:spLocks noGrp="1"/>
          </p:cNvSpPr>
          <p:nvPr>
            <p:ph type="body" idx="1"/>
          </p:nvPr>
        </p:nvSpPr>
        <p:spPr>
          <a:xfrm>
            <a:off x="4439243" y="1566913"/>
            <a:ext cx="6693061" cy="305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es-ES" b="1">
                <a:solidFill>
                  <a:srgbClr val="FFFFFF"/>
                </a:solidFill>
              </a:rPr>
              <a:t>¿De qué manera las consecuencias de la Segunda Guerra Mundial influyeron en la conformación del mundo actual?</a:t>
            </a:r>
            <a:endParaRPr/>
          </a:p>
        </p:txBody>
      </p:sp>
      <p:sp>
        <p:nvSpPr>
          <p:cNvPr id="218" name="Google Shape;218;p13"/>
          <p:cNvSpPr/>
          <p:nvPr/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275672" y="5111014"/>
            <a:ext cx="5428648" cy="1020278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525B13"/>
          </a:solidFill>
          <a:ln w="19050" cap="flat" cmpd="sng">
            <a:solidFill>
              <a:srgbClr val="2F64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Una pregunta articuladora, es la que da origen a una investigación o estudio. La finalidad de este será reunir evidencia para responder dicha pregunta.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ES"/>
              <a:t>INSTRUCCIONES</a:t>
            </a:r>
            <a:endParaRPr/>
          </a:p>
        </p:txBody>
      </p:sp>
      <p:sp>
        <p:nvSpPr>
          <p:cNvPr id="225" name="Google Shape;225;p14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s-ES"/>
              <a:t>Investigar entorno a las consecuencias de la SGM, en diversos ámbitos, considerando el impacto de estas para el mundo contemporáneo.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es-ES"/>
              <a:t>Para esto, debemos establecer: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s-ES"/>
              <a:t>Contexto (cuándo y dónde ocurre)</a:t>
            </a: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s-ES"/>
              <a:t>Desarrollo y características de las consecuencias (alcance geográfico, impacto político, económico, social y cultural, según corresponda)</a:t>
            </a: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s-ES"/>
              <a:t>Consecuencias y su efectos e importancia en la configuración del mundo actual.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ES"/>
              <a:t>INSTRUCCIONES</a:t>
            </a:r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288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s-ES"/>
              <a:t>Para el desarrollo de la investigación, comiencen con la lectura e identificación de las información relevante en las páginas 95 – 103 de su texto de estudiante.</a:t>
            </a: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  <a:p>
            <a:pPr marL="228600" lvl="0" indent="-18288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s-ES"/>
              <a:t>Deben complementar dicha información con, al menos, </a:t>
            </a:r>
            <a:r>
              <a:rPr lang="es-ES" b="1"/>
              <a:t>dos fuentes secundarias y/o primarias</a:t>
            </a:r>
            <a:r>
              <a:rPr lang="es-ES"/>
              <a:t> que traten específicamente sobre el tema abordado, las que deberán referenciar debidamente al final de su PTT con el siguiente formato: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es-ES" b="1"/>
              <a:t>AUTOR, TÍTULO, PAÍS, AÑO, LINK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ES"/>
              <a:t>INSTRUCCIONES</a:t>
            </a: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s-ES"/>
              <a:t>Las conclusiones del trabajo deben apuntar a responder la pregunta articuladora: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es-ES" b="1"/>
              <a:t>¿De qué manera las consecuencias de la Segunda Guerra Mundial influyeron en la conformación del mundo actual?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es-ES"/>
              <a:t>Deben procurar </a:t>
            </a:r>
            <a:r>
              <a:rPr lang="es-ES" u="sng"/>
              <a:t>utilizar fuentes </a:t>
            </a:r>
            <a:r>
              <a:rPr lang="es-ES"/>
              <a:t>para respaldar los datos que presenten en su trabajo, ya sean mapas, estadísticas, etc.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es-ES"/>
              <a:t>Los resultados serán presentados mediante disertaciones acompañadas de un PTT que deberán enviar para su revisión posteriormente.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ES"/>
              <a:t>TEMA 1: Consecuencias Sociales</a:t>
            </a:r>
            <a:br>
              <a:rPr lang="es-ES"/>
            </a:br>
            <a:endParaRPr/>
          </a:p>
        </p:txBody>
      </p:sp>
      <p:pic>
        <p:nvPicPr>
          <p:cNvPr id="243" name="Google Shape;243;p17" descr="Imagen que contiene exterior, roca, rocoso, hombre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15414" r="-1" b="11293"/>
          <a:stretch/>
        </p:blipFill>
        <p:spPr>
          <a:xfrm>
            <a:off x="1164772" y="2133600"/>
            <a:ext cx="3481235" cy="1947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 descr="Foto en blanco y negro de una ciudad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8602" r="25494" b="4"/>
          <a:stretch/>
        </p:blipFill>
        <p:spPr>
          <a:xfrm>
            <a:off x="1164772" y="4170797"/>
            <a:ext cx="1691791" cy="192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 descr="Foto blanco y negro de un grupo de niños posando para una fot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l="17354" r="24212" b="5"/>
          <a:stretch/>
        </p:blipFill>
        <p:spPr>
          <a:xfrm>
            <a:off x="2954216" y="4170799"/>
            <a:ext cx="1691793" cy="192520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7"/>
          <p:cNvSpPr txBox="1">
            <a:spLocks noGrp="1"/>
          </p:cNvSpPr>
          <p:nvPr>
            <p:ph type="body" idx="1"/>
          </p:nvPr>
        </p:nvSpPr>
        <p:spPr>
          <a:xfrm>
            <a:off x="4931229" y="2057400"/>
            <a:ext cx="6084642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s-ES"/>
              <a:t>Crímenes de lesa humanidad</a:t>
            </a: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s-ES"/>
              <a:t>Migraciones Forzadas</a:t>
            </a: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s-ES"/>
              <a:t>Daños infraestructurales</a:t>
            </a:r>
            <a:endParaRPr/>
          </a:p>
        </p:txBody>
      </p:sp>
      <p:sp>
        <p:nvSpPr>
          <p:cNvPr id="247" name="Google Shape;247;p17"/>
          <p:cNvSpPr txBox="1"/>
          <p:nvPr/>
        </p:nvSpPr>
        <p:spPr>
          <a:xfrm>
            <a:off x="2263624" y="3881217"/>
            <a:ext cx="2382383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de Autor desconocido está bajo licencia </a:t>
            </a:r>
            <a:r>
              <a:rPr lang="es-ES" sz="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7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8" name="Google Shape;248;p17"/>
          <p:cNvSpPr txBox="1"/>
          <p:nvPr/>
        </p:nvSpPr>
        <p:spPr>
          <a:xfrm>
            <a:off x="9647713" y="6657945"/>
            <a:ext cx="2544287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de Autor desconocido está bajo licencia </a:t>
            </a:r>
            <a:r>
              <a:rPr lang="es-ES" sz="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7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orbel"/>
              <a:buNone/>
            </a:pPr>
            <a:r>
              <a:rPr lang="es-ES" sz="3700"/>
              <a:t>TEMA 2: Nuevo Orden Mundial</a:t>
            </a:r>
            <a:br>
              <a:rPr lang="es-ES" sz="3700"/>
            </a:br>
            <a:endParaRPr sz="3700"/>
          </a:p>
        </p:txBody>
      </p:sp>
      <p:sp>
        <p:nvSpPr>
          <p:cNvPr id="254" name="Google Shape;254;p18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669306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s-ES"/>
              <a:t>Nuevo Orden Mundial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s-ES"/>
              <a:t>Cambios territoriales.</a:t>
            </a: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s-ES"/>
              <a:t>Consecuencias Políticas.</a:t>
            </a: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s-ES"/>
              <a:t>Transformaciones Económicas.</a:t>
            </a: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  <p:pic>
        <p:nvPicPr>
          <p:cNvPr id="255" name="Google Shape;255;p18" descr="Foto blanco y negro de un grupo de personas en la calle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7083" r="-1" b="5005"/>
          <a:stretch/>
        </p:blipFill>
        <p:spPr>
          <a:xfrm>
            <a:off x="8310622" y="237340"/>
            <a:ext cx="3646837" cy="27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8" descr="Imagen que contiene rojo, hombre, foto, blanc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r="5119" b="3"/>
          <a:stretch/>
        </p:blipFill>
        <p:spPr>
          <a:xfrm>
            <a:off x="8310622" y="3018503"/>
            <a:ext cx="3646837" cy="360327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8"/>
          <p:cNvSpPr txBox="1"/>
          <p:nvPr/>
        </p:nvSpPr>
        <p:spPr>
          <a:xfrm>
            <a:off x="9429203" y="2818449"/>
            <a:ext cx="2528256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de Autor desconocido está bajo licencia </a:t>
            </a:r>
            <a:r>
              <a:rPr lang="es-ES" sz="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7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8" name="Google Shape;258;p18"/>
          <p:cNvSpPr txBox="1"/>
          <p:nvPr/>
        </p:nvSpPr>
        <p:spPr>
          <a:xfrm>
            <a:off x="9413172" y="6421724"/>
            <a:ext cx="2544287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de Autor desconocido está bajo licencia </a:t>
            </a:r>
            <a:r>
              <a:rPr lang="es-ES" sz="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7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>
            <a:spLocks noGrp="1"/>
          </p:cNvSpPr>
          <p:nvPr>
            <p:ph type="title"/>
          </p:nvPr>
        </p:nvSpPr>
        <p:spPr>
          <a:xfrm>
            <a:off x="1143001" y="893287"/>
            <a:ext cx="4466566" cy="162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Corbel"/>
              <a:buNone/>
            </a:pPr>
            <a:r>
              <a:rPr lang="es-ES" sz="3100"/>
              <a:t>TEMA 3: Búsqueda de la Paz y Derechos Humanos </a:t>
            </a:r>
            <a:br>
              <a:rPr lang="es-ES" sz="3100"/>
            </a:br>
            <a:endParaRPr sz="3100"/>
          </a:p>
        </p:txBody>
      </p:sp>
      <p:sp>
        <p:nvSpPr>
          <p:cNvPr id="265" name="Google Shape;265;p19"/>
          <p:cNvSpPr txBox="1">
            <a:spLocks noGrp="1"/>
          </p:cNvSpPr>
          <p:nvPr>
            <p:ph type="body" idx="1"/>
          </p:nvPr>
        </p:nvSpPr>
        <p:spPr>
          <a:xfrm>
            <a:off x="1143002" y="2546430"/>
            <a:ext cx="4466565" cy="354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•"/>
            </a:pPr>
            <a:r>
              <a:rPr lang="es-ES" sz="3200"/>
              <a:t>Organización de las Naciones Unidas. </a:t>
            </a:r>
            <a:endParaRPr/>
          </a:p>
          <a:p>
            <a:pPr marL="285750" lvl="0" indent="-2857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</a:pPr>
            <a:r>
              <a:rPr lang="es-ES" sz="3200"/>
              <a:t>Asamblea y Secretaría General.</a:t>
            </a:r>
            <a:endParaRPr/>
          </a:p>
          <a:p>
            <a:pPr marL="285750" lvl="0" indent="-2857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</a:pPr>
            <a:r>
              <a:rPr lang="es-ES" sz="3200"/>
              <a:t> Consejo de Seguridad.</a:t>
            </a:r>
            <a:endParaRPr/>
          </a:p>
        </p:txBody>
      </p:sp>
      <p:sp>
        <p:nvSpPr>
          <p:cNvPr id="266" name="Google Shape;266;p19"/>
          <p:cNvSpPr/>
          <p:nvPr/>
        </p:nvSpPr>
        <p:spPr>
          <a:xfrm>
            <a:off x="6096000" y="165370"/>
            <a:ext cx="5870713" cy="64640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p19"/>
          <p:cNvSpPr/>
          <p:nvPr/>
        </p:nvSpPr>
        <p:spPr>
          <a:xfrm>
            <a:off x="6415569" y="733110"/>
            <a:ext cx="2452823" cy="25838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68" name="Google Shape;268;p19"/>
          <p:cNvPicPr preferRelativeResize="0"/>
          <p:nvPr/>
        </p:nvPicPr>
        <p:blipFill rotWithShape="1">
          <a:blip r:embed="rId3">
            <a:alphaModFix/>
          </a:blip>
          <a:srcRect l="7259" r="7204" b="2"/>
          <a:stretch/>
        </p:blipFill>
        <p:spPr>
          <a:xfrm>
            <a:off x="6576434" y="954386"/>
            <a:ext cx="2129821" cy="211640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9"/>
          <p:cNvSpPr/>
          <p:nvPr/>
        </p:nvSpPr>
        <p:spPr>
          <a:xfrm>
            <a:off x="9024536" y="733110"/>
            <a:ext cx="2457545" cy="25838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70" name="Google Shape;270;p19" descr="Imagen que contiene 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6532" r="20181" b="5"/>
          <a:stretch/>
        </p:blipFill>
        <p:spPr>
          <a:xfrm>
            <a:off x="9187961" y="988074"/>
            <a:ext cx="2127573" cy="205384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9"/>
          <p:cNvSpPr/>
          <p:nvPr/>
        </p:nvSpPr>
        <p:spPr>
          <a:xfrm>
            <a:off x="6415569" y="3477127"/>
            <a:ext cx="5066512" cy="26676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72" name="Google Shape;272;p19" descr="Imagen que contiene tabla, interior, llenado, comid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t="20669" r="-2" b="8782"/>
          <a:stretch/>
        </p:blipFill>
        <p:spPr>
          <a:xfrm>
            <a:off x="6576434" y="3695130"/>
            <a:ext cx="4739100" cy="223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9"/>
          <p:cNvSpPr txBox="1"/>
          <p:nvPr/>
        </p:nvSpPr>
        <p:spPr>
          <a:xfrm>
            <a:off x="8933151" y="5726711"/>
            <a:ext cx="2382383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de Autor desconocido está bajo licencia </a:t>
            </a:r>
            <a:r>
              <a:rPr lang="es-ES" sz="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7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4" name="Google Shape;274;p19"/>
          <p:cNvSpPr txBox="1"/>
          <p:nvPr/>
        </p:nvSpPr>
        <p:spPr>
          <a:xfrm>
            <a:off x="9647713" y="6870700"/>
            <a:ext cx="2544287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de Autor desconocido está bajo licencia </a:t>
            </a:r>
            <a:r>
              <a:rPr lang="es-ES" sz="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7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5" name="Google Shape;275;p19"/>
          <p:cNvSpPr txBox="1"/>
          <p:nvPr/>
        </p:nvSpPr>
        <p:spPr>
          <a:xfrm>
            <a:off x="7252630" y="6870700"/>
            <a:ext cx="2382383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de Autor desconocido está bajo licencia </a:t>
            </a:r>
            <a:r>
              <a:rPr lang="es-ES" sz="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7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ES"/>
              <a:t>Objetivo</a:t>
            </a: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s-ES"/>
              <a:t>Caracterizar la SGM considerando las características y etapas del conflicto, mediante el análisis de fuentes iconográficas y recursos cartográficos.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>
            <a:spLocks noGrp="1"/>
          </p:cNvSpPr>
          <p:nvPr>
            <p:ph type="title"/>
          </p:nvPr>
        </p:nvSpPr>
        <p:spPr>
          <a:xfrm>
            <a:off x="1455200" y="365707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ES"/>
              <a:t>PAUTA DE EVALUACIÓN</a:t>
            </a:r>
            <a:endParaRPr/>
          </a:p>
        </p:txBody>
      </p:sp>
      <p:graphicFrame>
        <p:nvGraphicFramePr>
          <p:cNvPr id="281" name="Google Shape;281;p20"/>
          <p:cNvGraphicFramePr/>
          <p:nvPr/>
        </p:nvGraphicFramePr>
        <p:xfrm>
          <a:off x="569650" y="146723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{11577ECD-C51E-4993-90CF-AB64E540487F}</a:tableStyleId>
              </a:tblPr>
              <a:tblGrid>
                <a:gridCol w="354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1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Criterio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Óptimo</a:t>
                      </a:r>
                      <a:r>
                        <a:rPr lang="es-ES" sz="1400" b="1"/>
                        <a:t> (3 ptos)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/>
                        <a:t>Suficiente ( 2 ptos)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/>
                        <a:t>Insuficiente (1 pto)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/>
                        <a:t>No abordado (</a:t>
                      </a:r>
                      <a:r>
                        <a:rPr lang="es-ES"/>
                        <a:t>0 </a:t>
                      </a:r>
                      <a:r>
                        <a:rPr lang="es-ES" sz="1400" b="1"/>
                        <a:t>ptos)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/>
                        <a:t>Menciona el contexto en el que se desarrolla el proceso histórico (tiempo, lugar y sus características generales)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/>
                        <a:t>Explica las principales características del proceso histórico.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/>
                        <a:t>Desarrolla un análisis del impacto económico, político y/o social del proceso estudiado.  X 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0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/>
                        <a:t>Establece relaciones causales entre el tema trabajado y la configuración del mundo actual. X 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/>
                        <a:t>Fundamenta debidamente sus conclusiones en base a la información expuesta.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/>
                        <a:t>El material gráfico presenta una correcta redacción y ortografía.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/>
                        <a:t>Referencia, al menos, 2 fuentes utilizadas para la presentación de datos.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e0ed062d10_0_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Estructura</a:t>
            </a:r>
            <a:endParaRPr/>
          </a:p>
        </p:txBody>
      </p:sp>
      <p:sp>
        <p:nvSpPr>
          <p:cNvPr id="288" name="Google Shape;288;ge0ed062d10_0_0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3000" cy="40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s-ES" b="1"/>
              <a:t>Introducción: </a:t>
            </a:r>
            <a:endParaRPr b="1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s-ES"/>
              <a:t>Mencionar y presentar tema específico.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s-ES"/>
              <a:t>Describir contexto: marco espacial y temporal.  Características generales de la 2GM (breve)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s-ES" b="1"/>
              <a:t>Desarrollo:</a:t>
            </a:r>
            <a:endParaRPr b="1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s-ES"/>
              <a:t>Características y datos específicos vinculados al tema trabajado, tales como: imágenes, estadísticas, descripción de hechos específicos vinculados al tema, etc. Distinguir entre lo político, lo económico, lo social y lo cultural según corresponda.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s-ES"/>
              <a:t>Impacto para las sociedades del periodo (finales de la segunda guerra mundial 1940-1960)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s-ES" b="1"/>
              <a:t>Conclusiones:</a:t>
            </a:r>
            <a:endParaRPr b="1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s-ES"/>
              <a:t>Responder a la pregunta guía fundamentando en lo expuesto en el desarrollo y vinculandolo con la actualidad.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0ed062d10_0_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fuentes sugeridas</a:t>
            </a:r>
            <a:endParaRPr/>
          </a:p>
        </p:txBody>
      </p:sp>
      <p:sp>
        <p:nvSpPr>
          <p:cNvPr id="295" name="Google Shape;295;ge0ed062d10_0_6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3000" cy="40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1200"/>
              <a:t>Consecuencias económicas:</a:t>
            </a:r>
            <a:endParaRPr sz="12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https://ocw.unican.es/pluginfile.php/1213/course/section/1495/MC-III-2.3.pdf</a:t>
            </a:r>
            <a:r>
              <a:rPr lang="es-ES" sz="1200">
                <a:solidFill>
                  <a:srgbClr val="49505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(Revisar texto completo)</a:t>
            </a:r>
            <a:endParaRPr sz="12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1200"/>
              <a:t>Consecuencias Sociales:</a:t>
            </a:r>
            <a:endParaRPr sz="12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https://www.redalyc.org/pdf/5195/519551816003.pdf</a:t>
            </a:r>
            <a:r>
              <a:rPr lang="es-ES" sz="1200">
                <a:solidFill>
                  <a:srgbClr val="49505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s-ES" sz="1200"/>
              <a:t>(Revisar titulos y leer aquellos que resulten atractivos, principalmente la introducción y conclusiones)</a:t>
            </a:r>
            <a:endParaRPr sz="12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1200"/>
              <a:t>Nuevo orden mundial:</a:t>
            </a:r>
            <a:endParaRPr sz="12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1200" u="sng">
                <a:solidFill>
                  <a:schemeClr val="hlink"/>
                </a:solidFill>
                <a:hlinkClick r:id="rId5"/>
              </a:rPr>
              <a:t>https://revistas.uniandes.edu.co/doi/pdf/10.7440/colombiaint52.2001.00</a:t>
            </a:r>
            <a:r>
              <a:rPr lang="es-ES" sz="1200"/>
              <a:t> (leer el subtitulo “Las bases políticas de la Globalización” (página 6 del pdf)</a:t>
            </a:r>
            <a:endParaRPr sz="12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1200"/>
              <a:t>Búsqueda de la Paz y los Derechos Humanos:</a:t>
            </a:r>
            <a:endParaRPr sz="12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1200" u="sng">
                <a:solidFill>
                  <a:schemeClr val="hlink"/>
                </a:solidFill>
                <a:hlinkClick r:id="rId6"/>
              </a:rPr>
              <a:t>https://www.redalyc.org/pdf/325/32528338003.pdf</a:t>
            </a:r>
            <a:r>
              <a:rPr lang="es-ES" sz="1200"/>
              <a:t>  (Revisar texto completo)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ES"/>
              <a:t>INICIO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662709" y="2038927"/>
            <a:ext cx="6292273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s-ES"/>
              <a:t>Recordemos…</a:t>
            </a:r>
            <a:endParaRPr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rPr lang="es-ES"/>
              <a:t>1. ¿Cuáles fueron algunos de los antecedentes más importantes para el inicio de la Segunda Guerra Mundial?</a:t>
            </a:r>
            <a:endParaRPr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endParaRPr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rPr lang="es-ES"/>
              <a:t>2. Observemos el siguiente video:</a:t>
            </a:r>
            <a:endParaRPr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rPr lang="es-ES" u="sng">
                <a:solidFill>
                  <a:schemeClr val="hlink"/>
                </a:solidFill>
                <a:hlinkClick r:id="rId3"/>
              </a:rPr>
              <a:t>https://www.youtube.com/watch?v=O-YBa1dL6uY</a:t>
            </a:r>
            <a:endParaRPr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endParaRPr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rPr lang="es-ES"/>
              <a:t>3.¿Qué características de la Segunda Guerra Mundial se pueden deducir a partir de la noticia? ¿Por qué se conmemora el fin de este conflicto?</a:t>
            </a:r>
            <a:endParaRPr/>
          </a:p>
        </p:txBody>
      </p:sp>
      <p:pic>
        <p:nvPicPr>
          <p:cNvPr id="106" name="Google Shape;106;p3" title="Europa conmemora el fin de la Segunda Guerra Mundi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2981" y="2632363"/>
            <a:ext cx="5100435" cy="2881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4" name="Google Shape;114;p4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4"/>
          <p:cNvCxnSpPr/>
          <p:nvPr/>
        </p:nvCxnSpPr>
        <p:spPr>
          <a:xfrm>
            <a:off x="1978660" y="5462458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1225390" y="5060681"/>
            <a:ext cx="996696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Corbel"/>
              <a:buNone/>
            </a:pPr>
            <a:r>
              <a:rPr lang="es-ES" sz="5600" b="1" cap="none">
                <a:solidFill>
                  <a:srgbClr val="FFFFFF"/>
                </a:solidFill>
              </a:rPr>
              <a:t>OFENSIVAS ENTRE 1939 - 1945</a:t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4" descr="Imagen que contiene texto, mapa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74300" y="236221"/>
            <a:ext cx="8869140" cy="5365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ES"/>
              <a:t>ETAPAS DE LA GUERRA</a:t>
            </a: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1143001" y="2057400"/>
            <a:ext cx="4716624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s-ES"/>
              <a:t>La Guerra Relámpago (1939-1941)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es-ES"/>
              <a:t>Inicia con la invasión de Alemania, apoyada por la URSS, a Polonia.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es-ES"/>
              <a:t>Francia y Reino Unido declaran la Guerra a Alemania.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es-ES"/>
              <a:t>La iniciativa Alemana, sumada a las fuerzas Italianas (1940) permiten tomar parte de Francia para iniciar nuevos ataques al resto de Europa.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rPr lang="es-ES"/>
              <a:t>¿Por qué se habrá optado por invadir Francia antes que otros países enemigos, como el Reino Unido?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pic>
        <p:nvPicPr>
          <p:cNvPr id="126" name="Google Shape;126;p5" descr="Imagen que contiene exterior, avión, foto, pequeñ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7083" y="429208"/>
            <a:ext cx="3965094" cy="2780522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7" name="Google Shape;127;p5"/>
          <p:cNvSpPr txBox="1"/>
          <p:nvPr/>
        </p:nvSpPr>
        <p:spPr>
          <a:xfrm>
            <a:off x="7187083" y="3346972"/>
            <a:ext cx="340316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sng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de Autor desconocido está bajo licencia </a:t>
            </a:r>
            <a:r>
              <a:rPr lang="es-ES" sz="900" b="0" i="0" u="sng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9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8" name="Google Shape;128;p5" descr="Foto blanco y negro de un tanque de guerra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87083" y="3429000"/>
            <a:ext cx="3965094" cy="2735915"/>
          </a:xfrm>
          <a:prstGeom prst="rect">
            <a:avLst/>
          </a:prstGeom>
          <a:solidFill>
            <a:schemeClr val="lt1"/>
          </a:solidFill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9" name="Google Shape;129;p5"/>
          <p:cNvSpPr txBox="1"/>
          <p:nvPr/>
        </p:nvSpPr>
        <p:spPr>
          <a:xfrm>
            <a:off x="7187083" y="6302085"/>
            <a:ext cx="3497645" cy="2308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9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de Autor desconocido está bajo licencia </a:t>
            </a:r>
            <a:r>
              <a:rPr lang="es-ES" sz="9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9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ES"/>
              <a:t>ETAPAS DE LA GUERRA</a:t>
            </a:r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450541" y="1965960"/>
            <a:ext cx="620771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s-ES"/>
              <a:t>La guerra de dimensión mundial (1941-1942)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es-ES"/>
              <a:t>Se rompen relaciones entre la URSS y Alemania.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es-ES"/>
              <a:t>Japón ataca la base Estadounidense de Pearl Harbor, ampliando el alcance del conflicto.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rPr lang="es-ES"/>
              <a:t>La derrota del Eje (1943-1945)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es-ES"/>
              <a:t>Las fuerzas alemanas son derrotadas en territorio de la URSS. Generando una contraofensiva por parte de las potencias aliadas.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es-ES"/>
              <a:t>Italia se retira de la guerra.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es-ES"/>
              <a:t>Alemania pierde territorios por el frente oriental (URSS).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es-ES"/>
              <a:t>En abril de 1945 Berlín es bombardeada y en agosto EE.UU. Realiza su ataque contra Japón.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es-ES"/>
              <a:t>Con la rendición de estos últimos se pone fin a la Segunda Guerra Mundial.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pic>
        <p:nvPicPr>
          <p:cNvPr id="136" name="Google Shape;136;p6" descr="Imagen que contiene exterior, agua, roca, naturalez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4768" y="312052"/>
            <a:ext cx="3939074" cy="303124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37" name="Google Shape;137;p6"/>
          <p:cNvSpPr txBox="1"/>
          <p:nvPr/>
        </p:nvSpPr>
        <p:spPr>
          <a:xfrm>
            <a:off x="7524768" y="3592552"/>
            <a:ext cx="403741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9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de Autor desconocido está bajo licencia </a:t>
            </a:r>
            <a:r>
              <a:rPr lang="es-ES" sz="9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9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38" name="Google Shape;138;p6" descr="Imagen que contiene exterior, viejo, foto, agua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24768" y="3592552"/>
            <a:ext cx="3866142" cy="301287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39" name="Google Shape;139;p6"/>
          <p:cNvSpPr txBox="1"/>
          <p:nvPr/>
        </p:nvSpPr>
        <p:spPr>
          <a:xfrm>
            <a:off x="7524768" y="6795354"/>
            <a:ext cx="363190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9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de Autor desconocido está bajo licencia </a:t>
            </a:r>
            <a:r>
              <a:rPr lang="es-ES" sz="9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sz="9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>
            <a:spLocks noGrp="1"/>
          </p:cNvSpPr>
          <p:nvPr>
            <p:ph type="title"/>
          </p:nvPr>
        </p:nvSpPr>
        <p:spPr>
          <a:xfrm>
            <a:off x="1242588" y="302061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ES"/>
              <a:t>CARACTERÍSTICAS DEL CONFLICTO</a:t>
            </a:r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body" idx="1"/>
          </p:nvPr>
        </p:nvSpPr>
        <p:spPr>
          <a:xfrm>
            <a:off x="525083" y="1448177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s-ES"/>
              <a:t>Avances tecnológicos:</a:t>
            </a:r>
            <a:endParaRPr/>
          </a:p>
        </p:txBody>
      </p:sp>
      <p:pic>
        <p:nvPicPr>
          <p:cNvPr id="146" name="Google Shape;146;p7" descr="Imagen que contiene foto, exterior, avión, vie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8238" y="1751356"/>
            <a:ext cx="1967377" cy="151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 descr="Imagen que contiene exterior, avión, aeronave, vie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9174" y="1751356"/>
            <a:ext cx="3452327" cy="155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 descr="Foto blanco y negro de un tanque de guerr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5967" y="4333039"/>
            <a:ext cx="3177284" cy="179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 descr="Imagen que contiene exterior, transporte, vehículo militar, past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93003" y="4364087"/>
            <a:ext cx="3326329" cy="177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 descr="Imagen que contiene avión, exterior, camino, aeronave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3380" y="2157063"/>
            <a:ext cx="41275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/>
        </p:nvSpPr>
        <p:spPr>
          <a:xfrm>
            <a:off x="2957545" y="6999075"/>
            <a:ext cx="74670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9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de Autor desconocido está bajo licencia </a:t>
            </a:r>
            <a:r>
              <a:rPr lang="es-ES" sz="9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9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2" name="Google Shape;152;p7" descr="Imagen que contiene exterior, humo, agua, foto&#10;&#10;Descripción generada automá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3833" y="3970248"/>
            <a:ext cx="3756389" cy="2274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389256" y="6253586"/>
            <a:ext cx="21067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9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de Autor desconocido está bajo licencia </a:t>
            </a:r>
            <a:r>
              <a:rPr lang="es-ES" sz="9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9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268273" y="3538565"/>
            <a:ext cx="5188147" cy="3693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 desarrolló la aviación, facilitando los bombardeos</a:t>
            </a:r>
            <a:endParaRPr/>
          </a:p>
        </p:txBody>
      </p:sp>
      <p:sp>
        <p:nvSpPr>
          <p:cNvPr id="155" name="Google Shape;155;p7"/>
          <p:cNvSpPr txBox="1"/>
          <p:nvPr/>
        </p:nvSpPr>
        <p:spPr>
          <a:xfrm>
            <a:off x="297982" y="5659847"/>
            <a:ext cx="4127500" cy="92333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El desarrollo de la bomba atómica otorgó a la humanidad un poder destructivo sin precedentes.</a:t>
            </a:r>
            <a:endParaRPr/>
          </a:p>
        </p:txBody>
      </p:sp>
      <p:sp>
        <p:nvSpPr>
          <p:cNvPr id="156" name="Google Shape;156;p7"/>
          <p:cNvSpPr txBox="1"/>
          <p:nvPr/>
        </p:nvSpPr>
        <p:spPr>
          <a:xfrm>
            <a:off x="6527549" y="5925234"/>
            <a:ext cx="4055952" cy="64633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Maquinarias de guerra, como los tanques evolucionaron considerablemente.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6096000" y="3273631"/>
            <a:ext cx="5449312" cy="3693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 crearon tanto sistemas de radar, como de antirradar.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8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" name="Google Shape;165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7" name="Google Shape;167;p8"/>
          <p:cNvCxnSpPr/>
          <p:nvPr/>
        </p:nvCxnSpPr>
        <p:spPr>
          <a:xfrm>
            <a:off x="1978660" y="545896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8" name="Google Shape;168;p8"/>
          <p:cNvSpPr txBox="1">
            <a:spLocks noGrp="1"/>
          </p:cNvSpPr>
          <p:nvPr>
            <p:ph type="title"/>
          </p:nvPr>
        </p:nvSpPr>
        <p:spPr>
          <a:xfrm>
            <a:off x="3748193" y="308780"/>
            <a:ext cx="544011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Corbel"/>
              <a:buNone/>
            </a:pPr>
            <a:r>
              <a:rPr lang="es-ES" sz="4600" b="1"/>
              <a:t>CARACTERÍSTICAS</a:t>
            </a:r>
            <a:r>
              <a:rPr lang="es-ES" sz="4600" b="1" cap="none"/>
              <a:t> DEL CONFLICTO</a:t>
            </a:r>
            <a:endParaRPr/>
          </a:p>
        </p:txBody>
      </p:sp>
      <p:sp>
        <p:nvSpPr>
          <p:cNvPr id="169" name="Google Shape;169;p8"/>
          <p:cNvSpPr txBox="1">
            <a:spLocks noGrp="1"/>
          </p:cNvSpPr>
          <p:nvPr>
            <p:ph type="body" idx="1"/>
          </p:nvPr>
        </p:nvSpPr>
        <p:spPr>
          <a:xfrm>
            <a:off x="5172307" y="1716278"/>
            <a:ext cx="259188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s-ES" sz="2800"/>
              <a:t>EL USO DE PROPAGANDA</a:t>
            </a:r>
            <a:endParaRPr/>
          </a:p>
        </p:txBody>
      </p:sp>
      <p:pic>
        <p:nvPicPr>
          <p:cNvPr id="170" name="Google Shape;170;p8" descr="Imagen que contiene texto, libr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1" t="-704" r="-5" b="1043"/>
          <a:stretch/>
        </p:blipFill>
        <p:spPr>
          <a:xfrm>
            <a:off x="6711557" y="2765029"/>
            <a:ext cx="2650581" cy="362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 descr="Imagen que contiene mujer, balanceando, jugador, hombre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1" t="609" r="-4" b="513"/>
          <a:stretch/>
        </p:blipFill>
        <p:spPr>
          <a:xfrm>
            <a:off x="9539659" y="350029"/>
            <a:ext cx="2328897" cy="358393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 txBox="1"/>
          <p:nvPr/>
        </p:nvSpPr>
        <p:spPr>
          <a:xfrm>
            <a:off x="5728274" y="7034510"/>
            <a:ext cx="2382383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de Autor desconocido está bajo licencia </a:t>
            </a:r>
            <a:r>
              <a:rPr lang="es-ES" sz="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7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82380" y="6994190"/>
            <a:ext cx="2528256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de Autor desconocido está bajo licencia </a:t>
            </a:r>
            <a:r>
              <a:rPr lang="es-ES" sz="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7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4" name="Google Shape;174;p8" descr="Imagen que contiene texto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94633" y="2811736"/>
            <a:ext cx="2759030" cy="367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8" descr="Imagen que contiene texto, libro, hombre, agua&#10;&#10;Descripción generada automá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1611" y="373391"/>
            <a:ext cx="2591882" cy="338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343055" y="2541036"/>
            <a:ext cx="2780523" cy="53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s-ES" sz="3600"/>
              <a:t>LA EXTENSIÓN PLANETARIA DEL CONFLICTO</a:t>
            </a:r>
            <a:endParaRPr/>
          </a:p>
        </p:txBody>
      </p:sp>
      <p:pic>
        <p:nvPicPr>
          <p:cNvPr id="181" name="Google Shape;181;p9" descr="Imagen que contiene texto, map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3578" y="332791"/>
            <a:ext cx="9147212" cy="6192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Marquesina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1455</Words>
  <Application>Microsoft Office PowerPoint</Application>
  <PresentationFormat>Panorámica</PresentationFormat>
  <Paragraphs>155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Roboto</vt:lpstr>
      <vt:lpstr>Corbel</vt:lpstr>
      <vt:lpstr>Base</vt:lpstr>
      <vt:lpstr>CARACTERÍSTICAS Y DESARROLLO DE LA SEGUNDA GUERRA MUNDIAL</vt:lpstr>
      <vt:lpstr>Objetivo</vt:lpstr>
      <vt:lpstr>INICIO</vt:lpstr>
      <vt:lpstr>OFENSIVAS ENTRE 1939 - 1945</vt:lpstr>
      <vt:lpstr>ETAPAS DE LA GUERRA</vt:lpstr>
      <vt:lpstr>ETAPAS DE LA GUERRA</vt:lpstr>
      <vt:lpstr>CARACTERÍSTICAS DEL CONFLICTO</vt:lpstr>
      <vt:lpstr>CARACTERÍSTICAS DEL CONFLICTO</vt:lpstr>
      <vt:lpstr>LA EXTENSIÓN PLANETARIA DEL CONFLICTO</vt:lpstr>
      <vt:lpstr>Los Crímenes de Guerra</vt:lpstr>
      <vt:lpstr>TRABAJO DE INVESTIGACIÓN</vt:lpstr>
      <vt:lpstr>Objetivo (OA 04)</vt:lpstr>
      <vt:lpstr>Pregunta articuladora</vt:lpstr>
      <vt:lpstr>INSTRUCCIONES</vt:lpstr>
      <vt:lpstr>INSTRUCCIONES</vt:lpstr>
      <vt:lpstr>INSTRUCCIONES</vt:lpstr>
      <vt:lpstr>TEMA 1: Consecuencias Sociales </vt:lpstr>
      <vt:lpstr>TEMA 2: Nuevo Orden Mundial </vt:lpstr>
      <vt:lpstr>TEMA 3: Búsqueda de la Paz y Derechos Humanos  </vt:lpstr>
      <vt:lpstr>PAUTA DE EVALUACIÓN</vt:lpstr>
      <vt:lpstr>Estructura</vt:lpstr>
      <vt:lpstr>fuentes sugeridas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Y DESARROLLO DE LA SEGUNDA GUERRA MUNDIAL</dc:title>
  <dc:creator>Abraham López</dc:creator>
  <cp:lastModifiedBy>Carmen Barros Ortega</cp:lastModifiedBy>
  <cp:revision>1</cp:revision>
  <dcterms:created xsi:type="dcterms:W3CDTF">2020-06-19T05:13:05Z</dcterms:created>
  <dcterms:modified xsi:type="dcterms:W3CDTF">2021-06-18T16:26:59Z</dcterms:modified>
</cp:coreProperties>
</file>