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20136-420D-499E-8F2A-064C32276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B7C508-C794-4914-A343-EA62F0965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6F13BD-C6DF-4776-8A97-0CE51933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AC94D7-3184-4C41-9BAC-C7F4019E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097EE-D410-4499-901E-FDC2BC0E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667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30E61-8F82-4ED1-9967-08E5C7C9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8D4F5D-B6AF-4F2B-9AF0-8AF04BA8E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920200-EEEE-4C6F-AD75-16F43131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85D79-1980-4E1D-9F67-B3D46E09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DD72F0-5B8C-4115-8D17-CA7C3DE4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228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2DCEFF-A9F9-4DB9-AC71-F5D264A6E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DE4792-2F58-41AC-8870-2BA4DD902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1F0F04-9F61-4E17-96D4-F1363891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A8C91D-7807-4819-B330-DDE2DCA25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50A4B-D95E-4220-955D-09C7E5C3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048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F82E3-159F-4B6F-9497-04699FD1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B2A0E2-3F2A-428C-9B97-5313C6E7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10B86-6BA9-456D-A041-3D68DC00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144099-C8F8-460E-B56B-091D3524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5540F9-DA31-4FBB-B41B-8C34E9DC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74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9F265-7C53-4FCD-BF74-4F4F64CA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935E66-84D8-4FEC-868F-3E0CF92C4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1D2856-1495-4067-9F1F-64ADBEDF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B60FF-9EF1-4865-B4B3-90688384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CC8FB-E170-4132-BFA5-D7EA8FF0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24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64D47-EA96-4E2C-B29B-27456F7E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6C3D4-30D7-4CB4-9210-CB64F6806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44F0CF-7734-4F22-8F6B-F4A5C31C0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C5DFDA-934F-4CCA-AD1D-F8A8F4D5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17E6CD-1975-435A-B29B-E97FE646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A5D91B-4858-42B8-A6AC-11CBEC48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94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908FB-CF36-4183-A8A9-2948B923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29F2A0-362F-47B5-ACD7-A3DB3C2DB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EEA0EE-A216-4C2B-AAAC-890209023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ABF17F-C524-45FA-A26A-5F154948B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0E9EE2-FCBE-43CD-838B-EC1C0CED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D6A9E-1C4B-4022-8E7D-8042E215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B01AD0-3546-4981-B0A5-F77D1758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9355B1-EDF4-4471-9089-0055DE16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70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BDBDC-630E-4D37-B6A2-0645ECD0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3E9211-52D6-46FB-999D-8A8F439C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E9DCF0-34C4-46F5-AE92-5049F1E2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5BB22D-0481-4388-8258-679F8833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99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66D7BC-5611-4F5A-A45C-E7AC2CF2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A26D0C-C44F-4D87-942D-204AFDC9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902DDD-9406-4B52-ADB1-D8D4A4FD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35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4DF68-5D74-4C39-A6A9-B762D3FF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8329D-B3C2-413A-87AA-D0A62F185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1A706F-AC4A-46E6-A2EE-821661D97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65E208-A3A9-408A-B391-4AEE747B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B852CF-22D0-46C1-841F-7F9F4275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0D468-7D07-4797-9A6C-A5484B93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2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C4327-3213-4409-B7DA-9B59F490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842A35-A77F-4CBA-92CF-19A818450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0CB9-E67A-4EA2-A234-05C0B4F26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B39FED-C73D-4C0C-89C2-F56C0057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4EC32B-1CA1-4168-AB5D-459BDBD4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1F0504-5625-4EB9-9963-51BC066D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700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166311-8E20-453E-9792-21A4E866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893D89-12FA-468A-B9F6-792282F52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B624F-7DF1-4CFD-80DE-765F7BDD3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82CD-9EE3-4FB1-AB1B-65749A0A4D5B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D03B3-DDE8-40E4-AE27-54D9941B1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F61A1C-E656-48A8-B1C5-9C50D4B6D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34D1-C62A-480E-8A72-FC1457663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27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277834-7181-41E4-97B4-284998217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3FB489-8F4A-4C69-BDF9-2ECEEFC0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CL" sz="4800"/>
              <a:t>2° MEDIO 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0CF630-29F8-4C21-94B6-00A132957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CL" sz="1300"/>
              <a:t>VANGUARDIAS PICTORICAS</a:t>
            </a:r>
          </a:p>
          <a:p>
            <a:pPr algn="l"/>
            <a:r>
              <a:rPr lang="es-CL" sz="1300"/>
              <a:t>OA 1 – 4</a:t>
            </a:r>
          </a:p>
          <a:p>
            <a:pPr algn="l"/>
            <a:r>
              <a:rPr lang="es-CL" sz="1300"/>
              <a:t>CLASE 1</a:t>
            </a:r>
          </a:p>
          <a:p>
            <a:pPr algn="l"/>
            <a:r>
              <a:rPr lang="es-CL" sz="1300"/>
              <a:t>PROFESORA RUTH ARENAS ROJAS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04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81B0E3-CD8E-4A1F-9C66-F838EDC9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s-MX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1911/1914 - Rusia presenció también el despertar de los movimientos vanguardistas con el Rayonismo de Larionov y Gontcharova.</a:t>
            </a:r>
            <a:endParaRPr lang="es-CL" sz="200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379290-D5DC-492A-B230-DA8611C3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459" y="369913"/>
            <a:ext cx="2162107" cy="2784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F15A2F-7B31-44FE-B0F9-7C689C92D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053" y="3730267"/>
            <a:ext cx="3327855" cy="27845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5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FA0357-4AA7-4B7B-83D6-59CAC8C5C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6" r="15695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C658B3-6C71-40B6-9E1B-3A385AEA7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01" r="-2" b="1003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D07DAE-B3F1-41FD-B144-25E4DAF6F2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49" r="7492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4CBBFF-81D9-4244-B44B-8802EA51E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r>
              <a:rPr lang="es-MX" sz="1700" b="0" i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1911 - en Alemania, el Expresionismo tuvo un segundo episodio al constituirse, por F. Marc y Kandinsky, Der Blaue Reiter (El Jinete Azul) en la ciudad de Munich.</a:t>
            </a:r>
            <a:endParaRPr lang="es-CL" sz="17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8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C56CF4-70C3-40A9-B55E-CF33EAA11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6" r="19036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7490A-97A4-47C5-95A7-0B1B75B35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29" r="-1" b="31137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33B752-01B7-4A40-9DCE-3DB282E83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r>
              <a:rPr lang="es-MX" sz="1700" b="0" i="0">
                <a:effectLst/>
                <a:latin typeface="Arial" panose="020B0604020202020204" pitchFamily="34" charset="0"/>
              </a:rPr>
              <a:t>1916 - un grupo de artistas refugiados en Zurich, Suiza, a raíz de la guerra, fundaron el dadaísmo. Como precursor, M. Duchamp había inventado sus ready-made en 1914.</a:t>
            </a:r>
            <a:endParaRPr lang="es-CL" sz="1700"/>
          </a:p>
        </p:txBody>
      </p:sp>
    </p:spTree>
    <p:extLst>
      <p:ext uri="{BB962C8B-B14F-4D97-AF65-F5344CB8AC3E}">
        <p14:creationId xmlns:p14="http://schemas.microsoft.com/office/powerpoint/2010/main" val="172011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3EDA29-FB7F-4DF9-9EB4-E9060CB5F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s-MX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1917 – se funda en Amsterdam, De Stijl (El Estilo) se constituyó en torno a P. Mondrian y Th. van Doesburg, en una búsqueda de la abstracción geométrica que sería llamada Neoplasticismo.</a:t>
            </a:r>
            <a:endParaRPr lang="es-CL" sz="20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C17E7A-EB19-4797-9A75-5386D529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93" y="657982"/>
            <a:ext cx="3588640" cy="22083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6F5A0E-5948-4695-A847-3A8F57134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4127013"/>
            <a:ext cx="3588640" cy="19910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7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0E7880-5E3D-400C-A773-7D57F4386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6" r="38289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DDB58-07DD-4533-BE1C-1081B33F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2732739"/>
            <a:ext cx="3976577" cy="308327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MX" sz="2000">
                <a:solidFill>
                  <a:schemeClr val="bg1"/>
                </a:solidFill>
                <a:latin typeface="Arial" panose="020B0604020202020204" pitchFamily="34" charset="0"/>
              </a:rPr>
              <a:t> 1917- </a:t>
            </a:r>
            <a:r>
              <a:rPr lang="es-MX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fruto del encuentro en Ferrara entre G. de Chirico y C. Carra, surgió en Italia la Pintura Metafísica.</a:t>
            </a:r>
            <a:endParaRPr lang="es-CL" sz="200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F6F7E8-DDAF-4AFB-B9FA-90703FE05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1" r="9492" b="2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351BBB-BD5F-4BAB-BEB5-0D1C83B4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s-MX" sz="1800" b="0" i="0">
                <a:effectLst/>
                <a:latin typeface="Arial" panose="020B0604020202020204" pitchFamily="34" charset="0"/>
              </a:rPr>
              <a:t>1919 - marca el surgimiento del Constructivismo Ruso.</a:t>
            </a:r>
            <a:endParaRPr lang="es-CL" sz="1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C9F9FE-7EE6-4377-8671-9C46C560F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3" r="11684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232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E2B165-FEB0-4AB6-BA83-CAA1677EE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2974C-8492-42CD-A26E-528A6C6E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48256"/>
            <a:ext cx="5810564" cy="4123944"/>
          </a:xfrm>
        </p:spPr>
        <p:txBody>
          <a:bodyPr anchor="t">
            <a:normAutofit/>
          </a:bodyPr>
          <a:lstStyle/>
          <a:p>
            <a:r>
              <a:rPr lang="es-MX" sz="2200">
                <a:latin typeface="Arial" panose="020B0604020202020204" pitchFamily="34" charset="0"/>
              </a:rPr>
              <a:t>1919 se da</a:t>
            </a:r>
            <a:r>
              <a:rPr lang="es-MX" sz="2200" b="0" i="0">
                <a:effectLst/>
                <a:latin typeface="Arial" panose="020B0604020202020204" pitchFamily="34" charset="0"/>
              </a:rPr>
              <a:t> el inicio en Alemania de la Bauhaus (Casa de la Construcción) en Weimar, creada por W. Gropius.</a:t>
            </a:r>
            <a:endParaRPr lang="es-CL" sz="22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CD1CE3-09C9-40D0-A02C-FFAD07682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335" y="346635"/>
            <a:ext cx="2052444" cy="28994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1877C8-DAF4-43A9-8D9B-654850DC1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939" y="3675030"/>
            <a:ext cx="4161236" cy="27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36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1F96254B-4800-4105-BB15-05AB8A10D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0" r="1" b="25868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88BCC8-B937-4976-B507-3D52C577F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0" r="1" b="14803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5E3808-7DDF-4DC2-97D0-85665FE5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es-MX" sz="1800" b="0" i="0">
                <a:effectLst/>
                <a:latin typeface="Arial" panose="020B0604020202020204" pitchFamily="34" charset="0"/>
              </a:rPr>
              <a:t>1924 - André Breton crea en Paris, el surrealismo.</a:t>
            </a:r>
            <a:endParaRPr lang="es-CL" sz="1800"/>
          </a:p>
        </p:txBody>
      </p:sp>
    </p:spTree>
    <p:extLst>
      <p:ext uri="{BB962C8B-B14F-4D97-AF65-F5344CB8AC3E}">
        <p14:creationId xmlns:p14="http://schemas.microsoft.com/office/powerpoint/2010/main" val="1612047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F1FF6A-39E6-4853-88F1-8C6997D1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s-CL" sz="6200">
                <a:solidFill>
                  <a:schemeClr val="bg1"/>
                </a:solidFill>
              </a:rPr>
              <a:t>ACTIVIDAD: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71D883-F042-4C59-8360-9367DA82E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s-CL" sz="1700" dirty="0">
                <a:solidFill>
                  <a:schemeClr val="bg1"/>
                </a:solidFill>
              </a:rPr>
              <a:t>REALIZAR UNA INVESTIGACION SOBRE UNA VANGUARDIA DE LAS QUE AQUÍ APARECEN MENCIONADAS</a:t>
            </a:r>
          </a:p>
          <a:p>
            <a:r>
              <a:rPr lang="es-CL" sz="1700" dirty="0">
                <a:solidFill>
                  <a:schemeClr val="bg1"/>
                </a:solidFill>
              </a:rPr>
              <a:t>FORMATO: CARPETA (WORD)</a:t>
            </a:r>
          </a:p>
          <a:p>
            <a:r>
              <a:rPr lang="es-CL" sz="1700" dirty="0">
                <a:solidFill>
                  <a:schemeClr val="bg1"/>
                </a:solidFill>
              </a:rPr>
              <a:t>1.- PORTADA (NOMBRE ASIGNATURA, NOMBRE VANGUARDIA INVESTIGADA, NOMBRE ESTUDIANTE, CURSO, NOMBRE PROFESORA, IMAGEN DE VANGUARDIA INVESTIGADA)</a:t>
            </a:r>
          </a:p>
          <a:p>
            <a:r>
              <a:rPr lang="es-CL" sz="1700" dirty="0">
                <a:solidFill>
                  <a:schemeClr val="bg1"/>
                </a:solidFill>
              </a:rPr>
              <a:t>2.- INDICE</a:t>
            </a:r>
          </a:p>
          <a:p>
            <a:r>
              <a:rPr lang="es-CL" sz="1700" dirty="0">
                <a:solidFill>
                  <a:schemeClr val="bg1"/>
                </a:solidFill>
              </a:rPr>
              <a:t>3.- INTRODUCCION</a:t>
            </a:r>
          </a:p>
          <a:p>
            <a:r>
              <a:rPr lang="es-CL" sz="1700" dirty="0">
                <a:solidFill>
                  <a:schemeClr val="bg1"/>
                </a:solidFill>
              </a:rPr>
              <a:t>4.- DESARROLLO </a:t>
            </a:r>
          </a:p>
          <a:p>
            <a:r>
              <a:rPr lang="es-CL" sz="1700" dirty="0">
                <a:solidFill>
                  <a:schemeClr val="bg1"/>
                </a:solidFill>
              </a:rPr>
              <a:t>5.- IMÁGENES MINIMO 5</a:t>
            </a:r>
          </a:p>
          <a:p>
            <a:r>
              <a:rPr lang="es-CL" sz="1700" dirty="0">
                <a:solidFill>
                  <a:schemeClr val="bg1"/>
                </a:solidFill>
              </a:rPr>
              <a:t>6.- CONCLUSION PERSONAL</a:t>
            </a:r>
          </a:p>
          <a:p>
            <a:r>
              <a:rPr lang="es-CL" sz="1700" b="1" dirty="0">
                <a:solidFill>
                  <a:srgbClr val="FFFF00"/>
                </a:solidFill>
              </a:rPr>
              <a:t>FECHA DE ENTREGA : 07 DE MAYO, 2021</a:t>
            </a:r>
          </a:p>
          <a:p>
            <a:endParaRPr lang="es-CL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0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1483BD-E83E-4AEF-A498-C11D0248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308"/>
            <a:ext cx="5499970" cy="1021424"/>
          </a:xfrm>
        </p:spPr>
        <p:txBody>
          <a:bodyPr anchor="b">
            <a:normAutofit/>
          </a:bodyPr>
          <a:lstStyle/>
          <a:p>
            <a:pPr algn="r"/>
            <a:r>
              <a:rPr lang="es-CL" sz="4000">
                <a:solidFill>
                  <a:schemeClr val="bg1"/>
                </a:solidFill>
              </a:rPr>
              <a:t>TABLA DE EVALUACION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1440584"/>
            <a:ext cx="62119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ED9E35B-7AC6-4A89-B1D0-5C6959205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707343"/>
              </p:ext>
            </p:extLst>
          </p:nvPr>
        </p:nvGraphicFramePr>
        <p:xfrm>
          <a:off x="1965960" y="1682750"/>
          <a:ext cx="8233328" cy="424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6740">
                  <a:extLst>
                    <a:ext uri="{9D8B030D-6E8A-4147-A177-3AD203B41FA5}">
                      <a16:colId xmlns:a16="http://schemas.microsoft.com/office/drawing/2014/main" val="1250160398"/>
                    </a:ext>
                  </a:extLst>
                </a:gridCol>
                <a:gridCol w="2286588">
                  <a:extLst>
                    <a:ext uri="{9D8B030D-6E8A-4147-A177-3AD203B41FA5}">
                      <a16:colId xmlns:a16="http://schemas.microsoft.com/office/drawing/2014/main" val="534419822"/>
                    </a:ext>
                  </a:extLst>
                </a:gridCol>
              </a:tblGrid>
              <a:tr h="453008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DESCRIPTORES</a:t>
                      </a:r>
                    </a:p>
                  </a:txBody>
                  <a:tcPr marL="102956" marR="102956" marT="51478" marB="5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PUNTAJES</a:t>
                      </a:r>
                    </a:p>
                  </a:txBody>
                  <a:tcPr marL="102956" marR="102956" marT="51478" marB="51478"/>
                </a:tc>
                <a:extLst>
                  <a:ext uri="{0D108BD9-81ED-4DB2-BD59-A6C34878D82A}">
                    <a16:rowId xmlns:a16="http://schemas.microsoft.com/office/drawing/2014/main" val="925870067"/>
                  </a:ext>
                </a:extLst>
              </a:tr>
              <a:tr h="453008">
                <a:tc>
                  <a:txBody>
                    <a:bodyPr/>
                    <a:lstStyle/>
                    <a:p>
                      <a:pPr algn="l"/>
                      <a:r>
                        <a:rPr lang="es-CL" sz="2000" b="1" dirty="0"/>
                        <a:t>PORTADA</a:t>
                      </a:r>
                    </a:p>
                  </a:txBody>
                  <a:tcPr marL="102956" marR="102956" marT="51478" marB="5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/>
                        <a:t>6</a:t>
                      </a:r>
                    </a:p>
                  </a:txBody>
                  <a:tcPr marL="102956" marR="102956" marT="51478" marB="51478"/>
                </a:tc>
                <a:extLst>
                  <a:ext uri="{0D108BD9-81ED-4DB2-BD59-A6C34878D82A}">
                    <a16:rowId xmlns:a16="http://schemas.microsoft.com/office/drawing/2014/main" val="3895786811"/>
                  </a:ext>
                </a:extLst>
              </a:tr>
              <a:tr h="453008">
                <a:tc>
                  <a:txBody>
                    <a:bodyPr/>
                    <a:lstStyle/>
                    <a:p>
                      <a:pPr algn="l"/>
                      <a:r>
                        <a:rPr lang="es-CL" sz="2000" b="1"/>
                        <a:t>INDICE</a:t>
                      </a:r>
                    </a:p>
                  </a:txBody>
                  <a:tcPr marL="102956" marR="102956" marT="51478" marB="5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/>
                        <a:t>4 </a:t>
                      </a:r>
                    </a:p>
                  </a:txBody>
                  <a:tcPr marL="102956" marR="102956" marT="51478" marB="51478"/>
                </a:tc>
                <a:extLst>
                  <a:ext uri="{0D108BD9-81ED-4DB2-BD59-A6C34878D82A}">
                    <a16:rowId xmlns:a16="http://schemas.microsoft.com/office/drawing/2014/main" val="1801312265"/>
                  </a:ext>
                </a:extLst>
              </a:tr>
              <a:tr h="453008">
                <a:tc>
                  <a:txBody>
                    <a:bodyPr/>
                    <a:lstStyle/>
                    <a:p>
                      <a:pPr algn="l"/>
                      <a:r>
                        <a:rPr lang="es-CL" sz="2000" b="1"/>
                        <a:t>INTRODUCCION</a:t>
                      </a:r>
                    </a:p>
                  </a:txBody>
                  <a:tcPr marL="102956" marR="102956" marT="51478" marB="5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/>
                        <a:t>3</a:t>
                      </a:r>
                    </a:p>
                  </a:txBody>
                  <a:tcPr marL="102956" marR="102956" marT="51478" marB="51478"/>
                </a:tc>
                <a:extLst>
                  <a:ext uri="{0D108BD9-81ED-4DB2-BD59-A6C34878D82A}">
                    <a16:rowId xmlns:a16="http://schemas.microsoft.com/office/drawing/2014/main" val="1956650700"/>
                  </a:ext>
                </a:extLst>
              </a:tr>
              <a:tr h="453008">
                <a:tc>
                  <a:txBody>
                    <a:bodyPr/>
                    <a:lstStyle/>
                    <a:p>
                      <a:pPr algn="l"/>
                      <a:r>
                        <a:rPr lang="es-CL" sz="2000" b="1"/>
                        <a:t>DESARROLLO</a:t>
                      </a:r>
                    </a:p>
                  </a:txBody>
                  <a:tcPr marL="102956" marR="102956" marT="51478" marB="5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/>
                        <a:t>10</a:t>
                      </a:r>
                    </a:p>
                  </a:txBody>
                  <a:tcPr marL="102956" marR="102956" marT="51478" marB="51478"/>
                </a:tc>
                <a:extLst>
                  <a:ext uri="{0D108BD9-81ED-4DB2-BD59-A6C34878D82A}">
                    <a16:rowId xmlns:a16="http://schemas.microsoft.com/office/drawing/2014/main" val="3031408442"/>
                  </a:ext>
                </a:extLst>
              </a:tr>
              <a:tr h="453008">
                <a:tc>
                  <a:txBody>
                    <a:bodyPr/>
                    <a:lstStyle/>
                    <a:p>
                      <a:pPr algn="l"/>
                      <a:r>
                        <a:rPr lang="es-CL" sz="2000" b="1"/>
                        <a:t>IMÁGENES </a:t>
                      </a:r>
                    </a:p>
                  </a:txBody>
                  <a:tcPr marL="102956" marR="102956" marT="51478" marB="5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/>
                        <a:t>5</a:t>
                      </a:r>
                    </a:p>
                  </a:txBody>
                  <a:tcPr marL="102956" marR="102956" marT="51478" marB="51478"/>
                </a:tc>
                <a:extLst>
                  <a:ext uri="{0D108BD9-81ED-4DB2-BD59-A6C34878D82A}">
                    <a16:rowId xmlns:a16="http://schemas.microsoft.com/office/drawing/2014/main" val="3071151590"/>
                  </a:ext>
                </a:extLst>
              </a:tr>
              <a:tr h="453008">
                <a:tc>
                  <a:txBody>
                    <a:bodyPr/>
                    <a:lstStyle/>
                    <a:p>
                      <a:pPr algn="l"/>
                      <a:r>
                        <a:rPr lang="es-CL" sz="2000" b="1"/>
                        <a:t>CONCLUSION PERSONAL</a:t>
                      </a:r>
                    </a:p>
                  </a:txBody>
                  <a:tcPr marL="102956" marR="102956" marT="51478" marB="5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/>
                        <a:t>8</a:t>
                      </a:r>
                    </a:p>
                  </a:txBody>
                  <a:tcPr marL="102956" marR="102956" marT="51478" marB="51478"/>
                </a:tc>
                <a:extLst>
                  <a:ext uri="{0D108BD9-81ED-4DB2-BD59-A6C34878D82A}">
                    <a16:rowId xmlns:a16="http://schemas.microsoft.com/office/drawing/2014/main" val="1550218849"/>
                  </a:ext>
                </a:extLst>
              </a:tr>
              <a:tr h="1070746">
                <a:tc>
                  <a:txBody>
                    <a:bodyPr/>
                    <a:lstStyle/>
                    <a:p>
                      <a:pPr algn="l"/>
                      <a:r>
                        <a:rPr lang="es-CL" sz="2000" b="1"/>
                        <a:t>ENTREGA EN FECHA CORRESPONDIENTE</a:t>
                      </a:r>
                    </a:p>
                    <a:p>
                      <a:pPr algn="l"/>
                      <a:endParaRPr lang="es-CL" sz="2000" b="1"/>
                    </a:p>
                    <a:p>
                      <a:pPr algn="l"/>
                      <a:r>
                        <a:rPr lang="es-CL" sz="2000" b="1"/>
                        <a:t>TOTAL PUNTAJE</a:t>
                      </a:r>
                    </a:p>
                  </a:txBody>
                  <a:tcPr marL="102956" marR="102956" marT="51478" marB="514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/>
                        <a:t>10</a:t>
                      </a:r>
                    </a:p>
                    <a:p>
                      <a:pPr algn="ctr"/>
                      <a:endParaRPr lang="es-CL" sz="2000" b="1" dirty="0"/>
                    </a:p>
                    <a:p>
                      <a:pPr algn="ctr"/>
                      <a:r>
                        <a:rPr lang="es-CL" sz="2000" b="1" dirty="0"/>
                        <a:t>46</a:t>
                      </a:r>
                    </a:p>
                  </a:txBody>
                  <a:tcPr marL="102956" marR="102956" marT="51478" marB="51478"/>
                </a:tc>
                <a:extLst>
                  <a:ext uri="{0D108BD9-81ED-4DB2-BD59-A6C34878D82A}">
                    <a16:rowId xmlns:a16="http://schemas.microsoft.com/office/drawing/2014/main" val="457220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31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A24A4C-E4FE-4334-88BF-BFDB234F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s-CL" sz="3800">
                <a:solidFill>
                  <a:schemeClr val="bg1"/>
                </a:solidFill>
              </a:rPr>
              <a:t>Las vanguardias pictóricas.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EAB468-AEA3-482E-8C55-AD776AA30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es-MX" sz="17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 acepción de vanguardia, en su sentido más inmediato, refiere a la comprensión elemental del término como aquél que sirve para denominar los exponentes artísticos que se consagran al desarrollo de formas de expresión y de representación que rompen con el marco establecido por los modos de figuración legados por la tradición y por las estructuras estéticas vigentes</a:t>
            </a:r>
            <a:endParaRPr lang="es-CL" sz="17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B7DBF3-AB02-47F7-9DFC-BA57AEB0C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3" r="12614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F7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10E45F0-BDC8-4523-8756-856ACFF06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2879" y="1176793"/>
            <a:ext cx="3909150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1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F3B51A-8504-424A-ABB5-375778B5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s-CL" sz="3700"/>
              <a:t>QUE MOVIMIENTOS ARTISTICOS PERTENECEN A LA VANGUARDIA ARTISTICA</a:t>
            </a:r>
          </a:p>
        </p:txBody>
      </p:sp>
      <p:sp>
        <p:nvSpPr>
          <p:cNvPr id="11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902386-83CA-4651-941F-F4B39FB3D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1" r="12837" b="-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90336-38A8-4309-9EE1-150E32F9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es-MX" sz="2000" b="0" i="0" dirty="0">
                <a:effectLst/>
                <a:latin typeface="Arial" panose="020B0604020202020204" pitchFamily="34" charset="0"/>
              </a:rPr>
              <a:t>Pertenecen a este fenómeno manifestaciones tales como: Fauvismo, Expresionismo, Futurismo, Cubismo, Dadaísmo, Surrealismo y otros movimientos que crearon imaginerías artísticas que subvertían, muchas veces de forma provocativa, el orden dado en la cultura instituida.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85072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FCB0BA-CEC7-4EB6-9FD5-FF2B6B59C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1" r="24439" b="5521"/>
          <a:stretch/>
        </p:blipFill>
        <p:spPr>
          <a:xfrm>
            <a:off x="3522455" y="0"/>
            <a:ext cx="866954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87499-C648-4FBA-B0F7-3ADE287E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849880"/>
            <a:ext cx="4581906" cy="3075432"/>
          </a:xfrm>
        </p:spPr>
        <p:txBody>
          <a:bodyPr anchor="t">
            <a:normAutofit/>
          </a:bodyPr>
          <a:lstStyle/>
          <a:p>
            <a:r>
              <a:rPr lang="es-MX" sz="1800" dirty="0"/>
              <a:t>Las vanguardias históricas que se gestan en torno a 1910, alcanzan su desarrollo hacia el final del período de entreguerras. Conocen una continuidad durante la segunda posguerra, y también en las décadas posteriores, hasta la actualidad. Pero, después de 1945, por muy diversas circunstancias, las funciones y las formas de legitimación y difusión de la vanguardia cambian notablemente, y aún más a partir de los años setenta y hasta el final de la guerra fría.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57960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8C940D-4516-4630-B49F-65C1A82F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12" name="Graphic 212">
              <a:extLst>
                <a:ext uri="{FF2B5EF4-FFF2-40B4-BE49-F238E27FC236}">
                  <a16:creationId xmlns:a16="http://schemas.microsoft.com/office/drawing/2014/main" id="{160C130F-E752-44CF-98A8-75490C2A2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9690DAC5-9FBA-4943-959B-751AF2B46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BFE5B-4F5D-41D9-9DE0-9CB50598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chemeClr val="bg1"/>
                </a:solidFill>
              </a:rPr>
              <a:t>Por consiguiente, las vanguardias históricas, aun siendo parte de esa producción que, de modo enfático y globalizador, se denomina vanguardista, necesitan ser consideradas como un fenómeno específico y limitado a un contexto histórico, que es la Europa de entreguerras.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Georges Braque, Composición, 1912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3F2521-5FCA-4EE4-ADB9-C71AB81B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16299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6" name="Graphic 190">
              <a:extLst>
                <a:ext uri="{FF2B5EF4-FFF2-40B4-BE49-F238E27FC236}">
                  <a16:creationId xmlns:a16="http://schemas.microsoft.com/office/drawing/2014/main" id="{701F4A7E-EE52-4FFF-847D-941A57F6E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4C45BFB-2AD2-45F8-9F4B-9151A686E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2FD8094-5F5E-411D-96E3-0D8E76B94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F3FB933A-7D1C-4A1F-9589-2006261F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65C4036-D195-4D1E-B436-A03795967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4F38E9F-35FC-437D-BE4E-33FDF6056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D0E947C-4CDC-4388-B2C1-30270E6AE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5" r="-1" b="-1"/>
          <a:stretch/>
        </p:blipFill>
        <p:spPr>
          <a:xfrm>
            <a:off x="7253021" y="1820334"/>
            <a:ext cx="3555043" cy="32173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B7E220D-70BE-46E1-87EA-9239C108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66592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FC1A5110-77D2-40E7-81AD-268BA675F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4FA2A3FD-1B3F-42AF-BC02-85F36E056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7AD487CA-8FBC-4540-AC49-97AE50C65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D84CF57-47D1-43F3-A27F-4554C8874D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BEE7FBD-98AD-4AD4-8928-24BF44632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4FD382E-B389-4D8F-A55E-6DFA291F0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8382AB7-ABEA-406A-BC9C-E929CB72C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87410AC-739F-4AF0-B3F3-BA1EE2D84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97F7ECB-7025-4A18-B6C1-9A8F179D8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8BF277F-8AC7-4B9F-A748-658BC32F4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861EEE4-BFC2-47F9-B33D-2CF7EF91D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EDB4948-A661-493E-A726-89FD16043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690295D3-F01C-40D4-AC18-38CDB597D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E279E4F-F139-423E-AF42-7C309EE9E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E503EF8-F0B7-4F0E-B82E-742BB8DB8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BF1F2E6-2E0A-4F5C-AF29-167B9214D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D465F6F4-1BA9-4F7B-9980-3571C7C5C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FF3428D-3135-4073-AB27-8292AA421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2EE4FAE5-DC40-43E2-BACB-84C2CCDA3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7E1E565-91F8-469C-998D-413D4E3D00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7AADD30B-6564-45CD-A760-00AD0ED73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B9ABBD5-5E76-4812-A4CF-2A8B16A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F97912E-EDA5-4A75-A106-B25426BB6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A8D15062-DCA7-43EE-AB75-CD9C80F379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0EB5712-3433-46B4-A8DF-04A8D03E3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6F3BFE28-EB41-4640-802B-FAA4F7378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203F4E0E-E3AE-4B10-B1BC-529CC3CD0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B83F41D-7419-46EC-8C00-37127DC3AA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991303F-ED54-4483-97A9-3143D1CA72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B99A87F-D826-40DC-B688-B209D5253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CB798D6-E3C9-41B2-8F20-F0CF87068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CF03CDA-070F-49AE-B37C-4D08A1BAD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4CBFC42-413D-4BC6-9BEA-078040C01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4A02437-3BDD-4242-9C52-0DB006A35E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7209D1D0-DC11-43F3-8050-D8C01D3B6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A37369D-62F1-4A67-B1A1-658CBED41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8CD3744-B811-40BE-B10F-4D5B1AA9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048B8EA-2CD0-40CF-B570-BD99E0F77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2D8EA840-350B-405A-A1BB-40D93A00ED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BFAC7FE-90ED-4400-9E88-D3EB802CF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8A49AFF-4D6A-4290-A811-6ADBC2A2A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5267CD0-3312-488A-ADC9-2A215FC9B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734AF3AE-4171-471C-AFDE-0A4B563D9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9761283D-6867-470C-85BB-833A5997B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232907EC-87D6-4A76-97C7-ED83798B8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AE06A14-FDDB-4888-9F8A-C027B6FC7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408FBBF8-91F0-43DF-84FE-8585BD4C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0F8B312-3204-4812-9CED-599503CC0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163C36-49A9-42CD-84AB-945A548107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C737819E-C741-419C-8B07-6CBF226F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86094C82-164A-490B-A711-CBC5914A7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97614F7-51E5-4AEF-B768-8C452874D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6227872-28BD-445D-96AD-EF00622F8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1DC2CF0-2FA0-43FC-9509-0C6DB072B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9795B481-57FF-4E8E-83AA-E5D2E3E2F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48378AF-5FAD-46E5-9709-EA405E674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A673CCD4-0D19-45A5-A1E8-0C6F8E2C41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E686E15-638D-450E-BD41-9EEC16695B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9970629-2923-493A-A315-FA7EDF13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8839461-CBD3-4A9A-BBCF-09A8835874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6ACA65A-A638-4499-9A58-4BBB2D8502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1E2A7DEF-7652-4468-8E3F-6FF0C0A9F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B20F00C4-6808-4F91-8495-A7C27E49A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4254291C-CB21-424F-AF32-0C70F1642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C6D37468-BE92-4741-86A9-1417F2AA4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2A361414-EF46-4101-B08C-BA761D10D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2B99449-370E-4EEE-9DB6-159197F27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FAA977E9-699A-4D73-B0CF-CE0C4EB2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9EDD115C-F555-4352-B8FB-C7F9829FA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454379A-04D7-4413-8E59-262DB6BC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E65F25A-79A5-4F0D-A340-475979F2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838E1E5B-3968-49BD-843C-C8C0F44C6E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94CA466D-7602-4464-BAB2-071A59F8A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A1357E7-09DA-4B68-A637-F277764E9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EFCA436-DAC9-4B9E-82BE-E0DE3F5C8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A482722-F397-4F01-97DD-D018FE637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5CF6C289-6A1B-4031-84CC-4DA52D08E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42F190D1-D9E1-46D5-A212-6560B860B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08ADD086-4DD1-4EBA-BC75-CD93AE4D4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75A280D7-478F-468E-9644-B09B8FDEB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9BE9354-BB23-458F-9AE3-DD8AC4F1E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861A354D-F521-44EF-9140-7393D26D2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76B3340-3BF4-4FB9-B7FA-751617C73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802BF6D-7C7F-41BF-B0CA-C5E6AFABB3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12FB0EF-009B-4384-BD25-D3C6EBCC9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922F2BA9-9373-465D-8F24-F58DB9B1B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4FAD72B3-1B8B-4B05-B201-419A776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C81E68B-1417-445D-9B51-60A0F91E5B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D5A9E27-E07F-4466-9021-D25D85CDC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CF5DC41D-2B9C-4659-9F3E-C3A2BDE8B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AA3263F-DADF-4BDD-82AC-F44BC4FE0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8999662B-626A-4D98-920C-CDA407F83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6C410A6-2F1A-4222-8D50-2781C5D7E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9221CD39-A736-45F1-92AA-8533C1D27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B3025FBC-7A41-410A-AC63-DD483277D2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09A5D562-F236-406C-A6FF-163F8FE290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8086E1B-8B11-4A2D-BB70-33C51E476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7B908F0B-B32A-46B3-8587-82EC271B8C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2687ECF-D561-41B0-AD3C-7F627A412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7F6218A-89E1-41D8-8C8C-6CF0F70F5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AFE4E14-C851-4334-9F44-DFD70DD4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7011BCD2-D4B9-4726-8FF7-FF4B12983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D21E20DA-52FD-41FC-AB37-5468D9F20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9EB0F03-97F9-4207-9552-FD5F92185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1675131-367D-4E22-8170-BE1BCA56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CA3664D-20A4-4FCC-9CD3-E7A452C5B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9515CFE-D1C5-4594-A572-DB2235C69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CFB6755-EA85-4DA9-A570-59F500E95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824F6828-D6CE-44D4-BF48-6FA7F58862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97E302B6-BC6F-4DF5-B1FA-3BEE992671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42327E29-F07F-4C06-A1E3-19EBCABEE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1FF70127-1DB3-4507-ABD4-BE6242907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655D743-D6D1-4AAF-8644-B7B605330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AEB3D1EA-07D1-4406-BF5A-AEA41D7D2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0DFB99DC-1A5F-455D-9AD5-B84298D1C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0CD14F4-787A-4CB1-87CB-FD4A28816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A23CE74A-BDFD-4B56-84CA-734581FCF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E4FE61F-77E6-40E1-97B9-2B88B7CE9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C5471DE-7760-4942-9752-D8676B2BE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AFC6266D-DA02-4614-88F2-7077DCC291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E1A43A2-78D9-4279-B715-FED7BD949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A2B18DEA-1741-42E2-9097-7B5DE0018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78E9B74-5DCA-4B60-89A6-2B3A85E24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057B4547-96DD-4BA0-994D-C76DE93AD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30454D66-4E7A-44FE-9822-3D34133A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29051627-5724-440D-8B81-D4F83BE98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38507626-34D1-4BBF-B9EF-BDE8BBBFD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209CB8E9-BC41-4D95-B65F-8285256AD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B597DBE-D5A0-45B1-A659-8452BF04A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053D2250-26AE-4ED4-8644-0A23D1CBC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932173CC-8796-4913-BFB5-DEABBA8553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79FC0C90-AECD-45F4-8BAD-CA3DAC393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9475113E-1AC5-4621-A394-9D0657FC01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EF8491AB-6DD8-4293-B4D7-550388F1BB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851A60B-8BBD-4C38-9143-0AF1DC78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9810BA7-727E-4871-A866-A0CD5EE6C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E2252C24-7565-4F9E-81B7-F0385F30C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91095F58-4C7C-4261-AF74-4C8BEA99F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A79FED60-FFC3-4420-BB54-25D7E3D20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B619CEC-F915-4E63-AF98-E4212F9F6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3FBB620-A91A-4FF4-B380-DC4FEC600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12F7E0D-8362-4060-BB77-EC596B279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4F11F9EE-F36A-4206-AE5B-60825B153B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F342A80B-ACB4-4C6F-8250-212611A28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4EC40C9-93C0-498E-A05D-17EF46BB9B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E42CF2F2-4895-495A-B10B-EE6C93BDB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2AFEDFDC-CB51-46B4-8294-26B55F973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D19ED5F-B560-4366-AD14-9EC71C7ED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42E95D3F-2E55-4021-9D6F-B6E7224C9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F45660DB-2DA2-4937-B362-69FA55D2B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A488514-5D26-42FF-BD81-E9F2E1DE3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421E4366-604D-4893-BE4C-08D448A06C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9128E702-7B78-4B59-BAB4-530DF53A8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97456D98-32F2-4486-81EE-5CBDC5137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F3173B06-C53D-4E52-B3D3-7D10BB963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A5E08649-A0F1-4F92-9B1A-23DD0768E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386755E-BD00-42F5-8AFD-3FE177FD6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38479D89-3237-4F5A-9785-2F84E973F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F86502C8-2734-48E5-9834-A8435644C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CEA77AA6-BB37-4CE8-9E75-DB4F595BA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F79F8C8-5618-4880-A26B-8310380F0E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880EE80C-A78F-4B21-985E-50CACEF2E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0EDC8879-9797-42E5-AB8E-E36229BF3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1B37764D-AF04-4F2C-81D9-5EFA3E5C02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31C6105B-1E1B-4444-A6E5-5B157F3C1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559B4EC8-EFFF-4DCA-AAB8-26AF6679DE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ED93E274-9D58-4EC9-80D4-33D9D3A09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6E5616A1-0B5F-4D6D-910E-792B393B3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DD0D9C8-A2E7-4C95-BBC5-5E2D62D67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509401FA-7222-4A17-828C-1729888E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7B025375-9B31-46A6-87EC-BA8E94E67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54AFC84-3FCF-4783-9CE6-BE7BCF5CB7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EC3B2D5-1605-4334-8CC6-33D5D53E7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3286B7-109A-47DD-BD18-3A8E2FCDF5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E4611D-D180-45CC-95F3-4D780BF2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5D9DF6-64E6-48A9-89BE-1AEDF3DBA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77E91B6-62FE-4219-8648-2FA062EE0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05794AA-8ED8-4FEB-B9E2-3D6829552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EF7D50-E12D-4F46-9B10-16E903FB7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D885088-5CE2-4ABB-AC5F-8E295C63A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7F9B5BB-81CC-442B-B607-5F084799E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CC6AB35-BB47-42CE-9492-77B57C361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13E089E-A0F7-4B85-BFEF-EABBF3824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306C271-11BD-4ACA-99FC-BC847B6AB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51C39C2-B68B-4FB3-AF93-3B6EFC5EB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19A9E62-BA64-414F-9053-428828BD4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0F1A2A5-D670-4734-B018-570175184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896E20F-D59A-4E5C-AAC2-ED79FCAC3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3B49622-0DD4-4378-A974-3EC752B2D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BF83D4D-5E95-4F61-8A1C-624625209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B270157-AA6D-4EE4-9506-368F8C97C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4DA0BEE-AE9D-4CE8-B249-C229E628E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D089CCA-7A85-405E-9AF7-96F814E3B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E30352E-9DBA-4777-A093-B6F3D6060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64C5F14-2A45-42AA-948A-6C7D19578F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3CF5D72-A8B6-4A2B-8F09-46F06C3B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D32D7ED-2507-43E0-BCA0-69F1D9219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029896F-72B5-4FBB-98D7-A4A6B7A8E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735037E-DA25-4564-960C-F744D00E1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75717CD-2FAA-46E2-825A-5A409DC36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ABAD2C5-9937-47FF-9A17-132CEA54C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319C0FD-333B-49B2-B54F-959084B1C6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3F88462-C743-4DF3-9A31-09108B3DD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A47CC3C-9310-422C-8AF8-CF56E286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CBAB0F-DFA6-4370-AF0D-EAEA0DA18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B75D567-78A7-4986-B241-E03EB5B6A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6065FE5-5B5D-426F-A331-FFB91E483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8748863-F066-4C39-BA9E-951EA19F1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988B46B-EC58-4704-8960-75C617B2C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C8F94F3-22A8-4403-BAF4-DA1344D12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144F6B6-FBD2-44C5-93F2-36FB060AB8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DFF1114-943E-4377-9482-AC35E9B91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29A169E-8860-41C6-B2BA-656C9E87F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1DA92F1-025A-41CC-892D-006269B6C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B423574-AD0E-466C-A690-E3BF7ABC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7E67DD-12D5-49FA-AE92-B1F418632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E085075-A03E-4D1C-A2BE-219D51E7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552ECBE-4DF7-4004-80CB-33A3864DC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B1DFB18-112F-43BE-938F-949ACF4CE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107EA75-B66F-478F-A9A4-8BE4090A1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032A1FF-0163-4F65-9627-3D0E330E7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8F81DD7-3941-40F3-A5C5-1D25AD61E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67D955C-E4A5-47E9-B07D-7C7FD8E39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31DEA5B-7DF4-4F3E-B837-7388E6701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640D8A9-2845-4810-99AA-3464C47FB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1AA428D-A610-40EA-926D-72664C6A3A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88B6BF5-3A26-476D-AF79-46892B0AE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0D38E94-BDA0-466A-866C-7D754B54B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E4807B4-64BB-4BB1-A6C7-B9F8B78FE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B74427A-2B27-4328-8ECD-0166E61D8A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58C6F50-4093-4240-B613-EA20F73E2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41C2F64-B446-495C-B3ED-DA19115FD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EDDACDA-D780-49ED-88B3-AC1E6CECD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B6F340F-6BFF-4869-B569-850333B1C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4FC277F-1805-46F5-8D99-EE30A5FCD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E3D8861-A4CB-46F2-812C-4857D1E76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C3AD847-D9CA-4EC5-890E-21244786F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A89CE44-4244-411C-A74F-1446D8BC1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0E6026F-2714-4620-8EE9-3C55C2D6C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0A828ED-45A9-4D69-975D-19CD36650C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70CBCD0-B8B7-483D-A17D-9351A1A47F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BDEF120-B9AE-44F5-B98D-937D9C929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8C22314-7ABA-46AF-98F6-EA626787D8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E57EC52-CDFD-4DC8-8C7F-DA76CBC94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E44CDAD-CC81-4519-A934-3E75CB58F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7234B76-B5E7-497F-8C9A-BEADE7D2A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308AC98-72DE-4623-8351-5CDBA5F858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6BCA60F-A345-4A89-8E76-8F628DE24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712711F-FF52-40E0-8B6D-7AB132EFB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EBB99ABA-6734-4713-A9AA-6A0613DB3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8DBC39A-A841-4DAD-A5EE-BAD254A4F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8E8002-19BD-4C58-ACEF-D092676D5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37DEA0B-D0C3-4386-B016-901208881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E085198-3B84-4E70-8004-5B739F0D0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F8854E4-646B-4843-9429-2E68B3AE9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75E4420-1C5B-4C29-9622-F3DA7E0BF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9099746-E839-480D-A294-385184855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5C60C66-6A6A-42B6-82CE-9F5BCAD5F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85425DE-B5F8-4166-8F76-168A6E6F5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F5E9558-8664-40E2-818A-C90536250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20CC716-8E51-492E-95F3-7DF5778E8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7956267-D439-4A6C-8779-9864DDF69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566625F-0177-4163-AAC6-DD5AA352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1580694-1781-46F9-B2C4-76F4689BAD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635D9A5-51BC-49A2-9AE2-4C8147FC5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6D58AC8-F8B3-4C3D-AE9F-26677AE63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3CA316E-6515-47CF-9F53-7A0EE31AF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8E79866-F842-47A5-8D8C-0185FD69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1939D2F-E660-4CFF-BF9C-2146DD9CC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F048F16-4CC3-406C-93A3-3CEDF31C4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A5658A8-AB7B-409C-A206-50CDD581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A4F8AC2-9FA1-4E5B-ACB2-661CAABFE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438DDE6-AE18-4B2A-92CE-57D6032A1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9B002FA-1035-4DE8-8097-3675A4FB2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99ADFD1-CBA1-4C59-A545-CA6EEAF2C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5DDA6CB-B8BF-4E57-BF2E-5C880FAF8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A8B2946-9D70-4DD4-B9B2-606E8F83A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319A466-F3AE-4F1F-BD2F-77D9F148B0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6CF0A07-A757-404E-9880-5AF3D52DE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D3C2686-5B08-4159-865F-1B0A72E7EB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AAB7354-0524-4F71-83F0-35FAFA9EE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93C7EEE-727B-4A0D-AA01-3B0893F86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F98C909-0D3D-402C-86A1-9647DA57B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9CF4616-0FC7-4D90-97D4-47F26C31B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5151952-7057-44BC-B171-EC280CDD3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C14CA9-836E-4131-9614-CC7AF80C7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9227461-A59A-437A-A371-0B3DD0510E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564435B-AE59-45CC-A733-1D61AB9A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4964014-4F54-4767-B2A1-1E68A49A2E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B12DA42-BE2F-486C-A207-50F0B2A0D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35083CD-4EE4-48A6-BDE4-DCEB0CD08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ACA69B4-304D-4E76-91E8-B824CC474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5FBB8B7-7087-4F0C-8A80-BA19FA3C5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08B546A-B18E-4E08-B52F-1F1FB4515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D083028-5844-4BA9-91D6-6066256F8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6BDB7B8-D976-4509-BB67-E960BEB6E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F8D90CC-4AD0-49F4-B215-61FD0A2F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A255F4C-2D85-48C3-A425-B1B090100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4D88F2F-ACB0-4172-BB9F-71ABC334D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102F024-AF29-4883-BE6C-52EFD0207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09DB4B0-EDB8-4635-9A3D-B48E59658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BA4BB9B4-19AF-4964-8FDE-1C02C01F3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466ACF5-678D-47AC-A8E1-250FBEA6E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F4BE354-56F1-4CC0-ABC3-CFA225559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FF6AB4A-7E14-48F4-B58E-D3BCD7F55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26A8026-2DFD-4691-81ED-CF8C6C8101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CBE85A3-D478-4EBF-A094-768EDE80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B03629E-D0C6-47D9-9E55-FB00BFBAD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ECA1C99-3F19-4C93-9683-CDDBE284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E53F2EA-BC30-4BEC-BBA5-FF485FD8B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FE941FB-7EBE-489D-B1D8-06BC9E2F7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FCECFFB-D979-4814-99CC-B8C0CCE04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218BC88-1436-4861-9108-ED5C49172D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7C43492A-8ADB-4CDA-976F-F9159DE14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48A8C4E-CD2B-4E83-895D-6B1071C5E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2315E315-11E8-4514-BE71-EEA42E23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6C36A72-5D83-400B-9DC6-D6A4F7D36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F388598-6DD8-4B12-8DBD-1F8933348E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2ADD8C0-C6F0-46A9-8D78-B6026B55B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5CC1749-FD2F-40FD-AA5A-CAFE9C6E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8F5A197-D6C9-4BDB-A9DE-7FFE84B3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B6C64F3-7126-4337-9067-15A64EF535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A902BCF-C9BF-4566-AC1E-1E91502F2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9B1FBFF-C965-462A-9B34-D01689CAF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C13CFECF-7502-40A2-92A6-3DBC74DF9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1280C84-683C-4088-8E3C-8A98A6749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747508C-3AE5-4D8D-A086-A46FDBEDE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EC02501-119D-4C07-AB8C-A131B125B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899201-EDD3-4F1A-89A6-345290E70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25488C2-1481-42C0-AE4D-4052F7EFF7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4F224FC-B0FB-4A2E-A9BD-0F7CFB24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D04F68AF-F37B-4407-8471-E549ADCFA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030291B-8F7B-4D02-A35F-561C0DAA8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E961417-D5BB-4D51-8FD8-3402284256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33EAFF3-FE9C-4606-89F9-19982C0FE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01882DC7-070C-47B0-B378-FA112A6CA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BDF1B4B0-0A75-4538-A610-727209081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E4AD28E-F206-45E2-9B00-A2E68FFB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35023C8-4EFD-461A-8FFD-C78035856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FFEB6B5-C11C-4B5F-BCC4-C86C5659E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282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5D18C-C284-478E-8521-458DA4D1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Cronología de las vanguardias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CC1DC6-2795-48A4-A5B2-D5F1AFAB6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1905 - nace en Francia el Fauvismo en torno a H. Matisse y Derian.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5088C-45E7-46F4-8A77-78AEB5B6C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36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30F652-B194-4641-A801-2876E6866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61" b="7135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30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FA81F7-87EF-4A19-829C-8A24DE04F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s-MX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1905 E. L. Kirchner y un grupo de jóvenes artistas crearon un grupo denominado Die Brücke (El Puente) en la ciudad alemana de Dresde, de donde surgirá el Expresionismo Alemán.</a:t>
            </a:r>
            <a:endParaRPr lang="es-CL" sz="2000">
              <a:solidFill>
                <a:schemeClr val="bg1"/>
              </a:solidFill>
            </a:endParaRPr>
          </a:p>
        </p:txBody>
      </p:sp>
      <p:pic>
        <p:nvPicPr>
          <p:cNvPr id="1026" name="Picture 2" descr="Kirchner: lider del expresionismo alemán | Guillermo Martí Ceballos Pintor  Fauvista y Expresionista | Expresionismo, Expresionismo aleman, Ernst  ludwig kirchner">
            <a:extLst>
              <a:ext uri="{FF2B5EF4-FFF2-40B4-BE49-F238E27FC236}">
                <a16:creationId xmlns:a16="http://schemas.microsoft.com/office/drawing/2014/main" id="{059E7331-EFC9-4696-8C78-C92CA64C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983" y="369913"/>
            <a:ext cx="2059060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74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97C8CF-CA6F-411F-932A-E337B8E4A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3778525"/>
            <a:ext cx="3588640" cy="2688016"/>
          </a:xfrm>
          <a:prstGeom prst="rect">
            <a:avLst/>
          </a:prstGeom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2D0F10-CCAB-4C6E-AEEE-BA7DEFB51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8" r="33592" b="-1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8C612-B093-424D-B44E-C250B9750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2732739"/>
            <a:ext cx="3976577" cy="3083270"/>
          </a:xfrm>
        </p:spPr>
        <p:txBody>
          <a:bodyPr anchor="t">
            <a:normAutofit/>
          </a:bodyPr>
          <a:lstStyle/>
          <a:p>
            <a:pPr algn="ctr"/>
            <a:r>
              <a:rPr lang="es-MX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1907 - surgió el llamado Cubismo, en París, con la obra de P. Picasso y G.Braque.</a:t>
            </a:r>
            <a:endParaRPr lang="es-CL" sz="200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3586F7-1003-402E-903D-5C0F807AB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7" r="17565" b="-2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F16EA-A31C-4333-B325-BB03162A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es-MX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1910 - es la fecha de la primera acuarela abstracta realizada por W. Kandinsky, con ella da comienzo, en Rusia, la Abstracción.</a:t>
            </a:r>
            <a:endParaRPr lang="es-CL" sz="20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BBBC52-D4A6-40B3-B058-460A5921B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" r="23575" b="-2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37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669</Words>
  <Application>Microsoft Office PowerPoint</Application>
  <PresentationFormat>Panorámica</PresentationFormat>
  <Paragraphs>57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Tema de Office</vt:lpstr>
      <vt:lpstr>2° MEDIO ARTES VISUALES</vt:lpstr>
      <vt:lpstr>Las vanguardias pictóricas.</vt:lpstr>
      <vt:lpstr>QUE MOVIMIENTOS ARTISTICOS PERTENECEN A LA VANGUARDIA ARTISTICA</vt:lpstr>
      <vt:lpstr>Presentación de PowerPoint</vt:lpstr>
      <vt:lpstr>Presentación de PowerPoint</vt:lpstr>
      <vt:lpstr>Cronología de las vanguardias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</vt:lpstr>
      <vt:lpstr>TABLA DE EVALUACION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2° MEDIO ARTES VISUALES</dc:title>
  <dc:creator>Ruth Arenas</dc:creator>
  <cp:lastModifiedBy>Carmen Barros Ortega</cp:lastModifiedBy>
  <cp:revision>9</cp:revision>
  <dcterms:created xsi:type="dcterms:W3CDTF">2021-04-22T16:23:30Z</dcterms:created>
  <dcterms:modified xsi:type="dcterms:W3CDTF">2021-04-26T15:24:30Z</dcterms:modified>
</cp:coreProperties>
</file>