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9" r:id="rId10"/>
    <p:sldId id="265" r:id="rId11"/>
    <p:sldId id="267" r:id="rId12"/>
    <p:sldId id="275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7786-FD0B-426C-A8B3-FE41E4981CE5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B152-14D2-43BE-9745-2C7E914C20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3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garantías nos brinda esta forma de gobierno?</a:t>
            </a:r>
          </a:p>
          <a:p>
            <a:r>
              <a:rPr lang="es-CL" dirty="0"/>
              <a:t>¿Qué problemas puede presentar este modelo?</a:t>
            </a:r>
          </a:p>
          <a:p>
            <a:r>
              <a:rPr lang="es-CL" dirty="0"/>
              <a:t>¿Cuáles de estos elementos están presentes en nuestro país?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6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consecuencias podría traer esto?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B6B3A-2442-4712-B330-D9A000FBCFB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30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A7EBF-2E53-4354-8F68-212962E6C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59B8BC-54C7-4B05-8FCF-ABB1079B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833B1F-168C-4C5C-A3A2-97C47B1E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A74E2-3E95-46A1-AFC2-18071E32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824C7-C242-42A0-8405-9C2B600E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5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8F5DE-5BD7-43FE-9987-39440EB3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7A148E-D551-4C5E-93AA-445414FF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AF7C9-6117-437A-A5B6-2428B47C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2217D-6EA8-452D-B4CB-90E37C1B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59087-44B6-47BB-8202-833121FF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67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16D92-4BCA-43BF-A60E-3C54D8E7E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23EDBB-0EF9-4569-8963-236B0B18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6BB35-4E7B-4226-B446-BC6A2087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04BE8-0106-4B7C-B1B6-2D707182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3A578-BA69-4032-9112-15410E24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12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A19C3-E36A-4FBE-84F9-720EC374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28729-F4EA-4964-B81E-5963D849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64BC62-828E-472E-88CB-D6E53B9B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9FF718-C668-475C-B38F-F797463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377C1-97B1-4EB7-B750-ED5CF0BD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9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E9846-69AE-4118-83E2-557F6052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04437-938B-4E3B-B667-33E4AA3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263C7-CCF5-44A7-A88A-3DB8BBDD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8FDD1-6DDD-43A6-8245-0F1B9F5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02984-ABB6-4B31-A626-2B58372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1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B108D-3660-41D4-8210-A93EF60C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AE9C3-8963-48DB-9A98-3EC872384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C39F2E-C50C-456D-9912-D24693682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A5224-C70D-443F-8F8B-F9C041C3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69348-08E5-4D46-AE47-84516329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A2040F-E7CE-4C2E-9264-E8067735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1C8DA-81B2-4765-B328-FF8891CB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39EE0-22AE-4540-AD15-B392CA76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A61C-AD95-40E8-88BC-1B8FD07D3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A780DB-44C2-400F-A0CA-FB352B91B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181C1A-7835-4A91-9AAC-F8FFA629B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6C2243-8ADD-476E-A64E-625F82C9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A05C58-4544-40A0-9309-58EC1152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C969EC-4C73-417F-88F8-2C8EFF1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86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7F197-79D2-4F31-B5A9-43D527BE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674734-3067-430D-B6E5-6E0F8793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D8A37C-82E3-4D68-AFC7-20384573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E6FB5-7704-4346-A127-A10F39BC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5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0B3DC1-D530-4A49-AA51-52CEF17A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C504A5-A615-4B77-A716-FDEB80A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3794A4-4FE3-402E-AEFB-B18BE337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9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BBE69-8911-4898-B488-88B9FABB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DE9AF-182C-455E-B37C-7C1EE013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0105D8-0D21-43C1-A2D7-D37ACF304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81906-36A2-404E-B59D-A0F5E3A1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EADB35-11E6-417E-B591-30E7257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28E2FE-9F33-4A8B-8DB3-4F2FE58E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41EA1-3EEE-4003-8D3F-FF5F0E44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7CA229-106D-4C32-BB66-98549CD54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7A7EA-37F9-497B-90AE-FF2F387C4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42998-D68D-4AAF-9944-D870E8D9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7E936-99AB-4101-B131-14B0615B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14C310-8868-4FD3-B896-27756961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3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83DB11-B3F6-46A6-9733-758A5DB8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4E9349-9920-414A-8ABE-B570C83AC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20F35-43E6-43FF-B440-39CC289C7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EA832-5BDB-4167-A154-2F0ED94E9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F5075-06E6-4301-B785-66004D54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84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losministre.blogspot.com/2008/09/executiu-legislatiu-judicial-i-un-b.html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ronicasdeunmundofeliz.com/2015/11/soberania-nacional-y-liberalismo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bradanovic.blogspot.com/2017/07/otra-vez-sobre-el-aborto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a-educacion-se-mueve.blogspot.com/2009/09/solidarios-de-lujo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novact.org/?lang=es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argosenred.blogspot.com/2010/06/8-pasos-para-cambiar-de-actitud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olphe_Thi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qg1ALdY7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3/02/no-hay-justicia-sin-igualdad-mano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nexo:Te%C3%B3ricos_del_liberalism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1D8A3-55EE-450F-AB49-1AFD5E5FF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s-CL" sz="5800" dirty="0"/>
              <a:t>La construcción </a:t>
            </a:r>
            <a:r>
              <a:rPr lang="es-CL" sz="5800"/>
              <a:t>del Estado </a:t>
            </a:r>
            <a:r>
              <a:rPr lang="es-CL" sz="5800" dirty="0"/>
              <a:t>nación y sus desafíos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1BF8D7-561D-4095-86BD-F531E4A03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accent1">
                    <a:lumMod val="60000"/>
                    <a:lumOff val="40000"/>
                  </a:schemeClr>
                </a:solidFill>
              </a:rPr>
              <a:t>Unidad 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C877CD-3BF2-4C3A-80C0-25E4D47A8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04968"/>
              </p:ext>
            </p:extLst>
          </p:nvPr>
        </p:nvGraphicFramePr>
        <p:xfrm>
          <a:off x="5343895" y="5534654"/>
          <a:ext cx="645795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091">
                  <a:extLst>
                    <a:ext uri="{9D8B030D-6E8A-4147-A177-3AD203B41FA5}">
                      <a16:colId xmlns:a16="http://schemas.microsoft.com/office/drawing/2014/main" val="2237361221"/>
                    </a:ext>
                  </a:extLst>
                </a:gridCol>
                <a:gridCol w="5584859">
                  <a:extLst>
                    <a:ext uri="{9D8B030D-6E8A-4147-A177-3AD203B41FA5}">
                      <a16:colId xmlns:a16="http://schemas.microsoft.com/office/drawing/2014/main" val="899357194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CLASE </a:t>
                      </a:r>
                      <a:r>
                        <a:rPr lang="es-CL" sz="1200">
                          <a:effectLst/>
                        </a:rPr>
                        <a:t>Nº3a    </a:t>
                      </a:r>
                      <a:r>
                        <a:rPr lang="es-CL" sz="1200" dirty="0">
                          <a:effectLst/>
                        </a:rPr>
                        <a:t>HISTORIA  1ro Medio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Profesor: Abraham López Fuentes  Correo: alopez@colegiodelreal.cl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Fecha de la clase: 03/2020              Tiempo estimado: 90 min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000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2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A6C2CD-BAED-4655-85B9-D648954A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Principios</a:t>
            </a:r>
            <a:r>
              <a:rPr lang="en-US" sz="4100" dirty="0"/>
              <a:t> del Orden Liberal </a:t>
            </a:r>
            <a:r>
              <a:rPr lang="en-US" sz="4100" dirty="0" err="1"/>
              <a:t>Republicano</a:t>
            </a:r>
            <a:r>
              <a:rPr lang="en-US" sz="4100" dirty="0"/>
              <a:t>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3602CA-6996-46CA-8CE4-ADEA036C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b="1" dirty="0" err="1"/>
              <a:t>Soberanía</a:t>
            </a:r>
            <a:r>
              <a:rPr lang="en-US" sz="1400" b="1" dirty="0"/>
              <a:t> popular: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ciudadano</a:t>
            </a:r>
            <a:r>
              <a:rPr lang="en-US" sz="1400" dirty="0"/>
              <a:t> es </a:t>
            </a:r>
            <a:r>
              <a:rPr lang="en-US" sz="1400" dirty="0" err="1"/>
              <a:t>soberano</a:t>
            </a:r>
            <a:r>
              <a:rPr lang="en-US" sz="1400" dirty="0"/>
              <a:t> y </a:t>
            </a:r>
            <a:r>
              <a:rPr lang="en-US" sz="1400" dirty="0" err="1"/>
              <a:t>ejerce</a:t>
            </a:r>
            <a:r>
              <a:rPr lang="en-US" sz="1400" dirty="0"/>
              <a:t> </a:t>
            </a:r>
            <a:r>
              <a:rPr lang="en-US" sz="1400" dirty="0" err="1"/>
              <a:t>soberanía</a:t>
            </a:r>
            <a:r>
              <a:rPr lang="en-US" sz="1400" dirty="0"/>
              <a:t> </a:t>
            </a:r>
            <a:r>
              <a:rPr lang="en-US" sz="1400" dirty="0" err="1"/>
              <a:t>directamente</a:t>
            </a:r>
            <a:r>
              <a:rPr lang="en-US" sz="1400" dirty="0"/>
              <a:t>. (</a:t>
            </a:r>
            <a:r>
              <a:rPr lang="en-US" sz="1400" dirty="0" err="1"/>
              <a:t>Ejemplo</a:t>
            </a:r>
            <a:r>
              <a:rPr lang="en-US" sz="1400" dirty="0"/>
              <a:t>: </a:t>
            </a:r>
            <a:r>
              <a:rPr lang="en-US" sz="1400" dirty="0" err="1"/>
              <a:t>Modelo</a:t>
            </a:r>
            <a:r>
              <a:rPr lang="en-US" sz="1400" dirty="0"/>
              <a:t> </a:t>
            </a:r>
            <a:r>
              <a:rPr lang="en-US" sz="1400" dirty="0" err="1"/>
              <a:t>representativo</a:t>
            </a:r>
            <a:r>
              <a:rPr lang="en-US" sz="1400" dirty="0"/>
              <a:t>, </a:t>
            </a:r>
            <a:r>
              <a:rPr lang="en-US" sz="1400" dirty="0" err="1"/>
              <a:t>elecciones</a:t>
            </a:r>
            <a:r>
              <a:rPr lang="en-US" sz="1400" dirty="0"/>
              <a:t>)</a:t>
            </a:r>
          </a:p>
          <a:p>
            <a:pPr marL="0"/>
            <a:endParaRPr lang="en-US" sz="1400" b="1" dirty="0"/>
          </a:p>
          <a:p>
            <a:r>
              <a:rPr lang="en-US" sz="1400" b="1" dirty="0" err="1"/>
              <a:t>Separación</a:t>
            </a:r>
            <a:r>
              <a:rPr lang="en-US" sz="1400" b="1" dirty="0"/>
              <a:t> de los </a:t>
            </a:r>
            <a:r>
              <a:rPr lang="en-US" sz="1400" b="1" dirty="0" err="1"/>
              <a:t>poderes</a:t>
            </a:r>
            <a:r>
              <a:rPr lang="en-US" sz="1400" b="1" dirty="0"/>
              <a:t> del Estado: </a:t>
            </a:r>
            <a:r>
              <a:rPr lang="en-US" sz="1400" dirty="0"/>
              <a:t>Las </a:t>
            </a:r>
            <a:r>
              <a:rPr lang="en-US" sz="1400" dirty="0" err="1"/>
              <a:t>funciones</a:t>
            </a:r>
            <a:r>
              <a:rPr lang="en-US" sz="1400" dirty="0"/>
              <a:t> </a:t>
            </a:r>
            <a:r>
              <a:rPr lang="en-US" sz="1400" dirty="0" err="1"/>
              <a:t>ejecutiva</a:t>
            </a:r>
            <a:r>
              <a:rPr lang="en-US" sz="1400" dirty="0"/>
              <a:t>, </a:t>
            </a:r>
            <a:r>
              <a:rPr lang="en-US" sz="1400" dirty="0" err="1"/>
              <a:t>legislativa</a:t>
            </a:r>
            <a:r>
              <a:rPr lang="en-US" sz="1400" dirty="0"/>
              <a:t> y judicial se </a:t>
            </a:r>
            <a:r>
              <a:rPr lang="en-US" sz="1400" dirty="0" err="1"/>
              <a:t>encuentran</a:t>
            </a:r>
            <a:r>
              <a:rPr lang="en-US" sz="1400" dirty="0"/>
              <a:t> </a:t>
            </a:r>
            <a:r>
              <a:rPr lang="en-US" sz="1400" dirty="0" err="1"/>
              <a:t>separadas</a:t>
            </a:r>
            <a:r>
              <a:rPr lang="en-US" sz="1400" dirty="0"/>
              <a:t> y son </a:t>
            </a:r>
            <a:r>
              <a:rPr lang="en-US" sz="1400" dirty="0" err="1"/>
              <a:t>independientes</a:t>
            </a:r>
            <a:r>
              <a:rPr lang="en-US" sz="1400" dirty="0"/>
              <a:t>, lo que </a:t>
            </a:r>
            <a:r>
              <a:rPr lang="en-US" sz="1400" dirty="0" err="1"/>
              <a:t>permite</a:t>
            </a:r>
            <a:r>
              <a:rPr lang="en-US" sz="1400" dirty="0"/>
              <a:t> el control y el </a:t>
            </a:r>
            <a:r>
              <a:rPr lang="en-US" sz="1400" dirty="0" err="1"/>
              <a:t>equilibrio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gobierno</a:t>
            </a:r>
            <a:r>
              <a:rPr lang="en-US" sz="1400" dirty="0"/>
              <a:t>.</a:t>
            </a:r>
          </a:p>
          <a:p>
            <a:pPr marL="0"/>
            <a:endParaRPr lang="en-US" sz="1400" b="1" dirty="0"/>
          </a:p>
          <a:p>
            <a:r>
              <a:rPr lang="en-US" sz="1400" b="1" dirty="0" err="1"/>
              <a:t>Igualdad</a:t>
            </a:r>
            <a:r>
              <a:rPr lang="en-US" sz="1400" b="1" dirty="0"/>
              <a:t> ante la ley y </a:t>
            </a:r>
            <a:r>
              <a:rPr lang="en-US" sz="1400" b="1" dirty="0" err="1"/>
              <a:t>necesidad</a:t>
            </a:r>
            <a:r>
              <a:rPr lang="en-US" sz="1400" b="1" dirty="0"/>
              <a:t> de una </a:t>
            </a:r>
            <a:r>
              <a:rPr lang="en-US" sz="1400" b="1" dirty="0" err="1"/>
              <a:t>constitución</a:t>
            </a:r>
            <a:r>
              <a:rPr lang="en-US" sz="1400" b="1" dirty="0"/>
              <a:t>: </a:t>
            </a:r>
            <a:r>
              <a:rPr lang="en-US" sz="1400" dirty="0" err="1"/>
              <a:t>Existe</a:t>
            </a:r>
            <a:r>
              <a:rPr lang="en-US" sz="1400" dirty="0"/>
              <a:t> </a:t>
            </a:r>
            <a:r>
              <a:rPr lang="en-US" sz="1400" dirty="0" err="1"/>
              <a:t>igualdad</a:t>
            </a:r>
            <a:r>
              <a:rPr lang="en-US" sz="1400" dirty="0"/>
              <a:t> ante la ley y </a:t>
            </a:r>
            <a:r>
              <a:rPr lang="en-US" sz="1400" dirty="0" err="1"/>
              <a:t>existe</a:t>
            </a:r>
            <a:r>
              <a:rPr lang="en-US" sz="1400" dirty="0"/>
              <a:t> una carta fundamental que </a:t>
            </a:r>
            <a:r>
              <a:rPr lang="en-US" sz="1400" dirty="0" err="1"/>
              <a:t>delimita</a:t>
            </a:r>
            <a:r>
              <a:rPr lang="en-US" sz="1400" dirty="0"/>
              <a:t> las </a:t>
            </a:r>
            <a:r>
              <a:rPr lang="en-US" sz="1400" dirty="0" err="1"/>
              <a:t>características</a:t>
            </a:r>
            <a:r>
              <a:rPr lang="en-US" sz="1400" dirty="0"/>
              <a:t> y </a:t>
            </a:r>
            <a:r>
              <a:rPr lang="en-US" sz="1400" dirty="0" err="1"/>
              <a:t>deberes</a:t>
            </a:r>
            <a:r>
              <a:rPr lang="en-US" sz="1400" dirty="0"/>
              <a:t> de las </a:t>
            </a:r>
            <a:r>
              <a:rPr lang="en-US" sz="1400" dirty="0" err="1"/>
              <a:t>autoridades</a:t>
            </a:r>
            <a:r>
              <a:rPr lang="en-US" sz="1400" dirty="0"/>
              <a:t> y los derechos y </a:t>
            </a:r>
            <a:r>
              <a:rPr lang="en-US" sz="1400" dirty="0" err="1"/>
              <a:t>deberes</a:t>
            </a:r>
            <a:r>
              <a:rPr lang="en-US" sz="1400" dirty="0"/>
              <a:t> </a:t>
            </a:r>
            <a:r>
              <a:rPr lang="en-US" sz="1400" dirty="0" err="1"/>
              <a:t>ciudadanos</a:t>
            </a:r>
            <a:r>
              <a:rPr lang="en-US" sz="1400" dirty="0"/>
              <a:t>.</a:t>
            </a:r>
            <a:endParaRPr lang="en-US" sz="14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C05C057-E8E1-460A-A2A4-7E057168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412" r="2" b="15839"/>
          <a:stretch/>
        </p:blipFill>
        <p:spPr>
          <a:xfrm>
            <a:off x="6420908" y="509476"/>
            <a:ext cx="2364317" cy="2364331"/>
          </a:xfrm>
          <a:prstGeom prst="rect">
            <a:avLst/>
          </a:prstGeom>
        </p:spPr>
      </p:pic>
      <p:sp>
        <p:nvSpPr>
          <p:cNvPr id="51" name="Rectangle 4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5F65B9C-A560-4DAB-A0C0-CA96E246F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90" r="-4" b="-4"/>
          <a:stretch/>
        </p:blipFill>
        <p:spPr>
          <a:xfrm>
            <a:off x="9502775" y="683678"/>
            <a:ext cx="2364317" cy="2015925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967D65E3-18D3-4BFB-8D4F-D4D5F5BD8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-160" t="1" r="137" b="-2"/>
          <a:stretch/>
        </p:blipFill>
        <p:spPr>
          <a:xfrm>
            <a:off x="7402812" y="3788626"/>
            <a:ext cx="3573624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2AB59E-2CD0-47B8-AB00-A7790252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35" y="2253343"/>
            <a:ext cx="4605340" cy="2351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Organización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gobierno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Parlamentarismo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Presidencialismo</a:t>
            </a:r>
            <a:endParaRPr lang="en-US" sz="3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7BC8C74-EECE-455E-B0E2-FD8F4E24B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722" r="3" b="897"/>
          <a:stretch/>
        </p:blipFill>
        <p:spPr>
          <a:xfrm>
            <a:off x="5819787" y="737119"/>
            <a:ext cx="5917401" cy="558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CD542-06D5-43CC-BB32-84EAE4EE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Liberalismo económico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n 5" descr="Imagen que contiene texto, juego&#10;&#10;Descripción generada automáticamente">
            <a:extLst>
              <a:ext uri="{FF2B5EF4-FFF2-40B4-BE49-F238E27FC236}">
                <a16:creationId xmlns:a16="http://schemas.microsoft.com/office/drawing/2014/main" id="{025DCDC0-3463-487C-B054-ECBF36C55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708" r="-2" b="627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C81B4-9BEA-4CBD-8BF2-56EA0717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128888"/>
            <a:ext cx="5259714" cy="4578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doctrina</a:t>
            </a:r>
            <a:r>
              <a:rPr lang="en-US" sz="2000" dirty="0"/>
              <a:t> socio-</a:t>
            </a:r>
            <a:r>
              <a:rPr lang="en-US" sz="2000" dirty="0" err="1"/>
              <a:t>económica</a:t>
            </a:r>
            <a:r>
              <a:rPr lang="en-US" sz="2000" dirty="0"/>
              <a:t> </a:t>
            </a:r>
            <a:r>
              <a:rPr lang="en-US" sz="2000" dirty="0" err="1"/>
              <a:t>tiene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fundamento</a:t>
            </a:r>
            <a:r>
              <a:rPr lang="en-US" sz="2000" dirty="0"/>
              <a:t> la </a:t>
            </a:r>
            <a:r>
              <a:rPr lang="en-US" sz="2000" dirty="0" err="1"/>
              <a:t>libertad</a:t>
            </a:r>
            <a:r>
              <a:rPr lang="en-US" sz="2000" dirty="0"/>
              <a:t> individual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donde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agente</a:t>
            </a:r>
            <a:r>
              <a:rPr lang="en-US" sz="2000" dirty="0"/>
              <a:t> o sector de la </a:t>
            </a:r>
            <a:r>
              <a:rPr lang="en-US" sz="2000" dirty="0" err="1"/>
              <a:t>economía</a:t>
            </a:r>
            <a:r>
              <a:rPr lang="en-US" sz="2000" dirty="0"/>
              <a:t> decide </a:t>
            </a:r>
            <a:r>
              <a:rPr lang="en-US" sz="2000" dirty="0" err="1"/>
              <a:t>qué</a:t>
            </a:r>
            <a:r>
              <a:rPr lang="en-US" sz="2000" dirty="0"/>
              <a:t>, </a:t>
            </a:r>
            <a:r>
              <a:rPr lang="en-US" sz="2000" dirty="0" err="1"/>
              <a:t>cómo</a:t>
            </a:r>
            <a:r>
              <a:rPr lang="en-US" sz="2000" dirty="0"/>
              <a:t> y para </a:t>
            </a:r>
            <a:r>
              <a:rPr lang="en-US" sz="2000" dirty="0" err="1"/>
              <a:t>quién</a:t>
            </a:r>
            <a:r>
              <a:rPr lang="en-US" sz="2000" dirty="0"/>
              <a:t> </a:t>
            </a:r>
            <a:r>
              <a:rPr lang="en-US" sz="2000" dirty="0" err="1"/>
              <a:t>producir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 err="1"/>
              <a:t>Rechaza</a:t>
            </a:r>
            <a:r>
              <a:rPr lang="en-US" sz="2000" dirty="0"/>
              <a:t> los </a:t>
            </a:r>
            <a:r>
              <a:rPr lang="en-US" sz="2000" dirty="0" err="1"/>
              <a:t>monopolios</a:t>
            </a:r>
            <a:r>
              <a:rPr lang="en-US" sz="2000" dirty="0"/>
              <a:t> </a:t>
            </a:r>
            <a:r>
              <a:rPr lang="en-US" sz="2000" dirty="0" err="1"/>
              <a:t>apoyados</a:t>
            </a:r>
            <a:r>
              <a:rPr lang="en-US" sz="2000" dirty="0"/>
              <a:t> por los </a:t>
            </a:r>
            <a:r>
              <a:rPr lang="en-US" sz="2000" dirty="0" err="1"/>
              <a:t>antiguos</a:t>
            </a:r>
            <a:r>
              <a:rPr lang="en-US" sz="2000" dirty="0"/>
              <a:t> </a:t>
            </a:r>
            <a:r>
              <a:rPr lang="en-US" sz="2000" dirty="0" err="1"/>
              <a:t>Estados</a:t>
            </a:r>
            <a:r>
              <a:rPr lang="en-US" sz="2000" dirty="0"/>
              <a:t> </a:t>
            </a:r>
            <a:r>
              <a:rPr lang="en-US" sz="2000" dirty="0" err="1"/>
              <a:t>monárquicos</a:t>
            </a:r>
            <a:r>
              <a:rPr lang="en-US" sz="2000" dirty="0"/>
              <a:t>. 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propiedad</a:t>
            </a:r>
            <a:r>
              <a:rPr lang="en-US" sz="2000" dirty="0"/>
              <a:t> </a:t>
            </a:r>
            <a:r>
              <a:rPr lang="en-US" sz="2000" dirty="0" err="1"/>
              <a:t>privada</a:t>
            </a:r>
            <a:r>
              <a:rPr lang="en-US" sz="2000" dirty="0"/>
              <a:t> de los </a:t>
            </a:r>
            <a:r>
              <a:rPr lang="en-US" sz="2000" dirty="0" err="1"/>
              <a:t>medios</a:t>
            </a:r>
            <a:r>
              <a:rPr lang="en-US" sz="2000" dirty="0"/>
              <a:t> de </a:t>
            </a:r>
            <a:r>
              <a:rPr lang="en-US" sz="2000" dirty="0" err="1"/>
              <a:t>producción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Existencia</a:t>
            </a:r>
            <a:r>
              <a:rPr lang="en-US" sz="2000" dirty="0"/>
              <a:t> de </a:t>
            </a:r>
            <a:r>
              <a:rPr lang="en-US" sz="2000" dirty="0" err="1"/>
              <a:t>trabajo</a:t>
            </a:r>
            <a:r>
              <a:rPr lang="en-US" sz="2000" dirty="0"/>
              <a:t> </a:t>
            </a:r>
            <a:r>
              <a:rPr lang="en-US" sz="2000" dirty="0" err="1"/>
              <a:t>asalariado</a:t>
            </a:r>
            <a:r>
              <a:rPr lang="en-US" sz="2000" dirty="0"/>
              <a:t> </a:t>
            </a:r>
            <a:r>
              <a:rPr lang="en-US" sz="2000" dirty="0" err="1"/>
              <a:t>formalmente</a:t>
            </a:r>
            <a:r>
              <a:rPr lang="en-US" sz="2000" dirty="0"/>
              <a:t> libre.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Predominio</a:t>
            </a:r>
            <a:r>
              <a:rPr lang="en-US" sz="2000" dirty="0"/>
              <a:t> de un </a:t>
            </a:r>
            <a:r>
              <a:rPr lang="en-US" sz="2000" dirty="0" err="1"/>
              <a:t>mercado</a:t>
            </a:r>
            <a:r>
              <a:rPr lang="en-US" sz="2000" dirty="0"/>
              <a:t> </a:t>
            </a:r>
            <a:r>
              <a:rPr lang="en-US" sz="2000" dirty="0" err="1"/>
              <a:t>competitivo</a:t>
            </a:r>
            <a:r>
              <a:rPr lang="en-US" sz="2000" dirty="0"/>
              <a:t>.</a:t>
            </a:r>
          </a:p>
          <a:p>
            <a:r>
              <a:rPr lang="en-US" sz="2000" dirty="0"/>
              <a:t>El </a:t>
            </a:r>
            <a:r>
              <a:rPr lang="en-US" sz="2000" dirty="0" err="1"/>
              <a:t>interés</a:t>
            </a:r>
            <a:r>
              <a:rPr lang="en-US" sz="2000" dirty="0"/>
              <a:t> </a:t>
            </a:r>
            <a:r>
              <a:rPr lang="en-US" sz="2000" dirty="0" err="1"/>
              <a:t>propio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motivación</a:t>
            </a:r>
            <a:r>
              <a:rPr lang="en-US" sz="2000" dirty="0"/>
              <a:t> </a:t>
            </a:r>
            <a:r>
              <a:rPr lang="en-US" sz="2000" dirty="0" err="1"/>
              <a:t>dominante</a:t>
            </a:r>
            <a:r>
              <a:rPr lang="en-US" sz="2000" dirty="0"/>
              <a:t>.</a:t>
            </a:r>
          </a:p>
          <a:p>
            <a:r>
              <a:rPr lang="en-US" sz="2000" dirty="0"/>
              <a:t>Estado que no </a:t>
            </a:r>
            <a:r>
              <a:rPr lang="en-US" sz="2000" dirty="0" err="1"/>
              <a:t>interfiere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actividad</a:t>
            </a:r>
            <a:r>
              <a:rPr lang="en-US" sz="2000" dirty="0"/>
              <a:t> </a:t>
            </a:r>
            <a:r>
              <a:rPr lang="en-US" sz="2000" dirty="0" err="1"/>
              <a:t>económica</a:t>
            </a:r>
            <a:r>
              <a:rPr lang="en-US" sz="20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02118A-9477-45CD-A2A1-C8DD61B019BB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s://la-educacion-se-mueve.blogspot.com/2009/09/solidarios-de-lu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A4B77708-7F20-425B-AE46-BC516C81AE78}"/>
              </a:ext>
            </a:extLst>
          </p:cNvPr>
          <p:cNvSpPr/>
          <p:nvPr/>
        </p:nvSpPr>
        <p:spPr>
          <a:xfrm>
            <a:off x="115410" y="68321"/>
            <a:ext cx="4403324" cy="43500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501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B25BFD-923A-4319-985C-0D79C2EC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Reconocimiento de libertades individuales.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1BC74-4933-4F37-95B4-7038F5AC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1" dirty="0"/>
              <a:t>Libertad de </a:t>
            </a:r>
            <a:r>
              <a:rPr lang="en-US" sz="1900" b="1" dirty="0" err="1"/>
              <a:t>pensamiento</a:t>
            </a:r>
            <a:r>
              <a:rPr lang="en-US" sz="1900" b="1" dirty="0"/>
              <a:t>: </a:t>
            </a:r>
            <a:r>
              <a:rPr lang="en-US" sz="1900" dirty="0"/>
              <a:t>Derecho de </a:t>
            </a:r>
            <a:r>
              <a:rPr lang="en-US" sz="1900" dirty="0" err="1"/>
              <a:t>pensar</a:t>
            </a:r>
            <a:r>
              <a:rPr lang="en-US" sz="1900" dirty="0"/>
              <a:t> y </a:t>
            </a:r>
            <a:r>
              <a:rPr lang="en-US" sz="1900" dirty="0" err="1"/>
              <a:t>expresar</a:t>
            </a:r>
            <a:r>
              <a:rPr lang="en-US" sz="1900" dirty="0"/>
              <a:t> ideas </a:t>
            </a:r>
            <a:r>
              <a:rPr lang="en-US" sz="1900" dirty="0" err="1"/>
              <a:t>propias</a:t>
            </a:r>
            <a:r>
              <a:rPr lang="en-US" sz="1900" dirty="0"/>
              <a:t> y </a:t>
            </a:r>
            <a:r>
              <a:rPr lang="en-US" sz="1900" dirty="0" err="1"/>
              <a:t>disentir</a:t>
            </a:r>
            <a:r>
              <a:rPr lang="en-US" sz="1900" dirty="0"/>
              <a:t> con las </a:t>
            </a:r>
            <a:r>
              <a:rPr lang="en-US" sz="1900" dirty="0" err="1"/>
              <a:t>contrarias</a:t>
            </a:r>
            <a:r>
              <a:rPr lang="en-US" sz="1900" dirty="0"/>
              <a:t> sin </a:t>
            </a:r>
            <a:r>
              <a:rPr lang="en-US" sz="1900" dirty="0" err="1"/>
              <a:t>ninguna</a:t>
            </a:r>
            <a:r>
              <a:rPr lang="en-US" sz="1900" dirty="0"/>
              <a:t> </a:t>
            </a:r>
            <a:r>
              <a:rPr lang="en-US" sz="1900" dirty="0" err="1"/>
              <a:t>presión</a:t>
            </a:r>
            <a:r>
              <a:rPr lang="en-US" sz="1900" dirty="0"/>
              <a:t> de </a:t>
            </a:r>
            <a:r>
              <a:rPr lang="en-US" sz="1900" dirty="0" err="1"/>
              <a:t>autoridad</a:t>
            </a:r>
            <a:r>
              <a:rPr lang="en-US" sz="1900" dirty="0"/>
              <a:t>.</a:t>
            </a:r>
          </a:p>
          <a:p>
            <a:r>
              <a:rPr lang="en-US" sz="1900" b="1" dirty="0"/>
              <a:t>Libertad de </a:t>
            </a:r>
            <a:r>
              <a:rPr lang="en-US" sz="1900" b="1" dirty="0" err="1"/>
              <a:t>reunión</a:t>
            </a:r>
            <a:r>
              <a:rPr lang="en-US" sz="1900" b="1" dirty="0"/>
              <a:t> y </a:t>
            </a:r>
            <a:r>
              <a:rPr lang="en-US" sz="1900" b="1" dirty="0" err="1"/>
              <a:t>asociación</a:t>
            </a:r>
            <a:r>
              <a:rPr lang="en-US" sz="1900" b="1" dirty="0"/>
              <a:t>: </a:t>
            </a:r>
            <a:r>
              <a:rPr lang="en-US" sz="1900" dirty="0"/>
              <a:t>Derecho a </a:t>
            </a:r>
            <a:r>
              <a:rPr lang="en-US" sz="1900" dirty="0" err="1"/>
              <a:t>reunirse</a:t>
            </a:r>
            <a:r>
              <a:rPr lang="en-US" sz="1900" dirty="0"/>
              <a:t> libre y </a:t>
            </a:r>
            <a:r>
              <a:rPr lang="en-US" sz="1900" dirty="0" err="1"/>
              <a:t>pacíficamente</a:t>
            </a:r>
            <a:r>
              <a:rPr lang="en-US" sz="1900" dirty="0"/>
              <a:t>, </a:t>
            </a:r>
            <a:r>
              <a:rPr lang="en-US" sz="1900" dirty="0" err="1"/>
              <a:t>además</a:t>
            </a:r>
            <a:r>
              <a:rPr lang="en-US" sz="1900" dirty="0"/>
              <a:t> de </a:t>
            </a:r>
            <a:r>
              <a:rPr lang="en-US" sz="1900" dirty="0" err="1"/>
              <a:t>formar</a:t>
            </a:r>
            <a:r>
              <a:rPr lang="en-US" sz="1900" dirty="0"/>
              <a:t> </a:t>
            </a:r>
            <a:r>
              <a:rPr lang="en-US" sz="1900" dirty="0" err="1"/>
              <a:t>grupos</a:t>
            </a:r>
            <a:r>
              <a:rPr lang="en-US" sz="1900" dirty="0"/>
              <a:t> </a:t>
            </a:r>
            <a:r>
              <a:rPr lang="en-US" sz="1900" dirty="0" err="1"/>
              <a:t>como</a:t>
            </a:r>
            <a:r>
              <a:rPr lang="en-US" sz="1900" dirty="0"/>
              <a:t> </a:t>
            </a:r>
            <a:r>
              <a:rPr lang="en-US" sz="1900" dirty="0" err="1"/>
              <a:t>organizaciones</a:t>
            </a:r>
            <a:r>
              <a:rPr lang="en-US" sz="1900" dirty="0"/>
              <a:t> y </a:t>
            </a:r>
            <a:r>
              <a:rPr lang="en-US" sz="1900" dirty="0" err="1"/>
              <a:t>sociedades</a:t>
            </a:r>
            <a:r>
              <a:rPr lang="en-US" sz="1900" dirty="0"/>
              <a:t>.</a:t>
            </a:r>
            <a:endParaRPr lang="en-US" sz="1900" b="1" dirty="0"/>
          </a:p>
          <a:p>
            <a:r>
              <a:rPr lang="en-US" sz="1900" b="1" dirty="0"/>
              <a:t>Libertad de </a:t>
            </a:r>
            <a:r>
              <a:rPr lang="en-US" sz="1900" b="1" dirty="0" err="1"/>
              <a:t>expresión</a:t>
            </a:r>
            <a:r>
              <a:rPr lang="en-US" sz="1900" b="1" dirty="0"/>
              <a:t> y de </a:t>
            </a:r>
            <a:r>
              <a:rPr lang="en-US" sz="1900" b="1" dirty="0" err="1"/>
              <a:t>prensa</a:t>
            </a:r>
            <a:r>
              <a:rPr lang="en-US" sz="1900" b="1" dirty="0"/>
              <a:t>:</a:t>
            </a:r>
            <a:r>
              <a:rPr lang="en-US" sz="1900" dirty="0"/>
              <a:t> Derecho a </a:t>
            </a:r>
            <a:r>
              <a:rPr lang="en-US" sz="1900" dirty="0" err="1"/>
              <a:t>exponer</a:t>
            </a:r>
            <a:r>
              <a:rPr lang="en-US" sz="1900" dirty="0"/>
              <a:t> </a:t>
            </a:r>
            <a:r>
              <a:rPr lang="en-US" sz="1900" dirty="0" err="1"/>
              <a:t>toda</a:t>
            </a:r>
            <a:r>
              <a:rPr lang="en-US" sz="1900" dirty="0"/>
              <a:t> </a:t>
            </a:r>
            <a:r>
              <a:rPr lang="en-US" sz="1900" dirty="0" err="1"/>
              <a:t>clase</a:t>
            </a:r>
            <a:r>
              <a:rPr lang="en-US" sz="1900" dirty="0"/>
              <a:t> de ideas, </a:t>
            </a:r>
            <a:r>
              <a:rPr lang="en-US" sz="1900" dirty="0" err="1"/>
              <a:t>opiniones</a:t>
            </a:r>
            <a:r>
              <a:rPr lang="en-US" sz="1900" dirty="0"/>
              <a:t> y </a:t>
            </a:r>
            <a:r>
              <a:rPr lang="en-US" sz="1900" dirty="0" err="1"/>
              <a:t>hechos</a:t>
            </a:r>
            <a:r>
              <a:rPr lang="en-US" sz="1900" dirty="0"/>
              <a:t> a </a:t>
            </a:r>
            <a:r>
              <a:rPr lang="en-US" sz="1900" dirty="0" err="1"/>
              <a:t>través</a:t>
            </a:r>
            <a:r>
              <a:rPr lang="en-US" sz="1900" dirty="0"/>
              <a:t> de </a:t>
            </a:r>
            <a:r>
              <a:rPr lang="en-US" sz="1900" dirty="0" err="1"/>
              <a:t>cualquier</a:t>
            </a:r>
            <a:r>
              <a:rPr lang="en-US" sz="1900" dirty="0"/>
              <a:t> medio y sin </a:t>
            </a:r>
            <a:r>
              <a:rPr lang="en-US" sz="1900" dirty="0" err="1"/>
              <a:t>censura</a:t>
            </a:r>
            <a:r>
              <a:rPr lang="en-US" sz="1900" dirty="0"/>
              <a:t>.</a:t>
            </a:r>
            <a:endParaRPr lang="en-US" sz="1900" b="1" dirty="0"/>
          </a:p>
          <a:p>
            <a:r>
              <a:rPr lang="en-US" sz="1900" b="1" dirty="0"/>
              <a:t>Libertad religiosa: </a:t>
            </a:r>
            <a:r>
              <a:rPr lang="en-US" sz="1900" dirty="0"/>
              <a:t>Plena </a:t>
            </a:r>
            <a:r>
              <a:rPr lang="en-US" sz="1900" dirty="0" err="1"/>
              <a:t>independencia</a:t>
            </a:r>
            <a:r>
              <a:rPr lang="en-US" sz="1900" dirty="0"/>
              <a:t> para </a:t>
            </a:r>
            <a:r>
              <a:rPr lang="en-US" sz="1900" dirty="0" err="1"/>
              <a:t>practicar</a:t>
            </a:r>
            <a:r>
              <a:rPr lang="en-US" sz="1900" dirty="0"/>
              <a:t> </a:t>
            </a:r>
            <a:r>
              <a:rPr lang="en-US" sz="1900" dirty="0" err="1"/>
              <a:t>cualquier</a:t>
            </a:r>
            <a:r>
              <a:rPr lang="en-US" sz="1900" dirty="0"/>
              <a:t> </a:t>
            </a:r>
            <a:r>
              <a:rPr lang="en-US" sz="1900" dirty="0" err="1"/>
              <a:t>religión</a:t>
            </a:r>
            <a:r>
              <a:rPr lang="en-US" sz="1900" dirty="0"/>
              <a:t>.</a:t>
            </a:r>
            <a:endParaRPr lang="en-US" sz="1900" b="1" dirty="0"/>
          </a:p>
        </p:txBody>
      </p:sp>
      <p:pic>
        <p:nvPicPr>
          <p:cNvPr id="12" name="Imagen 11" descr="Imagen que contiene texto, periódico, hombre&#10;&#10;Descripción generada automáticamente">
            <a:extLst>
              <a:ext uri="{FF2B5EF4-FFF2-40B4-BE49-F238E27FC236}">
                <a16:creationId xmlns:a16="http://schemas.microsoft.com/office/drawing/2014/main" id="{8929CDDB-0F56-4F6D-BC45-F73033E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3" r="2" b="7101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21A9429-0F8F-49B5-BC5A-9AACEDEF3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8350" b="-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7" name="Imagen 6" descr="Imagen que contiene firmar, texto, periódico, paraguas&#10;&#10;Descripción generada automáticamente">
            <a:extLst>
              <a:ext uri="{FF2B5EF4-FFF2-40B4-BE49-F238E27FC236}">
                <a16:creationId xmlns:a16="http://schemas.microsoft.com/office/drawing/2014/main" id="{74FA091E-BDFB-49D2-A7CE-5EBE2AFA4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431" r="7" b="7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pic>
        <p:nvPicPr>
          <p:cNvPr id="5" name="Imagen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E43BC3AF-3941-4A96-9536-5147AAD3C9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2" b="2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E7AC1A-D4B3-418D-BC29-A10C3901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característica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este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periodo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podría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haber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chocado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 los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principios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liberales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ultado de imagen para abolicionismo XIX caricatura">
            <a:extLst>
              <a:ext uri="{FF2B5EF4-FFF2-40B4-BE49-F238E27FC236}">
                <a16:creationId xmlns:a16="http://schemas.microsoft.com/office/drawing/2014/main" id="{610D5AEC-AFBD-4E0C-B638-3018112D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7114" y="643467"/>
            <a:ext cx="353762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s://i.ytimg.com/vi/95idZT1y0_Q/hqdefault.jpg">
            <a:extLst>
              <a:ext uri="{FF2B5EF4-FFF2-40B4-BE49-F238E27FC236}">
                <a16:creationId xmlns:a16="http://schemas.microsoft.com/office/drawing/2014/main" id="{3FF1CA0E-8B72-4298-AE10-35A145DB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505331"/>
            <a:ext cx="5129784" cy="38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CAE1CB-6052-4FF2-918B-A5B8EF979C86}"/>
              </a:ext>
            </a:extLst>
          </p:cNvPr>
          <p:cNvSpPr txBox="1"/>
          <p:nvPr/>
        </p:nvSpPr>
        <p:spPr>
          <a:xfrm>
            <a:off x="1297530" y="5509563"/>
            <a:ext cx="38170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Rol de la mujer siguió restringido al hogar y crianza de los niños.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E462A3-C7C6-455F-9840-9B60680DE19E}"/>
              </a:ext>
            </a:extLst>
          </p:cNvPr>
          <p:cNvSpPr txBox="1"/>
          <p:nvPr/>
        </p:nvSpPr>
        <p:spPr>
          <a:xfrm>
            <a:off x="7009796" y="5429702"/>
            <a:ext cx="38170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La población afrodescendiente era fuertemente discriminada y carecía de derechos fundamentales</a:t>
            </a:r>
          </a:p>
        </p:txBody>
      </p:sp>
    </p:spTree>
    <p:extLst>
      <p:ext uri="{BB962C8B-B14F-4D97-AF65-F5344CB8AC3E}">
        <p14:creationId xmlns:p14="http://schemas.microsoft.com/office/powerpoint/2010/main" val="987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D0E361-4CEF-4038-8179-DC7324AC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Actividad: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2A577-6233-4FB4-86E3-97367BEB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000" dirty="0"/>
              <a:t>¿</a:t>
            </a:r>
            <a:r>
              <a:rPr lang="en-US" sz="2000" dirty="0" err="1"/>
              <a:t>Consideran</a:t>
            </a:r>
            <a:r>
              <a:rPr lang="en-US" sz="2000" dirty="0"/>
              <a:t> que el ideal liberal </a:t>
            </a:r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dirty="0" err="1"/>
              <a:t>aplicado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 a lo largo del </a:t>
            </a:r>
            <a:r>
              <a:rPr lang="en-US" sz="2000" dirty="0" err="1"/>
              <a:t>siglo</a:t>
            </a:r>
            <a:r>
              <a:rPr lang="en-US" sz="2000" dirty="0"/>
              <a:t> XIX? </a:t>
            </a:r>
            <a:r>
              <a:rPr lang="en-US" sz="2000" dirty="0" err="1"/>
              <a:t>Fundamenta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respuesta</a:t>
            </a:r>
            <a:r>
              <a:rPr lang="en-US" sz="2000" dirty="0"/>
              <a:t>.</a:t>
            </a:r>
          </a:p>
          <a:p>
            <a:pPr marL="457200"/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r>
              <a:rPr lang="en-US" sz="2000" dirty="0"/>
              <a:t> de las </a:t>
            </a:r>
            <a:r>
              <a:rPr lang="en-US" sz="2000" dirty="0" err="1"/>
              <a:t>corrientes</a:t>
            </a:r>
            <a:r>
              <a:rPr lang="en-US" sz="2000" dirty="0"/>
              <a:t> </a:t>
            </a:r>
            <a:r>
              <a:rPr lang="en-US" sz="2000" dirty="0" err="1"/>
              <a:t>liberales</a:t>
            </a:r>
            <a:r>
              <a:rPr lang="en-US" sz="2000" dirty="0"/>
              <a:t> </a:t>
            </a:r>
            <a:r>
              <a:rPr lang="en-US" sz="2000" dirty="0" err="1"/>
              <a:t>podemos</a:t>
            </a:r>
            <a:r>
              <a:rPr lang="en-US" sz="2000" dirty="0"/>
              <a:t> </a:t>
            </a:r>
            <a:r>
              <a:rPr lang="en-US" sz="2000" dirty="0" err="1"/>
              <a:t>observar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actualidad</a:t>
            </a:r>
            <a:r>
              <a:rPr lang="en-US" sz="2000" dirty="0"/>
              <a:t>?¿</a:t>
            </a:r>
            <a:r>
              <a:rPr lang="en-US" sz="2000" dirty="0" err="1"/>
              <a:t>Cómo</a:t>
            </a:r>
            <a:r>
              <a:rPr lang="en-US" sz="2000" dirty="0"/>
              <a:t> se </a:t>
            </a:r>
            <a:r>
              <a:rPr lang="en-US" sz="2000" dirty="0" err="1"/>
              <a:t>explica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permanencia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768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a multitud de gente en la calle&#10;&#10;Descripción generada automáticamente">
            <a:extLst>
              <a:ext uri="{FF2B5EF4-FFF2-40B4-BE49-F238E27FC236}">
                <a16:creationId xmlns:a16="http://schemas.microsoft.com/office/drawing/2014/main" id="{B96BAEC7-85E0-46FE-B406-649E098F6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14" b="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F3E98E-243A-435A-9BFF-E113F3B7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s-CL" sz="5000" dirty="0">
                <a:solidFill>
                  <a:schemeClr val="bg1"/>
                </a:solidFill>
              </a:rPr>
              <a:t>EL IDEAL LIBERAL REPUBLICANO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04892D4-D1D4-4C49-9844-F074966D7850}"/>
              </a:ext>
            </a:extLst>
          </p:cNvPr>
          <p:cNvSpPr txBox="1"/>
          <p:nvPr/>
        </p:nvSpPr>
        <p:spPr>
          <a:xfrm>
            <a:off x="9857708" y="6657947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en.wikipedia.org/wiki/Adolphe_Thi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6330DE0-A135-4740-A4FB-3FBEBE45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576502-0CAA-45E1-A1F1-072D1458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Reconocer</a:t>
            </a:r>
            <a:r>
              <a:rPr lang="en-US" sz="2000" dirty="0">
                <a:solidFill>
                  <a:schemeClr val="bg1"/>
                </a:solidFill>
              </a:rPr>
              <a:t> los </a:t>
            </a:r>
            <a:r>
              <a:rPr lang="en-US" sz="2000" dirty="0" err="1">
                <a:solidFill>
                  <a:schemeClr val="bg1"/>
                </a:solidFill>
              </a:rPr>
              <a:t>principios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republicanos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liberales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discutir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alcance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las </a:t>
            </a:r>
            <a:r>
              <a:rPr lang="en-US" sz="2000" dirty="0" err="1">
                <a:solidFill>
                  <a:schemeClr val="bg1"/>
                </a:solidFill>
              </a:rPr>
              <a:t>sociedades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europeas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americanas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estableciendo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vínculos</a:t>
            </a:r>
            <a:r>
              <a:rPr lang="en-US" sz="2000" dirty="0">
                <a:solidFill>
                  <a:schemeClr val="bg1"/>
                </a:solidFill>
              </a:rPr>
              <a:t> con el </a:t>
            </a:r>
            <a:r>
              <a:rPr lang="en-US" sz="2000" dirty="0" err="1">
                <a:solidFill>
                  <a:schemeClr val="bg1"/>
                </a:solidFill>
              </a:rPr>
              <a:t>presente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0C9863-FC52-491D-ABD7-2B28607C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548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¿</a:t>
            </a:r>
            <a:r>
              <a:rPr lang="en-US" sz="2200" dirty="0" err="1">
                <a:solidFill>
                  <a:schemeClr val="bg1"/>
                </a:solidFill>
              </a:rPr>
              <a:t>Qué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acontecimientos</a:t>
            </a:r>
            <a:r>
              <a:rPr lang="en-US" sz="2200" dirty="0">
                <a:solidFill>
                  <a:schemeClr val="bg1"/>
                </a:solidFill>
              </a:rPr>
              <a:t> y </a:t>
            </a:r>
            <a:r>
              <a:rPr lang="en-US" sz="2200" dirty="0" err="1">
                <a:solidFill>
                  <a:schemeClr val="bg1"/>
                </a:solidFill>
              </a:rPr>
              <a:t>elementos</a:t>
            </a:r>
            <a:r>
              <a:rPr lang="en-US" sz="2200" dirty="0">
                <a:solidFill>
                  <a:schemeClr val="bg1"/>
                </a:solidFill>
              </a:rPr>
              <a:t> del </a:t>
            </a:r>
            <a:r>
              <a:rPr lang="en-US" sz="2200" dirty="0" err="1">
                <a:solidFill>
                  <a:schemeClr val="bg1"/>
                </a:solidFill>
              </a:rPr>
              <a:t>siglo</a:t>
            </a:r>
            <a:r>
              <a:rPr lang="en-US" sz="2200" dirty="0">
                <a:solidFill>
                  <a:schemeClr val="bg1"/>
                </a:solidFill>
              </a:rPr>
              <a:t> XVIII </a:t>
            </a:r>
            <a:r>
              <a:rPr lang="en-US" sz="2200" dirty="0" err="1">
                <a:solidFill>
                  <a:schemeClr val="bg1"/>
                </a:solidFill>
              </a:rPr>
              <a:t>recuerdas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revolucion francesa">
            <a:extLst>
              <a:ext uri="{FF2B5EF4-FFF2-40B4-BE49-F238E27FC236}">
                <a16:creationId xmlns:a16="http://schemas.microsoft.com/office/drawing/2014/main" id="{1E13AF74-CC83-4E1F-A0BD-1660F38FC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11864" b="-2"/>
          <a:stretch/>
        </p:blipFill>
        <p:spPr bwMode="auto">
          <a:xfrm>
            <a:off x="356261" y="638481"/>
            <a:ext cx="3062286" cy="25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nobleza">
            <a:extLst>
              <a:ext uri="{FF2B5EF4-FFF2-40B4-BE49-F238E27FC236}">
                <a16:creationId xmlns:a16="http://schemas.microsoft.com/office/drawing/2014/main" id="{416451A2-FF95-4DC3-B2F6-29430A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/>
          <a:stretch/>
        </p:blipFill>
        <p:spPr bwMode="auto">
          <a:xfrm>
            <a:off x="3627894" y="988749"/>
            <a:ext cx="3062286" cy="22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7548" y="3209925"/>
            <a:ext cx="48282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Resultado de imagen para independencia eeuu">
            <a:extLst>
              <a:ext uri="{FF2B5EF4-FFF2-40B4-BE49-F238E27FC236}">
                <a16:creationId xmlns:a16="http://schemas.microsoft.com/office/drawing/2014/main" id="{03255F17-ABC3-48F9-8E76-CF845562C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" b="-4"/>
          <a:stretch/>
        </p:blipFill>
        <p:spPr bwMode="auto">
          <a:xfrm>
            <a:off x="356261" y="3432789"/>
            <a:ext cx="3062286" cy="22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6A3C11F-06C7-4C4D-A907-4F4DAA9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8747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sultado de imagen para burguesia">
            <a:extLst>
              <a:ext uri="{FF2B5EF4-FFF2-40B4-BE49-F238E27FC236}">
                <a16:creationId xmlns:a16="http://schemas.microsoft.com/office/drawing/2014/main" id="{E64A2A8A-BE84-4F9A-A729-68B794D18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247"/>
          <a:stretch/>
        </p:blipFill>
        <p:spPr bwMode="auto">
          <a:xfrm>
            <a:off x="3627894" y="3432790"/>
            <a:ext cx="3062286" cy="2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2C1CB42-A3B5-4F23-8861-F59F6DB3F7E4}"/>
              </a:ext>
            </a:extLst>
          </p:cNvPr>
          <p:cNvSpPr/>
          <p:nvPr/>
        </p:nvSpPr>
        <p:spPr>
          <a:xfrm>
            <a:off x="7550976" y="3429000"/>
            <a:ext cx="3308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Anótalos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cuaderno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separándolos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ámbitos</a:t>
            </a:r>
            <a:r>
              <a:rPr lang="en-US" dirty="0">
                <a:solidFill>
                  <a:schemeClr val="bg1"/>
                </a:solidFill>
              </a:rPr>
              <a:t>: politico, </a:t>
            </a:r>
            <a:r>
              <a:rPr lang="en-US" dirty="0" err="1">
                <a:solidFill>
                  <a:schemeClr val="bg1"/>
                </a:solidFill>
              </a:rPr>
              <a:t>económico</a:t>
            </a:r>
            <a:r>
              <a:rPr lang="en-US" dirty="0">
                <a:solidFill>
                  <a:schemeClr val="bg1"/>
                </a:solidFill>
              </a:rPr>
              <a:t> y social.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6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7029B2-E64F-4B88-B4FA-22C9E7E1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CL" sz="3800">
                <a:solidFill>
                  <a:schemeClr val="bg1"/>
                </a:solidFill>
              </a:rPr>
              <a:t>Video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29249-804C-4FB0-8A2A-79B365A0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Observa atentamente el video resumen de la Revolución Francesa y registra en tu cuaderno los elementos que consideres más relevantes.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dirty="0">
                <a:solidFill>
                  <a:schemeClr val="bg1"/>
                </a:solidFill>
              </a:rPr>
              <a:t>¿Cómo era la relación entre la monarquía y la burguesía?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n para guru guru videocaset">
            <a:extLst>
              <a:ext uri="{FF2B5EF4-FFF2-40B4-BE49-F238E27FC236}">
                <a16:creationId xmlns:a16="http://schemas.microsoft.com/office/drawing/2014/main" id="{9A7592B8-8F8E-47D8-9B47-C6D142DE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r="19015"/>
          <a:stretch/>
        </p:blipFill>
        <p:spPr bwMode="auto">
          <a:xfrm>
            <a:off x="6525453" y="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17B9A2-4333-4332-B627-DF84C62113D8}"/>
              </a:ext>
            </a:extLst>
          </p:cNvPr>
          <p:cNvSpPr/>
          <p:nvPr/>
        </p:nvSpPr>
        <p:spPr>
          <a:xfrm>
            <a:off x="649867" y="3260596"/>
            <a:ext cx="508231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>
                <a:hlinkClick r:id="rId3"/>
              </a:rPr>
              <a:t>https://www.youtube.com/watch?v=DUqg1ALdY7w</a:t>
            </a:r>
            <a:endParaRPr lang="es-CL" dirty="0"/>
          </a:p>
          <a:p>
            <a:pPr>
              <a:spcAft>
                <a:spcPts val="600"/>
              </a:spcAft>
            </a:pPr>
            <a:endParaRPr lang="es-CL" dirty="0"/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</a:rPr>
              <a:t>La Revolución Francesa en 3 minutos</a:t>
            </a:r>
          </a:p>
          <a:p>
            <a:pPr>
              <a:spcAft>
                <a:spcPts val="600"/>
              </a:spcAft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5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EF6089-A421-45FF-91AF-CCDB043A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Respondamos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20EF9-630C-48B7-93C9-0C007F5A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¿Qué crees que significan los conceptos de libertad e igualdad?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Registra la respuesta en tu cuaderno.</a:t>
            </a:r>
          </a:p>
        </p:txBody>
      </p:sp>
      <p:pic>
        <p:nvPicPr>
          <p:cNvPr id="6" name="Imagen 5" descr="Imagen que contiene taza, señal, cd&#10;&#10;Descripción generada automáticamente">
            <a:extLst>
              <a:ext uri="{FF2B5EF4-FFF2-40B4-BE49-F238E27FC236}">
                <a16:creationId xmlns:a16="http://schemas.microsoft.com/office/drawing/2014/main" id="{8040FBDD-6CB1-475A-A507-441EA064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3656" y="369913"/>
            <a:ext cx="1851713" cy="2784532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esultado de imagen para william wallace">
            <a:extLst>
              <a:ext uri="{FF2B5EF4-FFF2-40B4-BE49-F238E27FC236}">
                <a16:creationId xmlns:a16="http://schemas.microsoft.com/office/drawing/2014/main" id="{0B52A7E4-FA90-48F2-90C8-6EF2A4E4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3228"/>
            <a:ext cx="3588640" cy="20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D8515DC8-3701-44EB-999C-D5402B90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6B9F7-7D09-4881-8DDE-9E9D3888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9052" y="129609"/>
            <a:ext cx="10007966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u="sng" dirty="0"/>
              <a:t>Conceptos: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312274-6A94-40EA-A4E7-A10435F89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52" y="1455478"/>
            <a:ext cx="3925492" cy="1595358"/>
          </a:xfrm>
        </p:spPr>
        <p:txBody>
          <a:bodyPr>
            <a:normAutofit/>
          </a:bodyPr>
          <a:lstStyle/>
          <a:p>
            <a:r>
              <a:rPr lang="es-CL" sz="2000" dirty="0"/>
              <a:t>Liberalismo:</a:t>
            </a:r>
          </a:p>
          <a:p>
            <a:pPr marL="0" indent="0">
              <a:buNone/>
            </a:pPr>
            <a:r>
              <a:rPr lang="es-CL" sz="2000" dirty="0"/>
              <a:t>Doctrina política, económica y social que defiende la libertad del individuo y la limitación del poder del Estado.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F8A7C7-FC4C-4DE6-A91C-70CB1566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9410" y="3807164"/>
            <a:ext cx="3931319" cy="1977639"/>
          </a:xfrm>
        </p:spPr>
        <p:txBody>
          <a:bodyPr>
            <a:normAutofit/>
          </a:bodyPr>
          <a:lstStyle/>
          <a:p>
            <a:r>
              <a:rPr lang="es-CL" sz="2000" dirty="0"/>
              <a:t>República:</a:t>
            </a:r>
          </a:p>
          <a:p>
            <a:pPr marL="0" indent="0">
              <a:buNone/>
            </a:pPr>
            <a:r>
              <a:rPr lang="es-CL" sz="2000" dirty="0"/>
              <a:t>Sistema de gobierno en los cuales los ciudadanos eligen a sus autoridades máximas, la vida en sociedad se encuentra regulada por leyes y otros principios.</a:t>
            </a:r>
          </a:p>
        </p:txBody>
      </p:sp>
      <p:pic>
        <p:nvPicPr>
          <p:cNvPr id="6" name="Imagen 5" descr="Imagen que contiene texto, libro, foto, grupo&#10;&#10;Descripción generada automáticamente">
            <a:extLst>
              <a:ext uri="{FF2B5EF4-FFF2-40B4-BE49-F238E27FC236}">
                <a16:creationId xmlns:a16="http://schemas.microsoft.com/office/drawing/2014/main" id="{8F9C0CB2-188E-4BDF-A558-B2D51E6D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4619" y="1599240"/>
            <a:ext cx="4617381" cy="36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8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4BD3308-943A-4187-AA8F-E038629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23107"/>
            <a:ext cx="6430784" cy="343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Principios Republicanos</a:t>
            </a:r>
          </a:p>
        </p:txBody>
      </p:sp>
    </p:spTree>
    <p:extLst>
      <p:ext uri="{BB962C8B-B14F-4D97-AF65-F5344CB8AC3E}">
        <p14:creationId xmlns:p14="http://schemas.microsoft.com/office/powerpoint/2010/main" val="40629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424FDA9-3D16-446F-B8C0-D6D811A77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" b="1988"/>
          <a:stretch/>
        </p:blipFill>
        <p:spPr>
          <a:xfrm>
            <a:off x="477012" y="912888"/>
            <a:ext cx="10718109" cy="46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61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628</Words>
  <Application>Microsoft Office PowerPoint</Application>
  <PresentationFormat>Panorámica</PresentationFormat>
  <Paragraphs>67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Tema de Office</vt:lpstr>
      <vt:lpstr>La construcción del Estado nación y sus desafíos </vt:lpstr>
      <vt:lpstr>EL IDEAL LIBERAL REPUBLICANO</vt:lpstr>
      <vt:lpstr>Objetivo:</vt:lpstr>
      <vt:lpstr>¿Qué acontecimientos y elementos del siglo XVIII recuerdas?  </vt:lpstr>
      <vt:lpstr>Video</vt:lpstr>
      <vt:lpstr>Respondamos</vt:lpstr>
      <vt:lpstr>Conceptos:</vt:lpstr>
      <vt:lpstr>Principios Republicanos</vt:lpstr>
      <vt:lpstr>Presentación de PowerPoint</vt:lpstr>
      <vt:lpstr>Principios del Orden Liberal Republicano:</vt:lpstr>
      <vt:lpstr>Organización de gobierno: Parlamentarismo / Presidencialismo</vt:lpstr>
      <vt:lpstr>Liberalismo económico</vt:lpstr>
      <vt:lpstr>Reconocimiento de libertades individuales.</vt:lpstr>
      <vt:lpstr>¿Qué característica social de este periodo podría haber chocado con los principios liberales?</vt:lpstr>
      <vt:lpstr>Presentación de PowerPoint</vt:lpstr>
      <vt:lpstr>Actividad: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construcción del Estados nación y sus desafíos </dc:title>
  <dc:creator>Abraham López</dc:creator>
  <cp:lastModifiedBy>Carmen Barros Ortega</cp:lastModifiedBy>
  <cp:revision>7</cp:revision>
  <dcterms:created xsi:type="dcterms:W3CDTF">2020-03-19T13:46:06Z</dcterms:created>
  <dcterms:modified xsi:type="dcterms:W3CDTF">2021-03-18T15:29:59Z</dcterms:modified>
</cp:coreProperties>
</file>