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jGYF9s+RstSlZkTmzGmT86wLR17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F0C6234-56BD-4B99-B19B-6AB8B1AD4DD3}">
  <a:tblStyle styleId="{AF0C6234-56BD-4B99-B19B-6AB8B1AD4DD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1" d="100"/>
          <a:sy n="41" d="100"/>
        </p:scale>
        <p:origin x="966"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21"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4109c5f162720cc1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4109c5f162720cc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0" name="Google Shape;21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4" name="Google Shape;1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73"/>
        <p:cNvGrpSpPr/>
        <p:nvPr/>
      </p:nvGrpSpPr>
      <p:grpSpPr>
        <a:xfrm>
          <a:off x="0" y="0"/>
          <a:ext cx="0" cy="0"/>
          <a:chOff x="0" y="0"/>
          <a:chExt cx="0" cy="0"/>
        </a:xfrm>
      </p:grpSpPr>
      <p:sp>
        <p:nvSpPr>
          <p:cNvPr id="74" name="Google Shape;74;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25"/>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76" name="Google Shape;76;p2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80"/>
        <p:cNvGrpSpPr/>
        <p:nvPr/>
      </p:nvGrpSpPr>
      <p:grpSpPr>
        <a:xfrm>
          <a:off x="0" y="0"/>
          <a:ext cx="0" cy="0"/>
          <a:chOff x="0" y="0"/>
          <a:chExt cx="0" cy="0"/>
        </a:xfrm>
      </p:grpSpPr>
      <p:sp>
        <p:nvSpPr>
          <p:cNvPr id="81" name="Google Shape;81;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86"/>
        <p:cNvGrpSpPr/>
        <p:nvPr/>
      </p:nvGrpSpPr>
      <p:grpSpPr>
        <a:xfrm>
          <a:off x="0" y="0"/>
          <a:ext cx="0" cy="0"/>
          <a:chOff x="0" y="0"/>
          <a:chExt cx="0" cy="0"/>
        </a:xfrm>
      </p:grpSpPr>
      <p:sp>
        <p:nvSpPr>
          <p:cNvPr id="87" name="Google Shape;87;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3"/>
        <p:cNvGrpSpPr/>
        <p:nvPr/>
      </p:nvGrpSpPr>
      <p:grpSpPr>
        <a:xfrm>
          <a:off x="0" y="0"/>
          <a:ext cx="0" cy="0"/>
          <a:chOff x="0" y="0"/>
          <a:chExt cx="0" cy="0"/>
        </a:xfrm>
      </p:grpSpPr>
      <p:sp>
        <p:nvSpPr>
          <p:cNvPr id="24" name="Google Shape;2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29"/>
        <p:cNvGrpSpPr/>
        <p:nvPr/>
      </p:nvGrpSpPr>
      <p:grpSpPr>
        <a:xfrm>
          <a:off x="0" y="0"/>
          <a:ext cx="0" cy="0"/>
          <a:chOff x="0" y="0"/>
          <a:chExt cx="0" cy="0"/>
        </a:xfrm>
      </p:grpSpPr>
      <p:sp>
        <p:nvSpPr>
          <p:cNvPr id="30" name="Google Shape;30;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2" name="Google Shape;3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8"/>
        <p:cNvGrpSpPr/>
        <p:nvPr/>
      </p:nvGrpSpPr>
      <p:grpSpPr>
        <a:xfrm>
          <a:off x="0" y="0"/>
          <a:ext cx="0" cy="0"/>
          <a:chOff x="0" y="0"/>
          <a:chExt cx="0" cy="0"/>
        </a:xfrm>
      </p:grpSpPr>
      <p:sp>
        <p:nvSpPr>
          <p:cNvPr id="49" name="Google Shape;49;p2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2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2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2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57"/>
        <p:cNvGrpSpPr/>
        <p:nvPr/>
      </p:nvGrpSpPr>
      <p:grpSpPr>
        <a:xfrm>
          <a:off x="0" y="0"/>
          <a:ext cx="0" cy="0"/>
          <a:chOff x="0" y="0"/>
          <a:chExt cx="0" cy="0"/>
        </a:xfrm>
      </p:grpSpPr>
      <p:sp>
        <p:nvSpPr>
          <p:cNvPr id="58" name="Google Shape;5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62"/>
        <p:cNvGrpSpPr/>
        <p:nvPr/>
      </p:nvGrpSpPr>
      <p:grpSpPr>
        <a:xfrm>
          <a:off x="0" y="0"/>
          <a:ext cx="0" cy="0"/>
          <a:chOff x="0" y="0"/>
          <a:chExt cx="0" cy="0"/>
        </a:xfrm>
      </p:grpSpPr>
      <p:sp>
        <p:nvSpPr>
          <p:cNvPr id="63" name="Google Shape;6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6"/>
        <p:cNvGrpSpPr/>
        <p:nvPr/>
      </p:nvGrpSpPr>
      <p:grpSpPr>
        <a:xfrm>
          <a:off x="0" y="0"/>
          <a:ext cx="0" cy="0"/>
          <a:chOff x="0" y="0"/>
          <a:chExt cx="0" cy="0"/>
        </a:xfrm>
      </p:grpSpPr>
      <p:sp>
        <p:nvSpPr>
          <p:cNvPr id="67" name="Google Shape;67;p2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9" name="Google Shape;69;p2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 name="Google Shape;8;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‹Nº›</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creativecommons.org/licenses/by-nc-nd/3.0/" TargetMode="External"/><Relationship Id="rId4" Type="http://schemas.openxmlformats.org/officeDocument/2006/relationships/hyperlink" Target="https://elmadridquehabito.wordpress.com/2015/01/15/10-tabus-de-los-espanol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geschichtsfreak.blogspot.com/2011/06/la-ciudadania-maximalista-como.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cielo.org.mx/scielo.php?script=sci_arttext&amp;pid=S0187-57952007000100001" TargetMode="External"/><Relationship Id="rId3" Type="http://schemas.openxmlformats.org/officeDocument/2006/relationships/hyperlink" Target="http://www.scielo.org.mx/pdf/cconst/n23/n23a6.pdf" TargetMode="External"/><Relationship Id="rId7" Type="http://schemas.openxmlformats.org/officeDocument/2006/relationships/hyperlink" Target="https://scielo.conicyt.cl/scielo.php?script=sci_arttext&amp;pid=S0718-436020110001000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ub.edu/ciudadania/hipertexto/bienestar/introduccion/11.htm#:~:text=El%20modelo%20liberal%20entiende%20la,derechos%2C%20pero%20no%20de%20deberes." TargetMode="External"/><Relationship Id="rId5" Type="http://schemas.openxmlformats.org/officeDocument/2006/relationships/hyperlink" Target="https://scielo.conicyt.cl/scielo.php?script=sci_arttext&amp;pid=S0717-69962019000100146" TargetMode="External"/><Relationship Id="rId4" Type="http://schemas.openxmlformats.org/officeDocument/2006/relationships/hyperlink" Target="http://www.ub.edu/ciudadania/hipertexto/teorias/introduccion/12.ht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hyperlink" Target="https://creativecommons.org/licenses/by-nc-nd/3.0/" TargetMode="External"/><Relationship Id="rId4" Type="http://schemas.openxmlformats.org/officeDocument/2006/relationships/hyperlink" Target="https://parentesistoriche.altervista.org/antropocentrismo-baricalla-donzelli-recensio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creativecommons.org/licenses/by-sa/3.0/" TargetMode="External"/><Relationship Id="rId4" Type="http://schemas.openxmlformats.org/officeDocument/2006/relationships/hyperlink" Target="https://fr.wikipedia.org/wiki/All%C3%A9gorie_de_la_R%C3%A9publiqu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5"/>
        <p:cNvGrpSpPr/>
        <p:nvPr/>
      </p:nvGrpSpPr>
      <p:grpSpPr>
        <a:xfrm>
          <a:off x="0" y="0"/>
          <a:ext cx="0" cy="0"/>
          <a:chOff x="0" y="0"/>
          <a:chExt cx="0" cy="0"/>
        </a:xfrm>
      </p:grpSpPr>
      <p:pic>
        <p:nvPicPr>
          <p:cNvPr id="96" name="Google Shape;96;p1" descr="Imagen que contiene interior, tabla, gente, grupo&#10;&#10;Descripción generada automáticamente"/>
          <p:cNvPicPr preferRelativeResize="0"/>
          <p:nvPr/>
        </p:nvPicPr>
        <p:blipFill rotWithShape="1">
          <a:blip r:embed="rId3">
            <a:alphaModFix/>
          </a:blip>
          <a:srcRect/>
          <a:stretch/>
        </p:blipFill>
        <p:spPr>
          <a:xfrm>
            <a:off x="20" y="10"/>
            <a:ext cx="12191980" cy="6857990"/>
          </a:xfrm>
          <a:prstGeom prst="rect">
            <a:avLst/>
          </a:prstGeom>
          <a:noFill/>
          <a:ln>
            <a:noFill/>
          </a:ln>
        </p:spPr>
      </p:pic>
      <p:sp>
        <p:nvSpPr>
          <p:cNvPr id="97" name="Google Shape;97;p1"/>
          <p:cNvSpPr/>
          <p:nvPr/>
        </p:nvSpPr>
        <p:spPr>
          <a:xfrm>
            <a:off x="1911554" y="1931495"/>
            <a:ext cx="8368893" cy="2995011"/>
          </a:xfrm>
          <a:prstGeom prst="rect">
            <a:avLst/>
          </a:prstGeom>
          <a:solidFill>
            <a:schemeClr val="dk1">
              <a:alpha val="80000"/>
            </a:schemeClr>
          </a:solidFill>
          <a:ln>
            <a:noFill/>
          </a:ln>
          <a:effectLst>
            <a:outerShdw blurRad="50800" algn="ctr" rotWithShape="0">
              <a:srgbClr val="000000">
                <a:alpha val="65882"/>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
          <p:cNvSpPr/>
          <p:nvPr/>
        </p:nvSpPr>
        <p:spPr>
          <a:xfrm>
            <a:off x="2077212" y="2093976"/>
            <a:ext cx="8037576" cy="2670048"/>
          </a:xfrm>
          <a:prstGeom prst="rect">
            <a:avLst/>
          </a:prstGeom>
          <a:noFill/>
          <a:ln w="19050" cap="sq"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
          <p:cNvSpPr txBox="1">
            <a:spLocks noGrp="1"/>
          </p:cNvSpPr>
          <p:nvPr>
            <p:ph type="ctrTitle"/>
          </p:nvPr>
        </p:nvSpPr>
        <p:spPr>
          <a:xfrm>
            <a:off x="2241804" y="2280543"/>
            <a:ext cx="7708392" cy="16176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3300"/>
              <a:buFont typeface="Calibri"/>
              <a:buNone/>
            </a:pPr>
            <a:r>
              <a:rPr lang="es-ES" sz="3300"/>
              <a:t>PERSPECTIVAS DE CIUDADANIA: LIBERALISMO, REPUBLICANISMO Y COMUNITARISMO</a:t>
            </a:r>
            <a:endParaRPr/>
          </a:p>
        </p:txBody>
      </p:sp>
      <p:sp>
        <p:nvSpPr>
          <p:cNvPr id="100" name="Google Shape;100;p1"/>
          <p:cNvSpPr txBox="1">
            <a:spLocks noGrp="1"/>
          </p:cNvSpPr>
          <p:nvPr>
            <p:ph type="subTitle" idx="1"/>
          </p:nvPr>
        </p:nvSpPr>
        <p:spPr>
          <a:xfrm>
            <a:off x="2241804" y="3898231"/>
            <a:ext cx="7708392" cy="865793"/>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90000"/>
              </a:lnSpc>
              <a:spcBef>
                <a:spcPts val="0"/>
              </a:spcBef>
              <a:spcAft>
                <a:spcPts val="0"/>
              </a:spcAft>
              <a:buClr>
                <a:schemeClr val="lt1"/>
              </a:buClr>
              <a:buSzPts val="1400"/>
              <a:buNone/>
            </a:pPr>
            <a:r>
              <a:rPr lang="es-ES" sz="1400" b="1" dirty="0" err="1"/>
              <a:t>EDUCACION</a:t>
            </a:r>
            <a:r>
              <a:rPr lang="es-ES" sz="1400" b="1" dirty="0"/>
              <a:t> CIUDADANA-</a:t>
            </a:r>
            <a:r>
              <a:rPr lang="es-ES" sz="1400" b="1" dirty="0" err="1"/>
              <a:t>4TO</a:t>
            </a:r>
            <a:r>
              <a:rPr lang="es-ES" sz="1400" b="1" dirty="0"/>
              <a:t> MEDIO.</a:t>
            </a:r>
            <a:endParaRPr dirty="0"/>
          </a:p>
          <a:p>
            <a:pPr marL="0" lvl="0" indent="0" algn="ctr" rtl="0">
              <a:lnSpc>
                <a:spcPct val="90000"/>
              </a:lnSpc>
              <a:spcBef>
                <a:spcPts val="1000"/>
              </a:spcBef>
              <a:spcAft>
                <a:spcPts val="0"/>
              </a:spcAft>
              <a:buClr>
                <a:schemeClr val="lt1"/>
              </a:buClr>
              <a:buSzPts val="1400"/>
              <a:buNone/>
            </a:pPr>
            <a:r>
              <a:rPr lang="es-ES" sz="1400" b="1" dirty="0" err="1"/>
              <a:t>OA</a:t>
            </a:r>
            <a:r>
              <a:rPr lang="es-ES" sz="1400" b="1" dirty="0"/>
              <a:t>: 06</a:t>
            </a:r>
          </a:p>
          <a:p>
            <a:pPr marL="0" lvl="0" indent="0" algn="ctr" rtl="0">
              <a:lnSpc>
                <a:spcPct val="90000"/>
              </a:lnSpc>
              <a:spcBef>
                <a:spcPts val="1000"/>
              </a:spcBef>
              <a:spcAft>
                <a:spcPts val="0"/>
              </a:spcAft>
              <a:buClr>
                <a:schemeClr val="lt1"/>
              </a:buClr>
              <a:buSzPts val="1400"/>
              <a:buNone/>
            </a:pPr>
            <a:r>
              <a:rPr lang="es-ES" sz="1400" b="1" dirty="0"/>
              <a:t>CLASE </a:t>
            </a:r>
            <a:r>
              <a:rPr lang="es-ES" sz="1400" b="1" dirty="0" err="1"/>
              <a:t>N°</a:t>
            </a:r>
            <a:r>
              <a:rPr lang="es-ES" sz="1400" b="1" dirty="0"/>
              <a:t> 5</a:t>
            </a:r>
            <a:endParaRPr dirty="0"/>
          </a:p>
        </p:txBody>
      </p:sp>
      <p:sp>
        <p:nvSpPr>
          <p:cNvPr id="101" name="Google Shape;101;p1"/>
          <p:cNvSpPr txBox="1"/>
          <p:nvPr/>
        </p:nvSpPr>
        <p:spPr>
          <a:xfrm>
            <a:off x="9705422" y="6657945"/>
            <a:ext cx="248657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b="0" i="0" u="sng" strike="noStrike" cap="none">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ES" sz="700" b="0" i="0" u="none" strike="noStrike" cap="none">
                <a:solidFill>
                  <a:srgbClr val="FFFFFF"/>
                </a:solidFill>
                <a:latin typeface="Calibri"/>
                <a:ea typeface="Calibri"/>
                <a:cs typeface="Calibri"/>
                <a:sym typeface="Calibri"/>
              </a:rPr>
              <a:t> de Autor desconocido está bajo licencia </a:t>
            </a:r>
            <a:r>
              <a:rPr lang="es-ES" sz="700" b="0" i="0" u="sng" strike="noStrike" cap="none">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BY-NC-ND</a:t>
            </a:r>
            <a:endParaRPr sz="700" b="0" i="0" u="none" strike="noStrike" cap="none">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10"/>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10"/>
          <p:cNvSpPr txBox="1">
            <a:spLocks noGrp="1"/>
          </p:cNvSpPr>
          <p:nvPr>
            <p:ph type="title"/>
          </p:nvPr>
        </p:nvSpPr>
        <p:spPr>
          <a:xfrm>
            <a:off x="99768" y="-4"/>
            <a:ext cx="4707600" cy="12255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Calibri"/>
              <a:buNone/>
            </a:pPr>
            <a:r>
              <a:rPr lang="es-ES" sz="3800">
                <a:solidFill>
                  <a:schemeClr val="lt1"/>
                </a:solidFill>
              </a:rPr>
              <a:t>COMUNITARISMO: PRINCIPIOS</a:t>
            </a:r>
            <a:endParaRPr/>
          </a:p>
        </p:txBody>
      </p:sp>
      <p:cxnSp>
        <p:nvCxnSpPr>
          <p:cNvPr id="178" name="Google Shape;178;p10"/>
          <p:cNvCxnSpPr/>
          <p:nvPr/>
        </p:nvCxnSpPr>
        <p:spPr>
          <a:xfrm rot="10800000">
            <a:off x="831873" y="1749756"/>
            <a:ext cx="4718304" cy="0"/>
          </a:xfrm>
          <a:prstGeom prst="straightConnector1">
            <a:avLst/>
          </a:prstGeom>
          <a:noFill/>
          <a:ln w="12700" cap="flat" cmpd="sng">
            <a:solidFill>
              <a:schemeClr val="accent2"/>
            </a:solidFill>
            <a:prstDash val="solid"/>
            <a:miter lim="800000"/>
            <a:headEnd type="none" w="sm" len="sm"/>
            <a:tailEnd type="none" w="sm" len="sm"/>
          </a:ln>
        </p:spPr>
      </p:cxnSp>
      <p:sp>
        <p:nvSpPr>
          <p:cNvPr id="179" name="Google Shape;179;p10"/>
          <p:cNvSpPr txBox="1">
            <a:spLocks noGrp="1"/>
          </p:cNvSpPr>
          <p:nvPr>
            <p:ph type="body" idx="1"/>
          </p:nvPr>
        </p:nvSpPr>
        <p:spPr>
          <a:xfrm>
            <a:off x="99775" y="1225500"/>
            <a:ext cx="6212700" cy="5432400"/>
          </a:xfrm>
          <a:prstGeom prst="rect">
            <a:avLst/>
          </a:prstGeom>
          <a:solidFill>
            <a:schemeClr val="dk1"/>
          </a:solidFill>
          <a:ln>
            <a:noFill/>
          </a:ln>
        </p:spPr>
        <p:txBody>
          <a:bodyPr spcFirstLastPara="1" wrap="square" lIns="91425" tIns="45700" rIns="91425" bIns="45700" anchor="t" anchorCtr="0">
            <a:normAutofit fontScale="85000" lnSpcReduction="20000"/>
          </a:bodyPr>
          <a:lstStyle/>
          <a:p>
            <a:pPr marL="0" lvl="0" indent="0" algn="just" rtl="0">
              <a:lnSpc>
                <a:spcPct val="90000"/>
              </a:lnSpc>
              <a:spcBef>
                <a:spcPts val="0"/>
              </a:spcBef>
              <a:spcAft>
                <a:spcPts val="0"/>
              </a:spcAft>
              <a:buClr>
                <a:schemeClr val="lt1"/>
              </a:buClr>
              <a:buSzPct val="57142"/>
              <a:buNone/>
            </a:pPr>
            <a:r>
              <a:rPr lang="es-ES" sz="2100">
                <a:solidFill>
                  <a:schemeClr val="lt1"/>
                </a:solidFill>
              </a:rPr>
              <a:t>“el comunitarismo critica al individualismo y a la neutralidad estatal, y defiende una idea común del bien”</a:t>
            </a:r>
            <a:endParaRPr sz="2100"/>
          </a:p>
          <a:p>
            <a:pPr marL="0" lvl="0" indent="0" algn="just" rtl="0">
              <a:lnSpc>
                <a:spcPct val="90000"/>
              </a:lnSpc>
              <a:spcBef>
                <a:spcPts val="1000"/>
              </a:spcBef>
              <a:spcAft>
                <a:spcPts val="0"/>
              </a:spcAft>
              <a:buClr>
                <a:schemeClr val="lt1"/>
              </a:buClr>
              <a:buSzPct val="57142"/>
              <a:buNone/>
            </a:pPr>
            <a:r>
              <a:rPr lang="es-ES" sz="2100" b="1">
                <a:solidFill>
                  <a:schemeClr val="lt1"/>
                </a:solidFill>
              </a:rPr>
              <a:t>Fuente: </a:t>
            </a:r>
            <a:r>
              <a:rPr lang="es-ES" sz="2100">
                <a:solidFill>
                  <a:schemeClr val="lt1"/>
                </a:solidFill>
              </a:rPr>
              <a:t>Juarez, Rodrigo. THE CONCEPT OF CITIZENSHIP IN THE COMUNITARISM</a:t>
            </a:r>
            <a:endParaRPr sz="2100"/>
          </a:p>
          <a:p>
            <a:pPr marL="0" lvl="0" indent="0" algn="just" rtl="0">
              <a:lnSpc>
                <a:spcPct val="90000"/>
              </a:lnSpc>
              <a:spcBef>
                <a:spcPts val="1000"/>
              </a:spcBef>
              <a:spcAft>
                <a:spcPts val="0"/>
              </a:spcAft>
              <a:buClr>
                <a:schemeClr val="dk1"/>
              </a:buClr>
              <a:buSzPct val="100000"/>
              <a:buNone/>
            </a:pPr>
            <a:endParaRPr sz="1200">
              <a:solidFill>
                <a:schemeClr val="lt1"/>
              </a:solidFill>
            </a:endParaRPr>
          </a:p>
          <a:p>
            <a:pPr marL="0" lvl="0" indent="0" algn="just" rtl="0">
              <a:lnSpc>
                <a:spcPct val="90000"/>
              </a:lnSpc>
              <a:spcBef>
                <a:spcPts val="1000"/>
              </a:spcBef>
              <a:spcAft>
                <a:spcPts val="0"/>
              </a:spcAft>
              <a:buClr>
                <a:schemeClr val="dk1"/>
              </a:buClr>
              <a:buSzPct val="57142"/>
              <a:buNone/>
            </a:pPr>
            <a:endParaRPr sz="2100">
              <a:solidFill>
                <a:schemeClr val="lt1"/>
              </a:solidFill>
            </a:endParaRPr>
          </a:p>
          <a:p>
            <a:pPr marL="457200" lvl="0" indent="-341947" algn="just" rtl="0">
              <a:lnSpc>
                <a:spcPct val="90000"/>
              </a:lnSpc>
              <a:spcBef>
                <a:spcPts val="1000"/>
              </a:spcBef>
              <a:spcAft>
                <a:spcPts val="0"/>
              </a:spcAft>
              <a:buClr>
                <a:schemeClr val="lt1"/>
              </a:buClr>
              <a:buSzPct val="100000"/>
              <a:buChar char="•"/>
            </a:pPr>
            <a:r>
              <a:rPr lang="es-ES" sz="2100">
                <a:solidFill>
                  <a:schemeClr val="lt1"/>
                </a:solidFill>
              </a:rPr>
              <a:t>Se establece como una crítica a los principios individualistas de la política liberal.</a:t>
            </a:r>
            <a:endParaRPr sz="2100"/>
          </a:p>
          <a:p>
            <a:pPr marL="457200" lvl="0" indent="0" algn="just" rtl="0">
              <a:lnSpc>
                <a:spcPct val="90000"/>
              </a:lnSpc>
              <a:spcBef>
                <a:spcPts val="1000"/>
              </a:spcBef>
              <a:spcAft>
                <a:spcPts val="0"/>
              </a:spcAft>
              <a:buNone/>
            </a:pPr>
            <a:endParaRPr sz="2100">
              <a:solidFill>
                <a:schemeClr val="lt1"/>
              </a:solidFill>
            </a:endParaRPr>
          </a:p>
          <a:p>
            <a:pPr marL="457200" lvl="0" indent="-341947" algn="just" rtl="0">
              <a:lnSpc>
                <a:spcPct val="90000"/>
              </a:lnSpc>
              <a:spcBef>
                <a:spcPts val="1000"/>
              </a:spcBef>
              <a:spcAft>
                <a:spcPts val="0"/>
              </a:spcAft>
              <a:buClr>
                <a:schemeClr val="lt1"/>
              </a:buClr>
              <a:buSzPct val="100000"/>
              <a:buChar char="•"/>
            </a:pPr>
            <a:r>
              <a:rPr lang="es-ES" sz="2100">
                <a:solidFill>
                  <a:schemeClr val="lt1"/>
                </a:solidFill>
              </a:rPr>
              <a:t>Se desenvuelve  en un contexto particular, desarrollando pautas morales acorde a este.</a:t>
            </a:r>
            <a:endParaRPr sz="2100"/>
          </a:p>
          <a:p>
            <a:pPr marL="457200" lvl="0" indent="0" algn="just" rtl="0">
              <a:lnSpc>
                <a:spcPct val="90000"/>
              </a:lnSpc>
              <a:spcBef>
                <a:spcPts val="1000"/>
              </a:spcBef>
              <a:spcAft>
                <a:spcPts val="0"/>
              </a:spcAft>
              <a:buNone/>
            </a:pPr>
            <a:endParaRPr sz="2100">
              <a:solidFill>
                <a:schemeClr val="lt1"/>
              </a:solidFill>
            </a:endParaRPr>
          </a:p>
          <a:p>
            <a:pPr marL="457200" lvl="0" indent="-341947" algn="just" rtl="0">
              <a:lnSpc>
                <a:spcPct val="90000"/>
              </a:lnSpc>
              <a:spcBef>
                <a:spcPts val="1000"/>
              </a:spcBef>
              <a:spcAft>
                <a:spcPts val="0"/>
              </a:spcAft>
              <a:buClr>
                <a:schemeClr val="lt1"/>
              </a:buClr>
              <a:buSzPct val="100000"/>
              <a:buChar char="•"/>
            </a:pPr>
            <a:r>
              <a:rPr lang="es-ES" sz="2100">
                <a:solidFill>
                  <a:schemeClr val="lt1"/>
                </a:solidFill>
              </a:rPr>
              <a:t>Tiene su origen en autores como Aristóteles, Hegel y Marx, quienes se cuestionan el rol de los sujetos frente a la sociedad, entendiendo el proyecto social como un todo.</a:t>
            </a:r>
            <a:endParaRPr sz="2100"/>
          </a:p>
          <a:p>
            <a:pPr marL="457200" lvl="0" indent="0" algn="just" rtl="0">
              <a:lnSpc>
                <a:spcPct val="90000"/>
              </a:lnSpc>
              <a:spcBef>
                <a:spcPts val="1000"/>
              </a:spcBef>
              <a:spcAft>
                <a:spcPts val="0"/>
              </a:spcAft>
              <a:buNone/>
            </a:pPr>
            <a:endParaRPr sz="2100">
              <a:solidFill>
                <a:schemeClr val="lt1"/>
              </a:solidFill>
            </a:endParaRPr>
          </a:p>
          <a:p>
            <a:pPr marL="457200" lvl="0" indent="-341947" algn="just" rtl="0">
              <a:lnSpc>
                <a:spcPct val="90000"/>
              </a:lnSpc>
              <a:spcBef>
                <a:spcPts val="1000"/>
              </a:spcBef>
              <a:spcAft>
                <a:spcPts val="0"/>
              </a:spcAft>
              <a:buClr>
                <a:schemeClr val="lt1"/>
              </a:buClr>
              <a:buSzPct val="100000"/>
              <a:buChar char="•"/>
            </a:pPr>
            <a:r>
              <a:rPr lang="es-ES" sz="2100">
                <a:solidFill>
                  <a:schemeClr val="lt1"/>
                </a:solidFill>
              </a:rPr>
              <a:t>Búsqueda constante de una moral y noción de bien común.</a:t>
            </a:r>
            <a:endParaRPr sz="2100"/>
          </a:p>
          <a:p>
            <a:pPr marL="0" lvl="0" indent="0" algn="l" rtl="0">
              <a:lnSpc>
                <a:spcPct val="90000"/>
              </a:lnSpc>
              <a:spcBef>
                <a:spcPts val="1000"/>
              </a:spcBef>
              <a:spcAft>
                <a:spcPts val="0"/>
              </a:spcAft>
              <a:buClr>
                <a:schemeClr val="dk1"/>
              </a:buClr>
              <a:buSzPct val="47619"/>
              <a:buNone/>
            </a:pPr>
            <a:endParaRPr sz="2100">
              <a:solidFill>
                <a:schemeClr val="lt1"/>
              </a:solidFill>
            </a:endParaRPr>
          </a:p>
          <a:p>
            <a:pPr marL="0" lvl="0" indent="0" algn="l" rtl="0">
              <a:lnSpc>
                <a:spcPct val="90000"/>
              </a:lnSpc>
              <a:spcBef>
                <a:spcPts val="1000"/>
              </a:spcBef>
              <a:spcAft>
                <a:spcPts val="0"/>
              </a:spcAft>
              <a:buClr>
                <a:schemeClr val="dk1"/>
              </a:buClr>
              <a:buSzPct val="100000"/>
              <a:buNone/>
            </a:pPr>
            <a:endParaRPr sz="1000">
              <a:solidFill>
                <a:schemeClr val="lt1"/>
              </a:solidFill>
            </a:endParaRPr>
          </a:p>
        </p:txBody>
      </p:sp>
      <p:cxnSp>
        <p:nvCxnSpPr>
          <p:cNvPr id="180" name="Google Shape;180;p10"/>
          <p:cNvCxnSpPr/>
          <p:nvPr/>
        </p:nvCxnSpPr>
        <p:spPr>
          <a:xfrm rot="10800000">
            <a:off x="834027" y="5707672"/>
            <a:ext cx="4713997" cy="0"/>
          </a:xfrm>
          <a:prstGeom prst="straightConnector1">
            <a:avLst/>
          </a:prstGeom>
          <a:noFill/>
          <a:ln w="12700" cap="flat" cmpd="sng">
            <a:solidFill>
              <a:schemeClr val="accent2"/>
            </a:solidFill>
            <a:prstDash val="solid"/>
            <a:miter lim="800000"/>
            <a:headEnd type="none" w="sm" len="sm"/>
            <a:tailEnd type="none" w="sm" len="sm"/>
          </a:ln>
        </p:spPr>
      </p:cxnSp>
      <p:pic>
        <p:nvPicPr>
          <p:cNvPr id="181" name="Google Shape;181;p10" descr="Imagen que contiene interior, foto, joven, grupo&#10;&#10;Descripción generada automáticamente"/>
          <p:cNvPicPr preferRelativeResize="0"/>
          <p:nvPr/>
        </p:nvPicPr>
        <p:blipFill rotWithShape="1">
          <a:blip r:embed="rId3">
            <a:alphaModFix/>
          </a:blip>
          <a:srcRect l="32904" r="17106" b="1"/>
          <a:stretch/>
        </p:blipFill>
        <p:spPr>
          <a:xfrm>
            <a:off x="6525453" y="10"/>
            <a:ext cx="5666547" cy="6857990"/>
          </a:xfrm>
          <a:prstGeom prst="rect">
            <a:avLst/>
          </a:prstGeom>
          <a:noFill/>
          <a:ln>
            <a:noFill/>
          </a:ln>
        </p:spPr>
      </p:pic>
      <p:sp>
        <p:nvSpPr>
          <p:cNvPr id="182" name="Google Shape;182;p10"/>
          <p:cNvSpPr txBox="1"/>
          <p:nvPr/>
        </p:nvSpPr>
        <p:spPr>
          <a:xfrm>
            <a:off x="9705422" y="6657945"/>
            <a:ext cx="2486578"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ES" sz="700">
                <a:solidFill>
                  <a:srgbClr val="FFFFFF"/>
                </a:solidFill>
                <a:latin typeface="Calibri"/>
                <a:ea typeface="Calibri"/>
                <a:cs typeface="Calibri"/>
                <a:sym typeface="Calibri"/>
              </a:rPr>
              <a:t> de Autor desconocido está bajo licencia </a:t>
            </a:r>
            <a:r>
              <a:rPr lang="es-E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BY-NC-ND</a:t>
            </a:r>
            <a:endParaRPr sz="7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6"/>
        <p:cNvGrpSpPr/>
        <p:nvPr/>
      </p:nvGrpSpPr>
      <p:grpSpPr>
        <a:xfrm>
          <a:off x="0" y="0"/>
          <a:ext cx="0" cy="0"/>
          <a:chOff x="0" y="0"/>
          <a:chExt cx="0" cy="0"/>
        </a:xfrm>
      </p:grpSpPr>
      <p:cxnSp>
        <p:nvCxnSpPr>
          <p:cNvPr id="187" name="Google Shape;187;p11"/>
          <p:cNvCxnSpPr/>
          <p:nvPr/>
        </p:nvCxnSpPr>
        <p:spPr>
          <a:xfrm>
            <a:off x="4065689" y="477749"/>
            <a:ext cx="0" cy="3657600"/>
          </a:xfrm>
          <a:prstGeom prst="straightConnector1">
            <a:avLst/>
          </a:prstGeom>
          <a:noFill/>
          <a:ln w="101600" cap="flat" cmpd="dbl">
            <a:solidFill>
              <a:srgbClr val="595959"/>
            </a:solidFill>
            <a:prstDash val="solid"/>
            <a:miter lim="800000"/>
            <a:headEnd type="none" w="sm" len="sm"/>
            <a:tailEnd type="none" w="sm" len="sm"/>
          </a:ln>
        </p:spPr>
      </p:cxnSp>
      <p:sp>
        <p:nvSpPr>
          <p:cNvPr id="188" name="Google Shape;188;p11"/>
          <p:cNvSpPr/>
          <p:nvPr/>
        </p:nvSpPr>
        <p:spPr>
          <a:xfrm>
            <a:off x="378068" y="4633546"/>
            <a:ext cx="11438793" cy="1844256"/>
          </a:xfrm>
          <a:prstGeom prst="rect">
            <a:avLst/>
          </a:prstGeom>
          <a:solidFill>
            <a:srgbClr val="404040"/>
          </a:solidFill>
          <a:ln w="127000" cap="sq" cmpd="thinThick">
            <a:solidFill>
              <a:srgbClr val="40404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9" name="Google Shape;189;p11"/>
          <p:cNvSpPr txBox="1">
            <a:spLocks noGrp="1"/>
          </p:cNvSpPr>
          <p:nvPr>
            <p:ph type="title"/>
          </p:nvPr>
        </p:nvSpPr>
        <p:spPr>
          <a:xfrm>
            <a:off x="526073" y="5396394"/>
            <a:ext cx="11139854" cy="930447"/>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Calibri"/>
              <a:buNone/>
            </a:pPr>
            <a:r>
              <a:rPr lang="es-ES" sz="5400">
                <a:solidFill>
                  <a:srgbClr val="FFFFFF"/>
                </a:solidFill>
              </a:rPr>
              <a:t>Comunismo y comunistarimo no son necesariamente lo mismo</a:t>
            </a:r>
            <a:endParaRPr/>
          </a:p>
        </p:txBody>
      </p:sp>
      <p:pic>
        <p:nvPicPr>
          <p:cNvPr id="190" name="Google Shape;190;p11"/>
          <p:cNvPicPr preferRelativeResize="0"/>
          <p:nvPr/>
        </p:nvPicPr>
        <p:blipFill rotWithShape="1">
          <a:blip r:embed="rId3">
            <a:alphaModFix/>
          </a:blip>
          <a:srcRect/>
          <a:stretch/>
        </p:blipFill>
        <p:spPr>
          <a:xfrm>
            <a:off x="0" y="372340"/>
            <a:ext cx="4553685" cy="3995859"/>
          </a:xfrm>
          <a:prstGeom prst="rect">
            <a:avLst/>
          </a:prstGeom>
          <a:noFill/>
          <a:ln>
            <a:noFill/>
          </a:ln>
        </p:spPr>
      </p:pic>
      <p:pic>
        <p:nvPicPr>
          <p:cNvPr id="191" name="Google Shape;191;p11"/>
          <p:cNvPicPr preferRelativeResize="0"/>
          <p:nvPr/>
        </p:nvPicPr>
        <p:blipFill rotWithShape="1">
          <a:blip r:embed="rId4">
            <a:alphaModFix/>
          </a:blip>
          <a:srcRect/>
          <a:stretch/>
        </p:blipFill>
        <p:spPr>
          <a:xfrm>
            <a:off x="4385729" y="851678"/>
            <a:ext cx="3433324" cy="2909742"/>
          </a:xfrm>
          <a:prstGeom prst="rect">
            <a:avLst/>
          </a:prstGeom>
          <a:noFill/>
          <a:ln>
            <a:noFill/>
          </a:ln>
        </p:spPr>
      </p:pic>
      <p:cxnSp>
        <p:nvCxnSpPr>
          <p:cNvPr id="192" name="Google Shape;192;p11"/>
          <p:cNvCxnSpPr/>
          <p:nvPr/>
        </p:nvCxnSpPr>
        <p:spPr>
          <a:xfrm>
            <a:off x="8153400" y="477749"/>
            <a:ext cx="0" cy="3657600"/>
          </a:xfrm>
          <a:prstGeom prst="straightConnector1">
            <a:avLst/>
          </a:prstGeom>
          <a:noFill/>
          <a:ln w="101600" cap="flat" cmpd="dbl">
            <a:solidFill>
              <a:srgbClr val="595959"/>
            </a:solidFill>
            <a:prstDash val="solid"/>
            <a:miter lim="800000"/>
            <a:headEnd type="none" w="sm" len="sm"/>
            <a:tailEnd type="none" w="sm" len="sm"/>
          </a:ln>
        </p:spPr>
      </p:cxnSp>
      <p:pic>
        <p:nvPicPr>
          <p:cNvPr id="193" name="Google Shape;193;p11"/>
          <p:cNvPicPr preferRelativeResize="0"/>
          <p:nvPr/>
        </p:nvPicPr>
        <p:blipFill rotWithShape="1">
          <a:blip r:embed="rId5">
            <a:alphaModFix/>
          </a:blip>
          <a:srcRect/>
          <a:stretch/>
        </p:blipFill>
        <p:spPr>
          <a:xfrm>
            <a:off x="7819052" y="-10359"/>
            <a:ext cx="4383697" cy="5009940"/>
          </a:xfrm>
          <a:prstGeom prst="rect">
            <a:avLst/>
          </a:prstGeom>
          <a:noFill/>
          <a:ln>
            <a:noFill/>
          </a:ln>
        </p:spPr>
      </p:pic>
      <p:cxnSp>
        <p:nvCxnSpPr>
          <p:cNvPr id="194" name="Google Shape;194;p11"/>
          <p:cNvCxnSpPr/>
          <p:nvPr/>
        </p:nvCxnSpPr>
        <p:spPr>
          <a:xfrm>
            <a:off x="2209800" y="5738691"/>
            <a:ext cx="7772400" cy="0"/>
          </a:xfrm>
          <a:prstGeom prst="straightConnector1">
            <a:avLst/>
          </a:prstGeom>
          <a:noFill/>
          <a:ln w="22225" cap="flat" cmpd="sng">
            <a:solidFill>
              <a:srgbClr val="D9D9D9"/>
            </a:solidFill>
            <a:prstDash val="solid"/>
            <a:miter lim="800000"/>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2" descr="Imagen que contiene dibujo&#10;&#10;Descripción generada automáticamente"/>
          <p:cNvPicPr preferRelativeResize="0"/>
          <p:nvPr/>
        </p:nvPicPr>
        <p:blipFill rotWithShape="1">
          <a:blip r:embed="rId3">
            <a:alphaModFix/>
          </a:blip>
          <a:srcRect/>
          <a:stretch/>
        </p:blipFill>
        <p:spPr>
          <a:xfrm>
            <a:off x="1" y="0"/>
            <a:ext cx="12192000" cy="6858000"/>
          </a:xfrm>
          <a:prstGeom prst="rect">
            <a:avLst/>
          </a:prstGeom>
          <a:noFill/>
          <a:ln>
            <a:noFill/>
          </a:ln>
        </p:spPr>
      </p:pic>
      <p:pic>
        <p:nvPicPr>
          <p:cNvPr id="200" name="Google Shape;200;p12" descr="Captura de pantalla de un celular&#10;&#10;Descripción generada automáticamente"/>
          <p:cNvPicPr preferRelativeResize="0">
            <a:picLocks noGrp="1"/>
          </p:cNvPicPr>
          <p:nvPr>
            <p:ph type="body" idx="1"/>
          </p:nvPr>
        </p:nvPicPr>
        <p:blipFill rotWithShape="1">
          <a:blip r:embed="rId4">
            <a:alphaModFix/>
          </a:blip>
          <a:srcRect/>
          <a:stretch/>
        </p:blipFill>
        <p:spPr>
          <a:xfrm>
            <a:off x="94483" y="1482570"/>
            <a:ext cx="11858818" cy="5164758"/>
          </a:xfrm>
          <a:prstGeom prst="rect">
            <a:avLst/>
          </a:prstGeom>
          <a:noFill/>
          <a:ln>
            <a:noFill/>
          </a:ln>
        </p:spPr>
      </p:pic>
      <p:sp>
        <p:nvSpPr>
          <p:cNvPr id="201" name="Google Shape;201;p12"/>
          <p:cNvSpPr txBox="1">
            <a:spLocks noGrp="1"/>
          </p:cNvSpPr>
          <p:nvPr>
            <p:ph type="title"/>
          </p:nvPr>
        </p:nvSpPr>
        <p:spPr>
          <a:xfrm>
            <a:off x="25706" y="62852"/>
            <a:ext cx="5295441" cy="118745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s-ES"/>
              <a:t>Comunitarismo, liberalismo y republicanismo</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4109c5f162720cc1_0"/>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s-ES"/>
              <a:t>Actividad</a:t>
            </a:r>
            <a:endParaRPr/>
          </a:p>
        </p:txBody>
      </p:sp>
      <p:sp>
        <p:nvSpPr>
          <p:cNvPr id="207" name="Google Shape;207;g4109c5f162720cc1_0"/>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a:bodyPr>
          <a:lstStyle/>
          <a:p>
            <a:pPr marL="457200" lvl="0" indent="-342900" algn="just" rtl="0">
              <a:spcBef>
                <a:spcPts val="1000"/>
              </a:spcBef>
              <a:spcAft>
                <a:spcPts val="0"/>
              </a:spcAft>
              <a:buSzPts val="1800"/>
              <a:buAutoNum type="alphaLcPeriod"/>
            </a:pPr>
            <a:r>
              <a:rPr lang="es-ES"/>
              <a:t>Selecciona 1 de las perspectivas de ciudadanía: Liberal, Republicana o comunitaria y elabora un texto argumentando a favor su capacidad para generar bienestar en la población.</a:t>
            </a:r>
            <a:endParaRPr/>
          </a:p>
          <a:p>
            <a:pPr marL="0" lvl="0" indent="0" algn="just" rtl="0">
              <a:spcBef>
                <a:spcPts val="1000"/>
              </a:spcBef>
              <a:spcAft>
                <a:spcPts val="0"/>
              </a:spcAft>
              <a:buNone/>
            </a:pPr>
            <a:endParaRPr/>
          </a:p>
          <a:p>
            <a:pPr marL="457200" lvl="0" indent="-342900" algn="just" rtl="0">
              <a:spcBef>
                <a:spcPts val="1000"/>
              </a:spcBef>
              <a:spcAft>
                <a:spcPts val="0"/>
              </a:spcAft>
              <a:buSzPts val="1800"/>
              <a:buAutoNum type="alphaLcPeriod"/>
            </a:pPr>
            <a:r>
              <a:rPr lang="es-ES"/>
              <a:t>Selecciona 1 de las perspectivas de ciudadanía: Liberal, Republicana o comunitaria y elabora un texto señalando los problemas que podrían generarse si esta fuera la unica forma de entender el concepto de ciudadanía.</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1"/>
        <p:cNvGrpSpPr/>
        <p:nvPr/>
      </p:nvGrpSpPr>
      <p:grpSpPr>
        <a:xfrm>
          <a:off x="0" y="0"/>
          <a:ext cx="0" cy="0"/>
          <a:chOff x="0" y="0"/>
          <a:chExt cx="0" cy="0"/>
        </a:xfrm>
      </p:grpSpPr>
      <p:sp>
        <p:nvSpPr>
          <p:cNvPr id="212" name="Google Shape;212;p13"/>
          <p:cNvSpPr/>
          <p:nvPr/>
        </p:nvSpPr>
        <p:spPr>
          <a:xfrm>
            <a:off x="0" y="0"/>
            <a:ext cx="2013557" cy="6858000"/>
          </a:xfrm>
          <a:prstGeom prst="rect">
            <a:avLst/>
          </a:prstGeom>
          <a:solidFill>
            <a:srgbClr val="7F7F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3" name="Google Shape;213;p13"/>
          <p:cNvSpPr/>
          <p:nvPr/>
        </p:nvSpPr>
        <p:spPr>
          <a:xfrm flipH="1">
            <a:off x="2013557" y="0"/>
            <a:ext cx="10178443" cy="6858000"/>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4" name="Google Shape;214;p13"/>
          <p:cNvSpPr>
            <a:spLocks noGrp="1"/>
          </p:cNvSpPr>
          <p:nvPr>
            <p:ph type="title"/>
          </p:nvPr>
        </p:nvSpPr>
        <p:spPr>
          <a:xfrm>
            <a:off x="623787" y="1635358"/>
            <a:ext cx="2752344" cy="2706624"/>
          </a:xfrm>
          <a:prstGeom prst="ellipse">
            <a:avLst/>
          </a:prstGeom>
          <a:solidFill>
            <a:schemeClr val="lt1"/>
          </a:solidFill>
          <a:ln w="174625" cap="flat" cmpd="thinThick">
            <a:solidFill>
              <a:schemeClr val="lt1"/>
            </a:solidFill>
            <a:prstDash val="solid"/>
            <a:round/>
            <a:headEnd type="none" w="sm" len="sm"/>
            <a:tailEnd type="none" w="sm" len="sm"/>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600"/>
              <a:buFont typeface="Calibri"/>
              <a:buNone/>
            </a:pPr>
            <a:r>
              <a:rPr lang="es-ES" sz="2600"/>
              <a:t>Fuentes:</a:t>
            </a:r>
            <a:endParaRPr/>
          </a:p>
        </p:txBody>
      </p:sp>
      <p:sp>
        <p:nvSpPr>
          <p:cNvPr id="215" name="Google Shape;215;p13"/>
          <p:cNvSpPr txBox="1">
            <a:spLocks noGrp="1"/>
          </p:cNvSpPr>
          <p:nvPr>
            <p:ph type="body" idx="1"/>
          </p:nvPr>
        </p:nvSpPr>
        <p:spPr>
          <a:xfrm>
            <a:off x="4256690" y="1088137"/>
            <a:ext cx="6809416" cy="5284671"/>
          </a:xfrm>
          <a:prstGeom prst="rect">
            <a:avLst/>
          </a:prstGeom>
          <a:noFill/>
          <a:ln>
            <a:noFill/>
          </a:ln>
        </p:spPr>
        <p:txBody>
          <a:bodyPr spcFirstLastPara="1" wrap="square" lIns="91425" tIns="45700" rIns="91425" bIns="45700" anchor="ctr" anchorCtr="0">
            <a:normAutofit fontScale="92500" lnSpcReduction="10000"/>
          </a:bodyPr>
          <a:lstStyle/>
          <a:p>
            <a:pPr marL="0" lvl="0" indent="0" algn="l" rtl="0">
              <a:lnSpc>
                <a:spcPct val="90000"/>
              </a:lnSpc>
              <a:spcBef>
                <a:spcPts val="0"/>
              </a:spcBef>
              <a:spcAft>
                <a:spcPts val="0"/>
              </a:spcAft>
              <a:buClr>
                <a:schemeClr val="lt1"/>
              </a:buClr>
              <a:buSzPct val="100000"/>
              <a:buNone/>
            </a:pPr>
            <a:r>
              <a:rPr lang="es-ES" sz="1600">
                <a:solidFill>
                  <a:schemeClr val="lt1"/>
                </a:solidFill>
              </a:rPr>
              <a:t>Comunitarismo:</a:t>
            </a:r>
            <a:endParaRPr sz="1600" u="sng">
              <a:solidFill>
                <a:schemeClr val="lt1"/>
              </a:solidFill>
              <a:hlinkClick r:id="rId3">
                <a:extLst>
                  <a:ext uri="{A12FA001-AC4F-418D-AE19-62706E023703}">
                    <ahyp:hlinkClr xmlns:ahyp="http://schemas.microsoft.com/office/drawing/2018/hyperlinkcolor" val="tx"/>
                  </a:ext>
                </a:extLst>
              </a:hlinkClick>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3">
                  <a:extLst>
                    <a:ext uri="{A12FA001-AC4F-418D-AE19-62706E023703}">
                      <ahyp:hlinkClr xmlns:ahyp="http://schemas.microsoft.com/office/drawing/2018/hyperlinkcolor" val="tx"/>
                    </a:ext>
                  </a:extLst>
                </a:hlinkClick>
              </a:rPr>
              <a:t>http://www.scielo.org.mx/pdf/cconst/n23/n23a6.pdf</a:t>
            </a:r>
            <a:endParaRPr sz="1600">
              <a:solidFill>
                <a:schemeClr val="lt1"/>
              </a:solidFill>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4">
                  <a:extLst>
                    <a:ext uri="{A12FA001-AC4F-418D-AE19-62706E023703}">
                      <ahyp:hlinkClr xmlns:ahyp="http://schemas.microsoft.com/office/drawing/2018/hyperlinkcolor" val="tx"/>
                    </a:ext>
                  </a:extLst>
                </a:hlinkClick>
              </a:rPr>
              <a:t>http://www.ub.edu/ciudadania/hipertexto/teorias/introduccion/12.htm</a:t>
            </a:r>
            <a:endParaRPr sz="1600">
              <a:solidFill>
                <a:schemeClr val="lt1"/>
              </a:solidFill>
            </a:endParaRPr>
          </a:p>
          <a:p>
            <a:pPr marL="0" lvl="0" indent="0" algn="l" rtl="0">
              <a:lnSpc>
                <a:spcPct val="90000"/>
              </a:lnSpc>
              <a:spcBef>
                <a:spcPts val="1000"/>
              </a:spcBef>
              <a:spcAft>
                <a:spcPts val="0"/>
              </a:spcAft>
              <a:buClr>
                <a:schemeClr val="dk1"/>
              </a:buClr>
              <a:buSzPct val="100000"/>
              <a:buNone/>
            </a:pPr>
            <a:endParaRPr sz="1600">
              <a:solidFill>
                <a:schemeClr val="lt1"/>
              </a:solidFill>
            </a:endParaRPr>
          </a:p>
          <a:p>
            <a:pPr marL="0" lvl="0" indent="0" algn="l" rtl="0">
              <a:lnSpc>
                <a:spcPct val="90000"/>
              </a:lnSpc>
              <a:spcBef>
                <a:spcPts val="1000"/>
              </a:spcBef>
              <a:spcAft>
                <a:spcPts val="0"/>
              </a:spcAft>
              <a:buClr>
                <a:schemeClr val="lt1"/>
              </a:buClr>
              <a:buSzPct val="100000"/>
              <a:buNone/>
            </a:pPr>
            <a:r>
              <a:rPr lang="es-ES" sz="1600">
                <a:solidFill>
                  <a:schemeClr val="lt1"/>
                </a:solidFill>
              </a:rPr>
              <a:t>Liberalismo:</a:t>
            </a:r>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5">
                  <a:extLst>
                    <a:ext uri="{A12FA001-AC4F-418D-AE19-62706E023703}">
                      <ahyp:hlinkClr xmlns:ahyp="http://schemas.microsoft.com/office/drawing/2018/hyperlinkcolor" val="tx"/>
                    </a:ext>
                  </a:extLst>
                </a:hlinkClick>
              </a:rPr>
              <a:t>https://scielo.conicyt.cl/scielo.php?script=sci_arttext&amp;pid=S0717-69962019000100146</a:t>
            </a:r>
            <a:endParaRPr sz="1600">
              <a:solidFill>
                <a:schemeClr val="lt1"/>
              </a:solidFill>
            </a:endParaRPr>
          </a:p>
          <a:p>
            <a:pPr marL="0" lvl="0" indent="0" algn="l" rtl="0">
              <a:lnSpc>
                <a:spcPct val="90000"/>
              </a:lnSpc>
              <a:spcBef>
                <a:spcPts val="1000"/>
              </a:spcBef>
              <a:spcAft>
                <a:spcPts val="0"/>
              </a:spcAft>
              <a:buClr>
                <a:schemeClr val="dk1"/>
              </a:buClr>
              <a:buSzPct val="100000"/>
              <a:buNone/>
            </a:pPr>
            <a:endParaRPr sz="1600">
              <a:solidFill>
                <a:schemeClr val="lt1"/>
              </a:solidFill>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6">
                  <a:extLst>
                    <a:ext uri="{A12FA001-AC4F-418D-AE19-62706E023703}">
                      <ahyp:hlinkClr xmlns:ahyp="http://schemas.microsoft.com/office/drawing/2018/hyperlinkcolor" val="tx"/>
                    </a:ext>
                  </a:extLst>
                </a:hlinkClick>
              </a:rPr>
              <a:t>http://www.ub.edu/ciudadania/hipertexto/bienestar/introduccion/11.htm#:~:text=El%20modelo%20liberal%20entiende%20la,derechos%2C%20pero%20no%20de%20deberes.</a:t>
            </a:r>
            <a:endParaRPr sz="1600">
              <a:solidFill>
                <a:schemeClr val="lt1"/>
              </a:solidFill>
            </a:endParaRPr>
          </a:p>
          <a:p>
            <a:pPr marL="0" lvl="0" indent="0" algn="l" rtl="0">
              <a:lnSpc>
                <a:spcPct val="90000"/>
              </a:lnSpc>
              <a:spcBef>
                <a:spcPts val="1000"/>
              </a:spcBef>
              <a:spcAft>
                <a:spcPts val="0"/>
              </a:spcAft>
              <a:buClr>
                <a:schemeClr val="dk1"/>
              </a:buClr>
              <a:buSzPct val="100000"/>
              <a:buNone/>
            </a:pPr>
            <a:endParaRPr sz="1600">
              <a:solidFill>
                <a:schemeClr val="lt1"/>
              </a:solidFill>
            </a:endParaRPr>
          </a:p>
          <a:p>
            <a:pPr marL="0" lvl="0" indent="0" algn="l" rtl="0">
              <a:lnSpc>
                <a:spcPct val="90000"/>
              </a:lnSpc>
              <a:spcBef>
                <a:spcPts val="1000"/>
              </a:spcBef>
              <a:spcAft>
                <a:spcPts val="0"/>
              </a:spcAft>
              <a:buClr>
                <a:schemeClr val="lt1"/>
              </a:buClr>
              <a:buSzPct val="100000"/>
              <a:buNone/>
            </a:pPr>
            <a:r>
              <a:rPr lang="es-ES" sz="1600">
                <a:solidFill>
                  <a:schemeClr val="lt1"/>
                </a:solidFill>
              </a:rPr>
              <a:t>Republicanismo:</a:t>
            </a:r>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7">
                  <a:extLst>
                    <a:ext uri="{A12FA001-AC4F-418D-AE19-62706E023703}">
                      <ahyp:hlinkClr xmlns:ahyp="http://schemas.microsoft.com/office/drawing/2018/hyperlinkcolor" val="tx"/>
                    </a:ext>
                  </a:extLst>
                </a:hlinkClick>
              </a:rPr>
              <a:t>https://scielo.conicyt.cl/scielo.php?script=sci_arttext&amp;pid=S0718-43602011000100002</a:t>
            </a:r>
            <a:endParaRPr sz="1600">
              <a:solidFill>
                <a:schemeClr val="lt1"/>
              </a:solidFill>
            </a:endParaRPr>
          </a:p>
          <a:p>
            <a:pPr marL="0" lvl="0" indent="0" algn="l" rtl="0">
              <a:lnSpc>
                <a:spcPct val="90000"/>
              </a:lnSpc>
              <a:spcBef>
                <a:spcPts val="1000"/>
              </a:spcBef>
              <a:spcAft>
                <a:spcPts val="0"/>
              </a:spcAft>
              <a:buClr>
                <a:schemeClr val="dk1"/>
              </a:buClr>
              <a:buSzPct val="100000"/>
              <a:buNone/>
            </a:pPr>
            <a:endParaRPr sz="1600">
              <a:solidFill>
                <a:schemeClr val="lt1"/>
              </a:solidFill>
            </a:endParaRPr>
          </a:p>
          <a:p>
            <a:pPr marL="0" lvl="0" indent="0" algn="l" rtl="0">
              <a:lnSpc>
                <a:spcPct val="90000"/>
              </a:lnSpc>
              <a:spcBef>
                <a:spcPts val="1000"/>
              </a:spcBef>
              <a:spcAft>
                <a:spcPts val="0"/>
              </a:spcAft>
              <a:buClr>
                <a:schemeClr val="lt1"/>
              </a:buClr>
              <a:buSzPct val="100000"/>
              <a:buNone/>
            </a:pPr>
            <a:r>
              <a:rPr lang="es-ES" sz="1600" u="sng">
                <a:solidFill>
                  <a:schemeClr val="lt1"/>
                </a:solidFill>
                <a:hlinkClick r:id="rId8">
                  <a:extLst>
                    <a:ext uri="{A12FA001-AC4F-418D-AE19-62706E023703}">
                      <ahyp:hlinkClr xmlns:ahyp="http://schemas.microsoft.com/office/drawing/2018/hyperlinkcolor" val="tx"/>
                    </a:ext>
                  </a:extLst>
                </a:hlinkClick>
              </a:rPr>
              <a:t>http://www.scielo.org.mx/scielo.php?script=sci_arttext&amp;pid=S0187-57952007000100001</a:t>
            </a:r>
            <a:endParaRPr sz="1600">
              <a:solidFill>
                <a:schemeClr val="lt1"/>
              </a:solidFill>
            </a:endParaRPr>
          </a:p>
          <a:p>
            <a:pPr marL="0" lvl="0" indent="0" algn="l" rtl="0">
              <a:lnSpc>
                <a:spcPct val="90000"/>
              </a:lnSpc>
              <a:spcBef>
                <a:spcPts val="1000"/>
              </a:spcBef>
              <a:spcAft>
                <a:spcPts val="0"/>
              </a:spcAft>
              <a:buClr>
                <a:schemeClr val="dk1"/>
              </a:buClr>
              <a:buSzPct val="100000"/>
              <a:buNone/>
            </a:pPr>
            <a:endParaRPr sz="1100">
              <a:solidFill>
                <a:schemeClr val="lt1"/>
              </a:solidFill>
            </a:endParaRPr>
          </a:p>
          <a:p>
            <a:pPr marL="0" lvl="0" indent="0" algn="l" rtl="0">
              <a:lnSpc>
                <a:spcPct val="90000"/>
              </a:lnSpc>
              <a:spcBef>
                <a:spcPts val="1000"/>
              </a:spcBef>
              <a:spcAft>
                <a:spcPts val="0"/>
              </a:spcAft>
              <a:buClr>
                <a:schemeClr val="dk1"/>
              </a:buClr>
              <a:buSzPct val="100000"/>
              <a:buNone/>
            </a:pPr>
            <a:endParaRPr sz="1100">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sp>
        <p:nvSpPr>
          <p:cNvPr id="106" name="Google Shape;106;p2"/>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7" name="Google Shape;107;p2"/>
          <p:cNvSpPr txBox="1">
            <a:spLocks noGrp="1"/>
          </p:cNvSpPr>
          <p:nvPr>
            <p:ph type="title"/>
          </p:nvPr>
        </p:nvSpPr>
        <p:spPr>
          <a:xfrm>
            <a:off x="1014141" y="1450655"/>
            <a:ext cx="3932030" cy="395669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7400"/>
              <a:buFont typeface="Calibri"/>
              <a:buNone/>
            </a:pPr>
            <a:r>
              <a:rPr lang="es-ES" sz="7400">
                <a:solidFill>
                  <a:schemeClr val="lt1"/>
                </a:solidFill>
              </a:rPr>
              <a:t>OBJETIVO</a:t>
            </a:r>
            <a:endParaRPr/>
          </a:p>
        </p:txBody>
      </p:sp>
      <p:cxnSp>
        <p:nvCxnSpPr>
          <p:cNvPr id="108" name="Google Shape;108;p2"/>
          <p:cNvCxnSpPr/>
          <p:nvPr/>
        </p:nvCxnSpPr>
        <p:spPr>
          <a:xfrm rot="10800000">
            <a:off x="1014141" y="1450655"/>
            <a:ext cx="3932030" cy="0"/>
          </a:xfrm>
          <a:prstGeom prst="straightConnector1">
            <a:avLst/>
          </a:prstGeom>
          <a:noFill/>
          <a:ln w="12700" cap="flat" cmpd="sng">
            <a:solidFill>
              <a:schemeClr val="accent2"/>
            </a:solidFill>
            <a:prstDash val="solid"/>
            <a:miter lim="800000"/>
            <a:headEnd type="none" w="sm" len="sm"/>
            <a:tailEnd type="none" w="sm" len="sm"/>
          </a:ln>
        </p:spPr>
      </p:cxnSp>
      <p:cxnSp>
        <p:nvCxnSpPr>
          <p:cNvPr id="109" name="Google Shape;109;p2"/>
          <p:cNvCxnSpPr/>
          <p:nvPr/>
        </p:nvCxnSpPr>
        <p:spPr>
          <a:xfrm rot="10800000">
            <a:off x="1014141" y="5408571"/>
            <a:ext cx="3932030" cy="0"/>
          </a:xfrm>
          <a:prstGeom prst="straightConnector1">
            <a:avLst/>
          </a:prstGeom>
          <a:noFill/>
          <a:ln w="12700" cap="flat" cmpd="sng">
            <a:solidFill>
              <a:schemeClr val="accent2"/>
            </a:solidFill>
            <a:prstDash val="solid"/>
            <a:miter lim="800000"/>
            <a:headEnd type="none" w="sm" len="sm"/>
            <a:tailEnd type="none" w="sm" len="sm"/>
          </a:ln>
        </p:spPr>
      </p:cxnSp>
      <p:sp>
        <p:nvSpPr>
          <p:cNvPr id="110" name="Google Shape;110;p2"/>
          <p:cNvSpPr txBox="1">
            <a:spLocks noGrp="1"/>
          </p:cNvSpPr>
          <p:nvPr>
            <p:ph type="body" idx="1"/>
          </p:nvPr>
        </p:nvSpPr>
        <p:spPr>
          <a:xfrm>
            <a:off x="6096000" y="1108061"/>
            <a:ext cx="5008901" cy="457197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2000"/>
              <a:buNone/>
            </a:pPr>
            <a:r>
              <a:rPr lang="es-ES" sz="2000">
                <a:solidFill>
                  <a:schemeClr val="lt1"/>
                </a:solidFill>
              </a:rPr>
              <a:t>ANALIZAR LA EXISTENCIA DE DISTINTAS PERSPECTIVAS DE CIUDADANIA MEDIANTE LOS EJEMPLOS DE REPUBLICANISMO, LIBERALISMOS Y COMUNITARISMOS, A PARTIR DEL ANÁLISIS DE DISTINTOS AUTORES.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519545" y="621792"/>
            <a:ext cx="5181503" cy="1290984"/>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600"/>
              <a:buFont typeface="Calibri"/>
              <a:buNone/>
            </a:pPr>
            <a:r>
              <a:rPr lang="es-ES" sz="3600">
                <a:solidFill>
                  <a:schemeClr val="dk1"/>
                </a:solidFill>
                <a:latin typeface="Calibri"/>
                <a:ea typeface="Calibri"/>
                <a:cs typeface="Calibri"/>
                <a:sym typeface="Calibri"/>
              </a:rPr>
              <a:t>PERSPECTIVAS Y DISTINTOS AUTORES</a:t>
            </a:r>
            <a:endParaRPr/>
          </a:p>
        </p:txBody>
      </p:sp>
      <p:sp>
        <p:nvSpPr>
          <p:cNvPr id="116" name="Google Shape;116;p3"/>
          <p:cNvSpPr/>
          <p:nvPr/>
        </p:nvSpPr>
        <p:spPr>
          <a:xfrm>
            <a:off x="0" y="0"/>
            <a:ext cx="126124" cy="6858000"/>
          </a:xfrm>
          <a:prstGeom prst="rect">
            <a:avLst/>
          </a:prstGeom>
          <a:solidFill>
            <a:srgbClr val="4472C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1" i="0" u="none" strike="noStrike" cap="none">
              <a:solidFill>
                <a:srgbClr val="FFFFFF"/>
              </a:solidFill>
              <a:latin typeface="Calibri"/>
              <a:ea typeface="Calibri"/>
              <a:cs typeface="Calibri"/>
              <a:sym typeface="Calibri"/>
            </a:endParaRPr>
          </a:p>
        </p:txBody>
      </p:sp>
      <p:grpSp>
        <p:nvGrpSpPr>
          <p:cNvPr id="117" name="Google Shape;117;p3"/>
          <p:cNvGrpSpPr/>
          <p:nvPr/>
        </p:nvGrpSpPr>
        <p:grpSpPr>
          <a:xfrm>
            <a:off x="6170766" y="1610291"/>
            <a:ext cx="5257800" cy="4628701"/>
            <a:chOff x="0" y="437993"/>
            <a:chExt cx="5257800" cy="4628701"/>
          </a:xfrm>
        </p:grpSpPr>
        <p:sp>
          <p:nvSpPr>
            <p:cNvPr id="118" name="Google Shape;118;p3"/>
            <p:cNvSpPr/>
            <p:nvPr/>
          </p:nvSpPr>
          <p:spPr>
            <a:xfrm>
              <a:off x="0" y="437993"/>
              <a:ext cx="5257800" cy="1471860"/>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txBox="1"/>
            <p:nvPr/>
          </p:nvSpPr>
          <p:spPr>
            <a:xfrm>
              <a:off x="71850" y="509843"/>
              <a:ext cx="5114100" cy="1328160"/>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s-ES" sz="3700" b="0" i="0" u="none" strike="noStrike" cap="none">
                  <a:solidFill>
                    <a:schemeClr val="lt1"/>
                  </a:solidFill>
                  <a:latin typeface="Calibri"/>
                  <a:ea typeface="Calibri"/>
                  <a:cs typeface="Calibri"/>
                  <a:sym typeface="Calibri"/>
                </a:rPr>
                <a:t>Disposición de derechos y deberes del ciudadano.</a:t>
              </a:r>
              <a:endParaRPr sz="3700" b="0" i="0" u="none" strike="noStrike" cap="none">
                <a:solidFill>
                  <a:schemeClr val="lt1"/>
                </a:solidFill>
                <a:latin typeface="Calibri"/>
                <a:ea typeface="Calibri"/>
                <a:cs typeface="Calibri"/>
                <a:sym typeface="Calibri"/>
              </a:endParaRPr>
            </a:p>
          </p:txBody>
        </p:sp>
        <p:sp>
          <p:nvSpPr>
            <p:cNvPr id="120" name="Google Shape;120;p3"/>
            <p:cNvSpPr/>
            <p:nvPr/>
          </p:nvSpPr>
          <p:spPr>
            <a:xfrm>
              <a:off x="0" y="2016413"/>
              <a:ext cx="5257800" cy="1471860"/>
            </a:xfrm>
            <a:prstGeom prst="roundRect">
              <a:avLst>
                <a:gd name="adj" fmla="val 16667"/>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71850" y="2088263"/>
              <a:ext cx="5114100" cy="1328160"/>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s-ES" sz="3700" b="0" i="0" u="none" strike="noStrike" cap="none">
                  <a:solidFill>
                    <a:schemeClr val="lt1"/>
                  </a:solidFill>
                  <a:latin typeface="Calibri"/>
                  <a:ea typeface="Calibri"/>
                  <a:cs typeface="Calibri"/>
                  <a:sym typeface="Calibri"/>
                </a:rPr>
                <a:t>Vinculo entre ciudadanía y Estado.</a:t>
              </a:r>
              <a:endParaRPr sz="3700" b="0" i="0" u="none" strike="noStrike" cap="none">
                <a:solidFill>
                  <a:schemeClr val="lt1"/>
                </a:solidFill>
                <a:latin typeface="Calibri"/>
                <a:ea typeface="Calibri"/>
                <a:cs typeface="Calibri"/>
                <a:sym typeface="Calibri"/>
              </a:endParaRPr>
            </a:p>
          </p:txBody>
        </p:sp>
        <p:sp>
          <p:nvSpPr>
            <p:cNvPr id="122" name="Google Shape;122;p3"/>
            <p:cNvSpPr/>
            <p:nvPr/>
          </p:nvSpPr>
          <p:spPr>
            <a:xfrm>
              <a:off x="0" y="3594834"/>
              <a:ext cx="5257800" cy="1471860"/>
            </a:xfrm>
            <a:prstGeom prst="roundRect">
              <a:avLst>
                <a:gd name="adj" fmla="val 16667"/>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txBox="1"/>
            <p:nvPr/>
          </p:nvSpPr>
          <p:spPr>
            <a:xfrm>
              <a:off x="71850" y="3666684"/>
              <a:ext cx="5114100" cy="1328160"/>
            </a:xfrm>
            <a:prstGeom prst="rect">
              <a:avLst/>
            </a:prstGeom>
            <a:noFill/>
            <a:ln>
              <a:noFill/>
            </a:ln>
          </p:spPr>
          <p:txBody>
            <a:bodyPr spcFirstLastPara="1" wrap="square" lIns="140950" tIns="140950" rIns="140950" bIns="140950" anchor="ctr" anchorCtr="0">
              <a:noAutofit/>
            </a:bodyPr>
            <a:lstStyle/>
            <a:p>
              <a:pPr marL="0" marR="0" lvl="0" indent="0" algn="l" rtl="0">
                <a:lnSpc>
                  <a:spcPct val="90000"/>
                </a:lnSpc>
                <a:spcBef>
                  <a:spcPts val="0"/>
                </a:spcBef>
                <a:spcAft>
                  <a:spcPts val="0"/>
                </a:spcAft>
                <a:buClr>
                  <a:schemeClr val="lt1"/>
                </a:buClr>
                <a:buSzPts val="3700"/>
                <a:buFont typeface="Calibri"/>
                <a:buNone/>
              </a:pPr>
              <a:r>
                <a:rPr lang="es-ES" sz="3700" b="0" i="0" u="none" strike="noStrike" cap="none">
                  <a:solidFill>
                    <a:schemeClr val="lt1"/>
                  </a:solidFill>
                  <a:latin typeface="Calibri"/>
                  <a:ea typeface="Calibri"/>
                  <a:cs typeface="Calibri"/>
                  <a:sym typeface="Calibri"/>
                </a:rPr>
                <a:t>Formas de relación entre los ciudadanos.</a:t>
              </a:r>
              <a:endParaRPr sz="3700" b="0" i="0" u="none" strike="noStrike" cap="none">
                <a:solidFill>
                  <a:schemeClr val="lt1"/>
                </a:solidFill>
                <a:latin typeface="Calibri"/>
                <a:ea typeface="Calibri"/>
                <a:cs typeface="Calibri"/>
                <a:sym typeface="Calibri"/>
              </a:endParaRPr>
            </a:p>
          </p:txBody>
        </p:sp>
      </p:grpSp>
      <p:sp>
        <p:nvSpPr>
          <p:cNvPr id="124" name="Google Shape;124;p3"/>
          <p:cNvSpPr/>
          <p:nvPr/>
        </p:nvSpPr>
        <p:spPr>
          <a:xfrm>
            <a:off x="519545" y="2409926"/>
            <a:ext cx="5257800" cy="352404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ES" sz="1800" b="0" i="0" u="none" strike="noStrike" cap="none">
                <a:solidFill>
                  <a:schemeClr val="dk1"/>
                </a:solidFill>
                <a:latin typeface="Calibri"/>
                <a:ea typeface="Calibri"/>
                <a:cs typeface="Calibri"/>
                <a:sym typeface="Calibri"/>
              </a:rPr>
              <a:t>El concepto de ciudadanía ha sido interpretado por las distintas corrientes políticas existentes y los autores que las trabajan.</a:t>
            </a:r>
            <a:endParaRPr/>
          </a:p>
          <a:p>
            <a:pPr marL="0" marR="0" lvl="0" indent="0" algn="just" rtl="0">
              <a:spcBef>
                <a:spcPts val="6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600"/>
              </a:spcBef>
              <a:spcAft>
                <a:spcPts val="0"/>
              </a:spcAft>
              <a:buNone/>
            </a:pPr>
            <a:r>
              <a:rPr lang="es-ES" sz="1800" b="0" i="0" u="none" strike="noStrike" cap="none">
                <a:solidFill>
                  <a:schemeClr val="dk1"/>
                </a:solidFill>
                <a:latin typeface="Calibri"/>
                <a:ea typeface="Calibri"/>
                <a:cs typeface="Calibri"/>
                <a:sym typeface="Calibri"/>
              </a:rPr>
              <a:t>Debido a esto, es posible reconocer 3 perspectivas principales asociables con las formas de democracia contemporáneas: liberalismo, republicanismo y comunitarismo.</a:t>
            </a:r>
            <a:endParaRPr/>
          </a:p>
          <a:p>
            <a:pPr marL="0" marR="0" lvl="0" indent="0" algn="just" rtl="0">
              <a:spcBef>
                <a:spcPts val="600"/>
              </a:spcBef>
              <a:spcAft>
                <a:spcPts val="0"/>
              </a:spcAft>
              <a:buNone/>
            </a:pPr>
            <a:endParaRPr sz="1800" b="0" i="0" u="none" strike="noStrike" cap="none">
              <a:solidFill>
                <a:schemeClr val="dk1"/>
              </a:solidFill>
              <a:latin typeface="Calibri"/>
              <a:ea typeface="Calibri"/>
              <a:cs typeface="Calibri"/>
              <a:sym typeface="Calibri"/>
            </a:endParaRPr>
          </a:p>
          <a:p>
            <a:pPr marL="0" marR="0" lvl="0" indent="0" algn="just" rtl="0">
              <a:spcBef>
                <a:spcPts val="600"/>
              </a:spcBef>
              <a:spcAft>
                <a:spcPts val="0"/>
              </a:spcAft>
              <a:buNone/>
            </a:pPr>
            <a:r>
              <a:rPr lang="es-ES" sz="1800" b="0" i="0" u="none" strike="noStrike" cap="none">
                <a:solidFill>
                  <a:schemeClr val="dk1"/>
                </a:solidFill>
                <a:latin typeface="Calibri"/>
                <a:ea typeface="Calibri"/>
                <a:cs typeface="Calibri"/>
                <a:sym typeface="Calibri"/>
              </a:rPr>
              <a:t>Estas se diferencian entre si por elementos como:</a:t>
            </a:r>
            <a:endParaRPr/>
          </a:p>
          <a:p>
            <a:pPr marL="0" marR="0" lvl="0" indent="0" algn="l" rtl="0">
              <a:spcBef>
                <a:spcPts val="600"/>
              </a:spcBef>
              <a:spcAft>
                <a:spcPts val="0"/>
              </a:spcAft>
              <a:buNone/>
            </a:pPr>
            <a:endParaRPr sz="1800" b="0" i="0" u="none" strike="noStrike" cap="none">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0" end="0"/>
                                            </p:txEl>
                                          </p:spTgt>
                                        </p:tgtEl>
                                        <p:attrNameLst>
                                          <p:attrName>style.visibility</p:attrName>
                                        </p:attrNameLst>
                                      </p:cBhvr>
                                      <p:to>
                                        <p:strVal val="visible"/>
                                      </p:to>
                                    </p:set>
                                    <p:animEffect transition="in" filter="fade">
                                      <p:cBhvr>
                                        <p:cTn id="7" dur="500"/>
                                        <p:tgtEl>
                                          <p:spTgt spid="12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4">
                                            <p:txEl>
                                              <p:pRg st="1" end="1"/>
                                            </p:txEl>
                                          </p:spTgt>
                                        </p:tgtEl>
                                        <p:attrNameLst>
                                          <p:attrName>style.visibility</p:attrName>
                                        </p:attrNameLst>
                                      </p:cBhvr>
                                      <p:to>
                                        <p:strVal val="visible"/>
                                      </p:to>
                                    </p:set>
                                    <p:animEffect transition="in" filter="fade">
                                      <p:cBhvr>
                                        <p:cTn id="12" dur="500"/>
                                        <p:tgtEl>
                                          <p:spTgt spid="12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4">
                                            <p:txEl>
                                              <p:pRg st="2" end="2"/>
                                            </p:txEl>
                                          </p:spTgt>
                                        </p:tgtEl>
                                        <p:attrNameLst>
                                          <p:attrName>style.visibility</p:attrName>
                                        </p:attrNameLst>
                                      </p:cBhvr>
                                      <p:to>
                                        <p:strVal val="visible"/>
                                      </p:to>
                                    </p:set>
                                    <p:animEffect transition="in" filter="fade">
                                      <p:cBhvr>
                                        <p:cTn id="17" dur="500"/>
                                        <p:tgtEl>
                                          <p:spTgt spid="12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4">
                                            <p:txEl>
                                              <p:pRg st="3" end="3"/>
                                            </p:txEl>
                                          </p:spTgt>
                                        </p:tgtEl>
                                        <p:attrNameLst>
                                          <p:attrName>style.visibility</p:attrName>
                                        </p:attrNameLst>
                                      </p:cBhvr>
                                      <p:to>
                                        <p:strVal val="visible"/>
                                      </p:to>
                                    </p:set>
                                    <p:animEffect transition="in" filter="fade">
                                      <p:cBhvr>
                                        <p:cTn id="22" dur="500"/>
                                        <p:tgtEl>
                                          <p:spTgt spid="12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4">
                                            <p:txEl>
                                              <p:pRg st="4" end="4"/>
                                            </p:txEl>
                                          </p:spTgt>
                                        </p:tgtEl>
                                        <p:attrNameLst>
                                          <p:attrName>style.visibility</p:attrName>
                                        </p:attrNameLst>
                                      </p:cBhvr>
                                      <p:to>
                                        <p:strVal val="visible"/>
                                      </p:to>
                                    </p:set>
                                    <p:animEffect transition="in" filter="fade">
                                      <p:cBhvr>
                                        <p:cTn id="27" dur="500"/>
                                        <p:tgtEl>
                                          <p:spTgt spid="12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4">
                                            <p:txEl>
                                              <p:pRg st="5" end="5"/>
                                            </p:txEl>
                                          </p:spTgt>
                                        </p:tgtEl>
                                        <p:attrNameLst>
                                          <p:attrName>style.visibility</p:attrName>
                                        </p:attrNameLst>
                                      </p:cBhvr>
                                      <p:to>
                                        <p:strVal val="visible"/>
                                      </p:to>
                                    </p:set>
                                    <p:animEffect transition="in" filter="fade">
                                      <p:cBhvr>
                                        <p:cTn id="32" dur="500"/>
                                        <p:tgtEl>
                                          <p:spTgt spid="12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8"/>
        <p:cNvGrpSpPr/>
        <p:nvPr/>
      </p:nvGrpSpPr>
      <p:grpSpPr>
        <a:xfrm>
          <a:off x="0" y="0"/>
          <a:ext cx="0" cy="0"/>
          <a:chOff x="0" y="0"/>
          <a:chExt cx="0" cy="0"/>
        </a:xfrm>
      </p:grpSpPr>
      <p:pic>
        <p:nvPicPr>
          <p:cNvPr id="129" name="Google Shape;129;p4" descr="Imagen que contiene texto, libro, foto, grupo&#10;&#10;Descripción generada automáticamente"/>
          <p:cNvPicPr preferRelativeResize="0"/>
          <p:nvPr/>
        </p:nvPicPr>
        <p:blipFill rotWithShape="1">
          <a:blip r:embed="rId3">
            <a:alphaModFix/>
          </a:blip>
          <a:srcRect l="23113" r="23319"/>
          <a:stretch/>
        </p:blipFill>
        <p:spPr>
          <a:xfrm>
            <a:off x="93258" y="439751"/>
            <a:ext cx="3990498" cy="5903652"/>
          </a:xfrm>
          <a:prstGeom prst="rect">
            <a:avLst/>
          </a:prstGeom>
          <a:noFill/>
          <a:ln>
            <a:noFill/>
          </a:ln>
        </p:spPr>
      </p:pic>
      <p:cxnSp>
        <p:nvCxnSpPr>
          <p:cNvPr id="130" name="Google Shape;130;p4"/>
          <p:cNvCxnSpPr/>
          <p:nvPr/>
        </p:nvCxnSpPr>
        <p:spPr>
          <a:xfrm>
            <a:off x="5080934" y="2115117"/>
            <a:ext cx="6309360" cy="0"/>
          </a:xfrm>
          <a:prstGeom prst="straightConnector1">
            <a:avLst/>
          </a:prstGeom>
          <a:noFill/>
          <a:ln w="19050" cap="flat" cmpd="sng">
            <a:solidFill>
              <a:srgbClr val="FDF19D"/>
            </a:solidFill>
            <a:prstDash val="solid"/>
            <a:miter lim="800000"/>
            <a:headEnd type="none" w="sm" len="sm"/>
            <a:tailEnd type="none" w="sm" len="sm"/>
          </a:ln>
        </p:spPr>
      </p:cxnSp>
      <p:graphicFrame>
        <p:nvGraphicFramePr>
          <p:cNvPr id="131" name="Google Shape;131;p4"/>
          <p:cNvGraphicFramePr/>
          <p:nvPr/>
        </p:nvGraphicFramePr>
        <p:xfrm>
          <a:off x="4222226" y="167900"/>
          <a:ext cx="3000000" cy="3000000"/>
        </p:xfrm>
        <a:graphic>
          <a:graphicData uri="http://schemas.openxmlformats.org/drawingml/2006/table">
            <a:tbl>
              <a:tblPr firstRow="1" bandRow="1">
                <a:noFill/>
                <a:tableStyleId>{AF0C6234-56BD-4B99-B19B-6AB8B1AD4DD3}</a:tableStyleId>
              </a:tblPr>
              <a:tblGrid>
                <a:gridCol w="7552600">
                  <a:extLst>
                    <a:ext uri="{9D8B030D-6E8A-4147-A177-3AD203B41FA5}">
                      <a16:colId xmlns:a16="http://schemas.microsoft.com/office/drawing/2014/main" val="20000"/>
                    </a:ext>
                  </a:extLst>
                </a:gridCol>
              </a:tblGrid>
              <a:tr h="617525">
                <a:tc>
                  <a:txBody>
                    <a:bodyPr/>
                    <a:lstStyle/>
                    <a:p>
                      <a:pPr marL="0" marR="0" lvl="0" indent="0" algn="l" rtl="0">
                        <a:spcBef>
                          <a:spcPts val="0"/>
                        </a:spcBef>
                        <a:spcAft>
                          <a:spcPts val="0"/>
                        </a:spcAft>
                        <a:buNone/>
                      </a:pPr>
                      <a:r>
                        <a:rPr lang="es-ES" sz="3200" u="none" strike="noStrike" cap="none"/>
                        <a:t>LIBERALISMO: PRINCIPIOS</a:t>
                      </a:r>
                      <a:endParaRPr/>
                    </a:p>
                  </a:txBody>
                  <a:tcPr marL="91450" marR="91450" marT="45725" marB="45725"/>
                </a:tc>
                <a:extLst>
                  <a:ext uri="{0D108BD9-81ED-4DB2-BD59-A6C34878D82A}">
                    <a16:rowId xmlns:a16="http://schemas.microsoft.com/office/drawing/2014/main" val="10000"/>
                  </a:ext>
                </a:extLst>
              </a:tr>
              <a:tr h="5762850">
                <a:tc>
                  <a:txBody>
                    <a:bodyPr/>
                    <a:lstStyle/>
                    <a:p>
                      <a:pPr marL="0" marR="0" lvl="0" indent="0" algn="l" rtl="0">
                        <a:spcBef>
                          <a:spcPts val="0"/>
                        </a:spcBef>
                        <a:spcAft>
                          <a:spcPts val="0"/>
                        </a:spcAft>
                        <a:buClr>
                          <a:schemeClr val="dk1"/>
                        </a:buClr>
                        <a:buSzPts val="1600"/>
                        <a:buFont typeface="Calibri"/>
                        <a:buNone/>
                      </a:pPr>
                      <a:r>
                        <a:rPr lang="es-ES" sz="1600"/>
                        <a:t>“El liberalismo pone el acento en el individuo (mas no por ello niega ni lamenta que vivamos en sociedad) y, al poner el acento en aquel, lo que defiende es la individualidad - no el individualismo y, menos aún, el individualismo egoísta y posesivo que caracteriza a los tiempos que corren”</a:t>
                      </a:r>
                      <a:endParaRPr/>
                    </a:p>
                    <a:p>
                      <a:pPr marL="0" marR="0" lvl="0" indent="0" algn="r" rtl="0">
                        <a:spcBef>
                          <a:spcPts val="0"/>
                        </a:spcBef>
                        <a:spcAft>
                          <a:spcPts val="0"/>
                        </a:spcAft>
                        <a:buClr>
                          <a:schemeClr val="dk1"/>
                        </a:buClr>
                        <a:buSzPts val="1600"/>
                        <a:buFont typeface="Calibri"/>
                        <a:buNone/>
                      </a:pPr>
                      <a:r>
                        <a:rPr lang="es-ES" sz="1600"/>
                        <a:t>Fuente: Agustín Squella, Liberalismos, Universidad de Valparaíso, Chile.</a:t>
                      </a:r>
                      <a:endParaRPr sz="1600"/>
                    </a:p>
                    <a:p>
                      <a:pPr marL="0" marR="0" lvl="0" indent="0" algn="l" rtl="0">
                        <a:spcBef>
                          <a:spcPts val="0"/>
                        </a:spcBef>
                        <a:spcAft>
                          <a:spcPts val="0"/>
                        </a:spcAft>
                        <a:buClr>
                          <a:schemeClr val="dk1"/>
                        </a:buClr>
                        <a:buSzPts val="1600"/>
                        <a:buFont typeface="Calibri"/>
                        <a:buNone/>
                      </a:pPr>
                      <a:endParaRPr sz="1600"/>
                    </a:p>
                    <a:p>
                      <a:pPr marL="457200" marR="0" lvl="0" indent="-330200" algn="l" rtl="0">
                        <a:spcBef>
                          <a:spcPts val="0"/>
                        </a:spcBef>
                        <a:spcAft>
                          <a:spcPts val="0"/>
                        </a:spcAft>
                        <a:buSzPts val="1600"/>
                        <a:buChar char="✔"/>
                      </a:pPr>
                      <a:r>
                        <a:rPr lang="es-ES" sz="1600"/>
                        <a:t>El liberalismo defiende los derechos de los individuos y los pone en el centro de la vida social y política. </a:t>
                      </a:r>
                      <a:endParaRPr/>
                    </a:p>
                    <a:p>
                      <a:pPr marL="457200" marR="0" lvl="0" indent="0" algn="l" rtl="0">
                        <a:spcBef>
                          <a:spcPts val="0"/>
                        </a:spcBef>
                        <a:spcAft>
                          <a:spcPts val="0"/>
                        </a:spcAft>
                        <a:buNone/>
                      </a:pPr>
                      <a:endParaRPr sz="1600"/>
                    </a:p>
                    <a:p>
                      <a:pPr marL="457200" marR="0" lvl="0" indent="-330200" algn="l" rtl="0">
                        <a:spcBef>
                          <a:spcPts val="0"/>
                        </a:spcBef>
                        <a:spcAft>
                          <a:spcPts val="0"/>
                        </a:spcAft>
                        <a:buSzPts val="1600"/>
                        <a:buChar char="✔"/>
                      </a:pPr>
                      <a:r>
                        <a:rPr lang="es-ES" sz="1600"/>
                        <a:t>Surge como oposición a los absolutismos monárquicos, por lo que cuestiona y limita el poder del Estado frente a los individuos.</a:t>
                      </a:r>
                      <a:endParaRPr/>
                    </a:p>
                    <a:p>
                      <a:pPr marL="0" marR="0" lvl="0" indent="0" algn="l" rtl="0">
                        <a:spcBef>
                          <a:spcPts val="0"/>
                        </a:spcBef>
                        <a:spcAft>
                          <a:spcPts val="0"/>
                        </a:spcAft>
                        <a:buNone/>
                      </a:pPr>
                      <a:endParaRPr sz="1600"/>
                    </a:p>
                    <a:p>
                      <a:pPr marL="457200" marR="0" lvl="0" indent="-330200" algn="l" rtl="0">
                        <a:spcBef>
                          <a:spcPts val="0"/>
                        </a:spcBef>
                        <a:spcAft>
                          <a:spcPts val="0"/>
                        </a:spcAft>
                        <a:buSzPts val="1600"/>
                        <a:buChar char="✔"/>
                      </a:pPr>
                      <a:r>
                        <a:rPr lang="es-ES" sz="1600"/>
                        <a:t>Se defiende la autonomía moral para determinar los proyectos de vida de cada individuo, de manera independiente a de su pertenencia a un grupo con intereses colectivos.</a:t>
                      </a:r>
                      <a:endParaRPr/>
                    </a:p>
                    <a:p>
                      <a:pPr marL="457200" marR="0" lvl="0" indent="0" algn="l" rtl="0">
                        <a:spcBef>
                          <a:spcPts val="0"/>
                        </a:spcBef>
                        <a:spcAft>
                          <a:spcPts val="0"/>
                        </a:spcAft>
                        <a:buNone/>
                      </a:pPr>
                      <a:endParaRPr sz="1600"/>
                    </a:p>
                    <a:p>
                      <a:pPr marL="457200" marR="0" lvl="0" indent="-330200" algn="l" rtl="0">
                        <a:spcBef>
                          <a:spcPts val="0"/>
                        </a:spcBef>
                        <a:spcAft>
                          <a:spcPts val="0"/>
                        </a:spcAft>
                        <a:buSzPts val="1600"/>
                        <a:buChar char="✔"/>
                      </a:pPr>
                      <a:r>
                        <a:rPr lang="es-ES" sz="1600"/>
                        <a:t>Reconoce derechos de carácter universalista: libertad de pensamiento, de conciencia, de expresión, de prensa, de movimiento, de reunión, de asociación, de emprendimiento individual o asociado y de actividades lícitas de cualquier tipo.</a:t>
                      </a:r>
                      <a:endParaRPr/>
                    </a:p>
                    <a:p>
                      <a:pPr marL="0" marR="0" lvl="0" indent="0" algn="l" rtl="0">
                        <a:spcBef>
                          <a:spcPts val="0"/>
                        </a:spcBef>
                        <a:spcAft>
                          <a:spcPts val="0"/>
                        </a:spcAft>
                        <a:buClr>
                          <a:schemeClr val="dk1"/>
                        </a:buClr>
                        <a:buSzPts val="1600"/>
                        <a:buFont typeface="Noto Sans Symbols"/>
                        <a:buNone/>
                      </a:pPr>
                      <a:endParaRPr sz="1600"/>
                    </a:p>
                    <a:p>
                      <a:pPr marL="0" marR="0" lvl="0" indent="-101600" algn="l" rtl="0">
                        <a:spcBef>
                          <a:spcPts val="0"/>
                        </a:spcBef>
                        <a:spcAft>
                          <a:spcPts val="0"/>
                        </a:spcAft>
                        <a:buClr>
                          <a:schemeClr val="dk1"/>
                        </a:buClr>
                        <a:buSzPts val="1600"/>
                        <a:buFont typeface="Noto Sans Symbols"/>
                        <a:buChar char="✔"/>
                      </a:pPr>
                      <a:r>
                        <a:rPr lang="es-ES" sz="1600"/>
                        <a:t>Se fundamenta en los postulados de diversos autores, como Immanuel Kant, Adam Smith y John Locke.</a:t>
                      </a:r>
                      <a:endParaRPr/>
                    </a:p>
                    <a:p>
                      <a:pPr marL="0" marR="0" lvl="0" indent="0" algn="l" rtl="0">
                        <a:spcBef>
                          <a:spcPts val="0"/>
                        </a:spcBef>
                        <a:spcAft>
                          <a:spcPts val="0"/>
                        </a:spcAft>
                        <a:buNone/>
                      </a:pPr>
                      <a:endParaRPr sz="1800"/>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5"/>
          <p:cNvSpPr/>
          <p:nvPr/>
        </p:nvSpPr>
        <p:spPr>
          <a:xfrm>
            <a:off x="393308" y="352931"/>
            <a:ext cx="11438793" cy="1844256"/>
          </a:xfrm>
          <a:prstGeom prst="rect">
            <a:avLst/>
          </a:prstGeom>
          <a:solidFill>
            <a:srgbClr val="3F3F3F"/>
          </a:solidFill>
          <a:ln w="127000" cap="sq" cmpd="thinThick">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37" name="Google Shape;137;p5"/>
          <p:cNvSpPr txBox="1">
            <a:spLocks noGrp="1"/>
          </p:cNvSpPr>
          <p:nvPr>
            <p:ph type="title"/>
          </p:nvPr>
        </p:nvSpPr>
        <p:spPr>
          <a:xfrm>
            <a:off x="649270" y="506727"/>
            <a:ext cx="3885141" cy="152674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lt1"/>
              </a:buClr>
              <a:buSzPts val="3000"/>
              <a:buFont typeface="Calibri"/>
              <a:buNone/>
            </a:pPr>
            <a:r>
              <a:rPr lang="es-ES" sz="3000">
                <a:solidFill>
                  <a:schemeClr val="lt1"/>
                </a:solidFill>
              </a:rPr>
              <a:t>Ejemplo:</a:t>
            </a:r>
            <a:endParaRPr/>
          </a:p>
        </p:txBody>
      </p:sp>
      <p:cxnSp>
        <p:nvCxnSpPr>
          <p:cNvPr id="138" name="Google Shape;138;p5"/>
          <p:cNvCxnSpPr/>
          <p:nvPr/>
        </p:nvCxnSpPr>
        <p:spPr>
          <a:xfrm rot="10800000">
            <a:off x="4739873" y="580963"/>
            <a:ext cx="0" cy="1371600"/>
          </a:xfrm>
          <a:prstGeom prst="straightConnector1">
            <a:avLst/>
          </a:prstGeom>
          <a:noFill/>
          <a:ln w="19050" cap="flat" cmpd="sng">
            <a:solidFill>
              <a:schemeClr val="lt1">
                <a:alpha val="74901"/>
              </a:schemeClr>
            </a:solidFill>
            <a:prstDash val="solid"/>
            <a:miter lim="800000"/>
            <a:headEnd type="none" w="sm" len="sm"/>
            <a:tailEnd type="none" w="sm" len="sm"/>
          </a:ln>
        </p:spPr>
      </p:cxnSp>
      <p:pic>
        <p:nvPicPr>
          <p:cNvPr id="139" name="Google Shape;139;p5" descr="&quot;La gente que está dispuesta a sacrificar su libertad por seguridad no tendrá ninguna de las dos&quot;, dice un cartel de una manifestación para protestar los confinamientos del coronavirus en Chicago el 16 de mayo del 2020."/>
          <p:cNvPicPr preferRelativeResize="0"/>
          <p:nvPr/>
        </p:nvPicPr>
        <p:blipFill rotWithShape="1">
          <a:blip r:embed="rId3">
            <a:alphaModFix/>
          </a:blip>
          <a:srcRect/>
          <a:stretch/>
        </p:blipFill>
        <p:spPr>
          <a:xfrm>
            <a:off x="393308" y="2542959"/>
            <a:ext cx="5559480" cy="3710952"/>
          </a:xfrm>
          <a:prstGeom prst="rect">
            <a:avLst/>
          </a:prstGeom>
          <a:noFill/>
          <a:ln>
            <a:noFill/>
          </a:ln>
        </p:spPr>
      </p:pic>
      <p:pic>
        <p:nvPicPr>
          <p:cNvPr id="140" name="Google Shape;140;p5"/>
          <p:cNvPicPr preferRelativeResize="0"/>
          <p:nvPr/>
        </p:nvPicPr>
        <p:blipFill rotWithShape="1">
          <a:blip r:embed="rId4">
            <a:alphaModFix/>
          </a:blip>
          <a:srcRect/>
          <a:stretch/>
        </p:blipFill>
        <p:spPr>
          <a:xfrm>
            <a:off x="5245053" y="224943"/>
            <a:ext cx="6733751" cy="602895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pic>
        <p:nvPicPr>
          <p:cNvPr id="145" name="Google Shape;145;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46" name="Google Shape;146;p6"/>
          <p:cNvSpPr txBox="1"/>
          <p:nvPr/>
        </p:nvSpPr>
        <p:spPr>
          <a:xfrm>
            <a:off x="0" y="4396740"/>
            <a:ext cx="12192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ES" sz="9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ES" sz="900" b="0" i="0" u="none" strike="noStrike" cap="none">
                <a:solidFill>
                  <a:schemeClr val="dk1"/>
                </a:solidFill>
                <a:latin typeface="Calibri"/>
                <a:ea typeface="Calibri"/>
                <a:cs typeface="Calibri"/>
                <a:sym typeface="Calibri"/>
              </a:rPr>
              <a:t> de Autor desconocido está bajo licencia </a:t>
            </a:r>
            <a:r>
              <a:rPr lang="es-ES" sz="900" b="0" i="0" u="sng" strike="noStrike" cap="none">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BY-NC-ND</a:t>
            </a:r>
            <a:endParaRPr sz="900">
              <a:solidFill>
                <a:schemeClr val="dk1"/>
              </a:solidFill>
              <a:latin typeface="Calibri"/>
              <a:ea typeface="Calibri"/>
              <a:cs typeface="Calibri"/>
              <a:sym typeface="Calibri"/>
            </a:endParaRPr>
          </a:p>
        </p:txBody>
      </p:sp>
      <p:sp>
        <p:nvSpPr>
          <p:cNvPr id="147" name="Google Shape;147;p6"/>
          <p:cNvSpPr txBox="1">
            <a:spLocks noGrp="1"/>
          </p:cNvSpPr>
          <p:nvPr>
            <p:ph type="title"/>
          </p:nvPr>
        </p:nvSpPr>
        <p:spPr>
          <a:xfrm>
            <a:off x="126914" y="112205"/>
            <a:ext cx="7729728" cy="118872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s-ES"/>
              <a:t>Comunitarismo, liberalismo y republicanismo</a:t>
            </a:r>
            <a:endParaRPr/>
          </a:p>
        </p:txBody>
      </p:sp>
      <p:pic>
        <p:nvPicPr>
          <p:cNvPr id="148" name="Google Shape;148;p6" descr="Captura de pantalla de un celular&#10;&#10;Descripción generada automáticamente"/>
          <p:cNvPicPr preferRelativeResize="0">
            <a:picLocks noGrp="1"/>
          </p:cNvPicPr>
          <p:nvPr>
            <p:ph type="body" idx="1"/>
          </p:nvPr>
        </p:nvPicPr>
        <p:blipFill rotWithShape="1">
          <a:blip r:embed="rId6">
            <a:alphaModFix/>
          </a:blip>
          <a:srcRect/>
          <a:stretch/>
        </p:blipFill>
        <p:spPr>
          <a:xfrm>
            <a:off x="0" y="1377618"/>
            <a:ext cx="12075591" cy="48992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7"/>
          <p:cNvSpPr/>
          <p:nvPr/>
        </p:nvSpPr>
        <p:spPr>
          <a:xfrm>
            <a:off x="0" y="0"/>
            <a:ext cx="12192000" cy="6858000"/>
          </a:xfrm>
          <a:prstGeom prst="rect">
            <a:avLst/>
          </a:prstGeom>
          <a:solidFill>
            <a:srgbClr val="0C0C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4" name="Google Shape;154;p7"/>
          <p:cNvSpPr txBox="1">
            <a:spLocks noGrp="1"/>
          </p:cNvSpPr>
          <p:nvPr>
            <p:ph type="title"/>
          </p:nvPr>
        </p:nvSpPr>
        <p:spPr>
          <a:xfrm>
            <a:off x="838200" y="448721"/>
            <a:ext cx="4707671" cy="12256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3800"/>
              <a:buFont typeface="Calibri"/>
              <a:buNone/>
            </a:pPr>
            <a:r>
              <a:rPr lang="es-ES" sz="3800">
                <a:solidFill>
                  <a:schemeClr val="lt1"/>
                </a:solidFill>
              </a:rPr>
              <a:t>Republicanismo: Principios</a:t>
            </a:r>
            <a:endParaRPr/>
          </a:p>
        </p:txBody>
      </p:sp>
      <p:cxnSp>
        <p:nvCxnSpPr>
          <p:cNvPr id="155" name="Google Shape;155;p7"/>
          <p:cNvCxnSpPr/>
          <p:nvPr/>
        </p:nvCxnSpPr>
        <p:spPr>
          <a:xfrm rot="10800000">
            <a:off x="831873" y="1749756"/>
            <a:ext cx="4718304" cy="0"/>
          </a:xfrm>
          <a:prstGeom prst="straightConnector1">
            <a:avLst/>
          </a:prstGeom>
          <a:noFill/>
          <a:ln w="12700" cap="flat" cmpd="sng">
            <a:solidFill>
              <a:schemeClr val="accent2"/>
            </a:solidFill>
            <a:prstDash val="solid"/>
            <a:miter lim="800000"/>
            <a:headEnd type="none" w="sm" len="sm"/>
            <a:tailEnd type="none" w="sm" len="sm"/>
          </a:ln>
        </p:spPr>
      </p:cxnSp>
      <p:sp>
        <p:nvSpPr>
          <p:cNvPr id="156" name="Google Shape;156;p7"/>
          <p:cNvSpPr txBox="1">
            <a:spLocks noGrp="1"/>
          </p:cNvSpPr>
          <p:nvPr>
            <p:ph type="body" idx="1"/>
          </p:nvPr>
        </p:nvSpPr>
        <p:spPr>
          <a:xfrm>
            <a:off x="897769" y="1909192"/>
            <a:ext cx="4586513" cy="364771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lt1"/>
              </a:buClr>
              <a:buSzPts val="1600"/>
              <a:buChar char="•"/>
            </a:pPr>
            <a:r>
              <a:rPr lang="es-ES" sz="1600">
                <a:solidFill>
                  <a:schemeClr val="lt1"/>
                </a:solidFill>
              </a:rPr>
              <a:t>Reconoce libertades individuales en el marco de una comunidad democrática.</a:t>
            </a:r>
            <a:endParaRPr/>
          </a:p>
          <a:p>
            <a:pPr marL="228600" lvl="0" indent="-127000" algn="l" rtl="0">
              <a:lnSpc>
                <a:spcPct val="90000"/>
              </a:lnSpc>
              <a:spcBef>
                <a:spcPts val="1000"/>
              </a:spcBef>
              <a:spcAft>
                <a:spcPts val="0"/>
              </a:spcAft>
              <a:buClr>
                <a:schemeClr val="dk1"/>
              </a:buClr>
              <a:buSzPts val="1600"/>
              <a:buNone/>
            </a:pPr>
            <a:endParaRPr sz="1600">
              <a:solidFill>
                <a:schemeClr val="lt1"/>
              </a:solidFill>
            </a:endParaRPr>
          </a:p>
          <a:p>
            <a:pPr marL="228600" lvl="0" indent="-228600" algn="l" rtl="0">
              <a:lnSpc>
                <a:spcPct val="90000"/>
              </a:lnSpc>
              <a:spcBef>
                <a:spcPts val="1000"/>
              </a:spcBef>
              <a:spcAft>
                <a:spcPts val="0"/>
              </a:spcAft>
              <a:buClr>
                <a:schemeClr val="lt1"/>
              </a:buClr>
              <a:buSzPts val="1600"/>
              <a:buChar char="•"/>
            </a:pPr>
            <a:r>
              <a:rPr lang="es-ES" sz="1600">
                <a:solidFill>
                  <a:schemeClr val="lt1"/>
                </a:solidFill>
              </a:rPr>
              <a:t>Los individuos tienen responsabilidades hacia su comunidad además de derechos.</a:t>
            </a:r>
            <a:endParaRPr/>
          </a:p>
          <a:p>
            <a:pPr marL="228600" lvl="0" indent="-127000" algn="l" rtl="0">
              <a:lnSpc>
                <a:spcPct val="90000"/>
              </a:lnSpc>
              <a:spcBef>
                <a:spcPts val="1000"/>
              </a:spcBef>
              <a:spcAft>
                <a:spcPts val="0"/>
              </a:spcAft>
              <a:buClr>
                <a:schemeClr val="dk1"/>
              </a:buClr>
              <a:buSzPts val="1600"/>
              <a:buNone/>
            </a:pPr>
            <a:endParaRPr sz="1600">
              <a:solidFill>
                <a:schemeClr val="lt1"/>
              </a:solidFill>
            </a:endParaRPr>
          </a:p>
          <a:p>
            <a:pPr marL="228600" lvl="0" indent="-228600" algn="l" rtl="0">
              <a:lnSpc>
                <a:spcPct val="90000"/>
              </a:lnSpc>
              <a:spcBef>
                <a:spcPts val="1000"/>
              </a:spcBef>
              <a:spcAft>
                <a:spcPts val="0"/>
              </a:spcAft>
              <a:buClr>
                <a:schemeClr val="lt1"/>
              </a:buClr>
              <a:buSzPts val="1600"/>
              <a:buChar char="•"/>
            </a:pPr>
            <a:r>
              <a:rPr lang="es-ES" sz="1600">
                <a:solidFill>
                  <a:schemeClr val="lt1"/>
                </a:solidFill>
              </a:rPr>
              <a:t>Existen dos corrientes: </a:t>
            </a:r>
            <a:endParaRPr/>
          </a:p>
          <a:p>
            <a:pPr marL="0" lvl="0" indent="0" algn="l" rtl="0">
              <a:lnSpc>
                <a:spcPct val="90000"/>
              </a:lnSpc>
              <a:spcBef>
                <a:spcPts val="1000"/>
              </a:spcBef>
              <a:spcAft>
                <a:spcPts val="0"/>
              </a:spcAft>
              <a:buClr>
                <a:schemeClr val="lt1"/>
              </a:buClr>
              <a:buSzPts val="1600"/>
              <a:buNone/>
            </a:pPr>
            <a:r>
              <a:rPr lang="es-ES" sz="1600">
                <a:solidFill>
                  <a:schemeClr val="lt1"/>
                </a:solidFill>
              </a:rPr>
              <a:t>Democrática-radical que pone en el centro las responsabilidades. Todos participan.</a:t>
            </a:r>
            <a:endParaRPr/>
          </a:p>
          <a:p>
            <a:pPr marL="0" lvl="0" indent="0" algn="l" rtl="0">
              <a:lnSpc>
                <a:spcPct val="90000"/>
              </a:lnSpc>
              <a:spcBef>
                <a:spcPts val="1000"/>
              </a:spcBef>
              <a:spcAft>
                <a:spcPts val="0"/>
              </a:spcAft>
              <a:buClr>
                <a:schemeClr val="lt1"/>
              </a:buClr>
              <a:buSzPts val="1600"/>
              <a:buNone/>
            </a:pPr>
            <a:r>
              <a:rPr lang="es-ES" sz="1600">
                <a:solidFill>
                  <a:schemeClr val="lt1"/>
                </a:solidFill>
              </a:rPr>
              <a:t>Liberal-democrática que pone en el centro las libertades individuales. Se participa solo mediante el voto.</a:t>
            </a:r>
            <a:endParaRPr/>
          </a:p>
        </p:txBody>
      </p:sp>
      <p:cxnSp>
        <p:nvCxnSpPr>
          <p:cNvPr id="157" name="Google Shape;157;p7"/>
          <p:cNvCxnSpPr/>
          <p:nvPr/>
        </p:nvCxnSpPr>
        <p:spPr>
          <a:xfrm rot="10800000">
            <a:off x="834027" y="5707672"/>
            <a:ext cx="4713997" cy="0"/>
          </a:xfrm>
          <a:prstGeom prst="straightConnector1">
            <a:avLst/>
          </a:prstGeom>
          <a:noFill/>
          <a:ln w="12700" cap="flat" cmpd="sng">
            <a:solidFill>
              <a:schemeClr val="accent2"/>
            </a:solidFill>
            <a:prstDash val="solid"/>
            <a:miter lim="800000"/>
            <a:headEnd type="none" w="sm" len="sm"/>
            <a:tailEnd type="none" w="sm" len="sm"/>
          </a:ln>
        </p:spPr>
      </p:cxnSp>
      <p:pic>
        <p:nvPicPr>
          <p:cNvPr id="158" name="Google Shape;158;p7" descr="Imagen que contiene libro, texto, hombre, viejo&#10;&#10;Descripción generada automáticamente"/>
          <p:cNvPicPr preferRelativeResize="0"/>
          <p:nvPr/>
        </p:nvPicPr>
        <p:blipFill rotWithShape="1">
          <a:blip r:embed="rId3">
            <a:alphaModFix/>
          </a:blip>
          <a:srcRect r="1" b="10441"/>
          <a:stretch/>
        </p:blipFill>
        <p:spPr>
          <a:xfrm>
            <a:off x="6525453" y="10"/>
            <a:ext cx="5666547" cy="6857990"/>
          </a:xfrm>
          <a:prstGeom prst="rect">
            <a:avLst/>
          </a:prstGeom>
          <a:noFill/>
          <a:ln>
            <a:noFill/>
          </a:ln>
        </p:spPr>
      </p:pic>
      <p:sp>
        <p:nvSpPr>
          <p:cNvPr id="159" name="Google Shape;159;p7"/>
          <p:cNvSpPr txBox="1"/>
          <p:nvPr/>
        </p:nvSpPr>
        <p:spPr>
          <a:xfrm>
            <a:off x="9857708" y="6657945"/>
            <a:ext cx="2334292" cy="200055"/>
          </a:xfrm>
          <a:prstGeom prst="rect">
            <a:avLst/>
          </a:prstGeom>
          <a:solidFill>
            <a:srgbClr val="000000"/>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ES" sz="700" u="sng">
                <a:solidFill>
                  <a:srgbClr val="FFFF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Esta foto</a:t>
            </a:r>
            <a:r>
              <a:rPr lang="es-ES" sz="700">
                <a:solidFill>
                  <a:srgbClr val="FFFFFF"/>
                </a:solidFill>
                <a:latin typeface="Calibri"/>
                <a:ea typeface="Calibri"/>
                <a:cs typeface="Calibri"/>
                <a:sym typeface="Calibri"/>
              </a:rPr>
              <a:t> de Autor desconocido está bajo licencia </a:t>
            </a:r>
            <a:r>
              <a:rPr lang="es-ES" sz="700" u="sng">
                <a:solidFill>
                  <a:srgbClr val="FFFFFF"/>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CC BY-SA</a:t>
            </a:r>
            <a:endParaRPr sz="7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5" name="Google Shape;165;p8" descr="Captura de pantalla de un celular con letras&#10;&#10;Descripción generada automáticamente"/>
          <p:cNvPicPr preferRelativeResize="0">
            <a:picLocks noGrp="1"/>
          </p:cNvPicPr>
          <p:nvPr>
            <p:ph type="body" idx="1"/>
          </p:nvPr>
        </p:nvPicPr>
        <p:blipFill rotWithShape="1">
          <a:blip r:embed="rId3">
            <a:alphaModFix/>
          </a:blip>
          <a:srcRect/>
          <a:stretch/>
        </p:blipFill>
        <p:spPr>
          <a:xfrm>
            <a:off x="1" y="0"/>
            <a:ext cx="9238860" cy="6858000"/>
          </a:xfrm>
          <a:prstGeom prst="rect">
            <a:avLst/>
          </a:prstGeom>
          <a:noFill/>
          <a:ln>
            <a:noFill/>
          </a:ln>
        </p:spPr>
      </p:pic>
      <p:pic>
        <p:nvPicPr>
          <p:cNvPr id="166" name="Google Shape;166;p8" descr="José Antonio Kast: la muerte de Camilo Catrillanca fue “un ..."/>
          <p:cNvPicPr preferRelativeResize="0"/>
          <p:nvPr/>
        </p:nvPicPr>
        <p:blipFill rotWithShape="1">
          <a:blip r:embed="rId4">
            <a:alphaModFix/>
          </a:blip>
          <a:srcRect/>
          <a:stretch/>
        </p:blipFill>
        <p:spPr>
          <a:xfrm>
            <a:off x="9238860" y="1"/>
            <a:ext cx="2953140" cy="6858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 calcmode="lin" valueType="num">
                                      <p:cBhvr additive="base">
                                        <p:cTn id="7" dur="500"/>
                                        <p:tgtEl>
                                          <p:spTgt spid="1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9" descr="Captura de pantalla de un celular&#10;&#10;Descripción generada automáticamente"/>
          <p:cNvPicPr preferRelativeResize="0">
            <a:picLocks noGrp="1"/>
          </p:cNvPicPr>
          <p:nvPr>
            <p:ph type="body" idx="1"/>
          </p:nvPr>
        </p:nvPicPr>
        <p:blipFill rotWithShape="1">
          <a:blip r:embed="rId3">
            <a:alphaModFix/>
          </a:blip>
          <a:srcRect t="1020" r="2" b="4841"/>
          <a:stretch/>
        </p:blipFill>
        <p:spPr>
          <a:xfrm>
            <a:off x="1154946" y="254400"/>
            <a:ext cx="9882108" cy="6349200"/>
          </a:xfrm>
          <a:prstGeom prst="rect">
            <a:avLst/>
          </a:prstGeom>
          <a:noFill/>
          <a:ln w="38100" cap="sq" cmpd="sng">
            <a:solidFill>
              <a:srgbClr val="000000"/>
            </a:solidFill>
            <a:prstDash val="solid"/>
            <a:miter lim="800000"/>
            <a:headEnd type="none" w="sm" len="sm"/>
            <a:tailEnd type="none" w="sm" len="sm"/>
          </a:ln>
          <a:effectLst>
            <a:outerShdw blurRad="50800" dist="38100" dir="2700000" algn="tl" rotWithShape="0">
              <a:srgbClr val="000000">
                <a:alpha val="42745"/>
              </a:srgbClr>
            </a:outerShdw>
          </a:effectLst>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780</Words>
  <Application>Microsoft Office PowerPoint</Application>
  <PresentationFormat>Panorámica</PresentationFormat>
  <Paragraphs>74</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2</vt:i4>
      </vt:variant>
      <vt:variant>
        <vt:lpstr>Títulos de diapositiva</vt:lpstr>
      </vt:variant>
      <vt:variant>
        <vt:i4>14</vt:i4>
      </vt:variant>
    </vt:vector>
  </HeadingPairs>
  <TitlesOfParts>
    <vt:vector size="19" baseType="lpstr">
      <vt:lpstr>Arial</vt:lpstr>
      <vt:lpstr>Calibri</vt:lpstr>
      <vt:lpstr>Noto Sans Symbols</vt:lpstr>
      <vt:lpstr>Tema de Office</vt:lpstr>
      <vt:lpstr>Tema de Office</vt:lpstr>
      <vt:lpstr>PERSPECTIVAS DE CIUDADANIA: LIBERALISMO, REPUBLICANISMO Y COMUNITARISMO</vt:lpstr>
      <vt:lpstr>OBJETIVO</vt:lpstr>
      <vt:lpstr>PERSPECTIVAS Y DISTINTOS AUTORES</vt:lpstr>
      <vt:lpstr>Presentación de PowerPoint</vt:lpstr>
      <vt:lpstr>Ejemplo:</vt:lpstr>
      <vt:lpstr>Comunitarismo, liberalismo y republicanismo</vt:lpstr>
      <vt:lpstr>Republicanismo: Principios</vt:lpstr>
      <vt:lpstr>Presentación de PowerPoint</vt:lpstr>
      <vt:lpstr>Presentación de PowerPoint</vt:lpstr>
      <vt:lpstr>COMUNITARISMO: PRINCIPIOS</vt:lpstr>
      <vt:lpstr>Comunismo y comunistarimo no son necesariamente lo mismo</vt:lpstr>
      <vt:lpstr>Comunitarismo, liberalismo y republicanismo</vt:lpstr>
      <vt:lpstr>Actividad</vt:lpstr>
      <vt:lpstr>Fuentes: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PERSPECTIVAS DE CIUDADANIA: LIBERALISMO, REPUBLICANISMO Y COMUNITARISMO</dc:title>
  <dc:creator>Abraham López</dc:creator>
  <cp:lastModifiedBy>Carmen Barros Ortega</cp:lastModifiedBy>
  <cp:revision>1</cp:revision>
  <dcterms:created xsi:type="dcterms:W3CDTF">2020-07-24T13:42:52Z</dcterms:created>
  <dcterms:modified xsi:type="dcterms:W3CDTF">2021-03-30T13:05:23Z</dcterms:modified>
</cp:coreProperties>
</file>