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4" r:id="rId3"/>
    <p:sldId id="269" r:id="rId4"/>
    <p:sldId id="267" r:id="rId5"/>
    <p:sldId id="265" r:id="rId6"/>
    <p:sldId id="268" r:id="rId7"/>
    <p:sldId id="258" r:id="rId8"/>
    <p:sldId id="260" r:id="rId9"/>
    <p:sldId id="266" r:id="rId10"/>
    <p:sldId id="270" r:id="rId11"/>
    <p:sldId id="273" r:id="rId12"/>
    <p:sldId id="271" r:id="rId13"/>
    <p:sldId id="272" r:id="rId14"/>
    <p:sldId id="274" r:id="rId15"/>
    <p:sldId id="259" r:id="rId16"/>
    <p:sldId id="275" r:id="rId17"/>
    <p:sldId id="257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ham López" initials="AL" lastIdx="1" clrIdx="0">
    <p:extLst>
      <p:ext uri="{19B8F6BF-5375-455C-9EA6-DF929625EA0E}">
        <p15:presenceInfo xmlns:p15="http://schemas.microsoft.com/office/powerpoint/2012/main" userId="9b4a57e3204f84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02:08:17.373" idx="1">
    <p:pos x="7394" y="23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99519-0CDD-4DF7-BF3F-BD9DEEFA73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727C36-265B-4982-87F8-902BA59D72E0}">
      <dgm:prSet/>
      <dgm:spPr/>
      <dgm:t>
        <a:bodyPr/>
        <a:lstStyle/>
        <a:p>
          <a:r>
            <a:rPr lang="es-ES" dirty="0"/>
            <a:t>¿Cómo era el pueblo chileno a inicios de la republica? </a:t>
          </a:r>
          <a:endParaRPr lang="en-US" dirty="0"/>
        </a:p>
      </dgm:t>
    </dgm:pt>
    <dgm:pt modelId="{AEE7722C-16C3-4559-8411-2B4A1FC36401}" type="parTrans" cxnId="{FB3D8C2C-97BB-42B2-8938-3EC89BA8B649}">
      <dgm:prSet/>
      <dgm:spPr/>
      <dgm:t>
        <a:bodyPr/>
        <a:lstStyle/>
        <a:p>
          <a:endParaRPr lang="en-US"/>
        </a:p>
      </dgm:t>
    </dgm:pt>
    <dgm:pt modelId="{6EBA24AF-D348-4701-818F-844AAA7916BD}" type="sibTrans" cxnId="{FB3D8C2C-97BB-42B2-8938-3EC89BA8B649}">
      <dgm:prSet/>
      <dgm:spPr/>
      <dgm:t>
        <a:bodyPr/>
        <a:lstStyle/>
        <a:p>
          <a:endParaRPr lang="en-US"/>
        </a:p>
      </dgm:t>
    </dgm:pt>
    <dgm:pt modelId="{7892D659-D4A0-4DBE-A476-D8D64F71DB5F}">
      <dgm:prSet/>
      <dgm:spPr/>
      <dgm:t>
        <a:bodyPr/>
        <a:lstStyle/>
        <a:p>
          <a:r>
            <a:rPr lang="es-ES"/>
            <a:t>¿En qué se diferenciaba de la elite política y económica? </a:t>
          </a:r>
          <a:endParaRPr lang="en-US"/>
        </a:p>
      </dgm:t>
    </dgm:pt>
    <dgm:pt modelId="{E1BD4357-D8D4-4606-BF07-3CB9F6E6D6F9}" type="parTrans" cxnId="{00B23BB9-1175-478F-93E8-455F6A8C5BD3}">
      <dgm:prSet/>
      <dgm:spPr/>
      <dgm:t>
        <a:bodyPr/>
        <a:lstStyle/>
        <a:p>
          <a:endParaRPr lang="en-US"/>
        </a:p>
      </dgm:t>
    </dgm:pt>
    <dgm:pt modelId="{F00F57C2-1866-4294-80C7-19A7368F6793}" type="sibTrans" cxnId="{00B23BB9-1175-478F-93E8-455F6A8C5BD3}">
      <dgm:prSet/>
      <dgm:spPr/>
      <dgm:t>
        <a:bodyPr/>
        <a:lstStyle/>
        <a:p>
          <a:endParaRPr lang="en-US"/>
        </a:p>
      </dgm:t>
    </dgm:pt>
    <dgm:pt modelId="{B76AF2D8-B70B-4E1B-A827-130D253B92AE}" type="pres">
      <dgm:prSet presAssocID="{09199519-0CDD-4DF7-BF3F-BD9DEEFA7302}" presName="linear" presStyleCnt="0">
        <dgm:presLayoutVars>
          <dgm:animLvl val="lvl"/>
          <dgm:resizeHandles val="exact"/>
        </dgm:presLayoutVars>
      </dgm:prSet>
      <dgm:spPr/>
    </dgm:pt>
    <dgm:pt modelId="{7FAE47A8-639F-4825-9AA3-471F0CED397F}" type="pres">
      <dgm:prSet presAssocID="{EB727C36-265B-4982-87F8-902BA59D72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627903-DF86-4C4A-81A8-BD1B664F5CCE}" type="pres">
      <dgm:prSet presAssocID="{6EBA24AF-D348-4701-818F-844AAA7916BD}" presName="spacer" presStyleCnt="0"/>
      <dgm:spPr/>
    </dgm:pt>
    <dgm:pt modelId="{8CA22029-4EC1-43CA-9A15-0751EC2CDB6C}" type="pres">
      <dgm:prSet presAssocID="{7892D659-D4A0-4DBE-A476-D8D64F71DB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3D8C2C-97BB-42B2-8938-3EC89BA8B649}" srcId="{09199519-0CDD-4DF7-BF3F-BD9DEEFA7302}" destId="{EB727C36-265B-4982-87F8-902BA59D72E0}" srcOrd="0" destOrd="0" parTransId="{AEE7722C-16C3-4559-8411-2B4A1FC36401}" sibTransId="{6EBA24AF-D348-4701-818F-844AAA7916BD}"/>
    <dgm:cxn modelId="{FF4FA29B-DCAA-428D-A9B4-B6EC891465BF}" type="presOf" srcId="{09199519-0CDD-4DF7-BF3F-BD9DEEFA7302}" destId="{B76AF2D8-B70B-4E1B-A827-130D253B92AE}" srcOrd="0" destOrd="0" presId="urn:microsoft.com/office/officeart/2005/8/layout/vList2"/>
    <dgm:cxn modelId="{00B23BB9-1175-478F-93E8-455F6A8C5BD3}" srcId="{09199519-0CDD-4DF7-BF3F-BD9DEEFA7302}" destId="{7892D659-D4A0-4DBE-A476-D8D64F71DB5F}" srcOrd="1" destOrd="0" parTransId="{E1BD4357-D8D4-4606-BF07-3CB9F6E6D6F9}" sibTransId="{F00F57C2-1866-4294-80C7-19A7368F6793}"/>
    <dgm:cxn modelId="{B524F3EE-78DA-4FC4-9005-958B93CE8868}" type="presOf" srcId="{7892D659-D4A0-4DBE-A476-D8D64F71DB5F}" destId="{8CA22029-4EC1-43CA-9A15-0751EC2CDB6C}" srcOrd="0" destOrd="0" presId="urn:microsoft.com/office/officeart/2005/8/layout/vList2"/>
    <dgm:cxn modelId="{88250BFB-6AC5-404B-86A4-D9AF4FB200CB}" type="presOf" srcId="{EB727C36-265B-4982-87F8-902BA59D72E0}" destId="{7FAE47A8-639F-4825-9AA3-471F0CED397F}" srcOrd="0" destOrd="0" presId="urn:microsoft.com/office/officeart/2005/8/layout/vList2"/>
    <dgm:cxn modelId="{76190E40-8961-48CE-8C4A-9F629B9EBA3E}" type="presParOf" srcId="{B76AF2D8-B70B-4E1B-A827-130D253B92AE}" destId="{7FAE47A8-639F-4825-9AA3-471F0CED397F}" srcOrd="0" destOrd="0" presId="urn:microsoft.com/office/officeart/2005/8/layout/vList2"/>
    <dgm:cxn modelId="{D15411A2-39E7-4EAE-81FA-9CAB846A75DA}" type="presParOf" srcId="{B76AF2D8-B70B-4E1B-A827-130D253B92AE}" destId="{38627903-DF86-4C4A-81A8-BD1B664F5CCE}" srcOrd="1" destOrd="0" presId="urn:microsoft.com/office/officeart/2005/8/layout/vList2"/>
    <dgm:cxn modelId="{8E50380D-2972-4CB0-BD54-7439A18EB05B}" type="presParOf" srcId="{B76AF2D8-B70B-4E1B-A827-130D253B92AE}" destId="{8CA22029-4EC1-43CA-9A15-0751EC2CDB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47A8-639F-4825-9AA3-471F0CED397F}">
      <dsp:nvSpPr>
        <dsp:cNvPr id="0" name=""/>
        <dsp:cNvSpPr/>
      </dsp:nvSpPr>
      <dsp:spPr>
        <a:xfrm>
          <a:off x="0" y="585143"/>
          <a:ext cx="6451943" cy="159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¿Cómo era el pueblo chileno a inicios de la republica? </a:t>
          </a:r>
          <a:endParaRPr lang="en-US" sz="4000" kern="1200" dirty="0"/>
        </a:p>
      </dsp:txBody>
      <dsp:txXfrm>
        <a:off x="77676" y="662819"/>
        <a:ext cx="6296591" cy="1435848"/>
      </dsp:txXfrm>
    </dsp:sp>
    <dsp:sp modelId="{8CA22029-4EC1-43CA-9A15-0751EC2CDB6C}">
      <dsp:nvSpPr>
        <dsp:cNvPr id="0" name=""/>
        <dsp:cNvSpPr/>
      </dsp:nvSpPr>
      <dsp:spPr>
        <a:xfrm>
          <a:off x="0" y="2291543"/>
          <a:ext cx="6451943" cy="15912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/>
            <a:t>¿En qué se diferenciaba de la elite política y económica? </a:t>
          </a:r>
          <a:endParaRPr lang="en-US" sz="4000" kern="1200"/>
        </a:p>
      </dsp:txBody>
      <dsp:txXfrm>
        <a:off x="77676" y="2369219"/>
        <a:ext cx="6296591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442F8-F554-47DD-8D68-F941524026C7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F33DB-8E48-41D3-BEF7-FDABD24E6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95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33DB-8E48-41D3-BEF7-FDABD24E62B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88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33DB-8E48-41D3-BEF7-FDABD24E62B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60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33DB-8E48-41D3-BEF7-FDABD24E62B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5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62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0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61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3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1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5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5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66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8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09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C12DACD-4A6C-429D-9874-B719161DBFD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77B88E5-AE10-43AA-B3A4-28107B1BE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9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formacion-del-estado-nacion-chileno-tras-independizarse-del-imperio-espano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hileRegionAntartica.png" TargetMode="External"/><Relationship Id="rId3" Type="http://schemas.openxmlformats.org/officeDocument/2006/relationships/hyperlink" Target="https://www.pressenza.com/es/2019/10/siguen-las-manifestaciones-de-apoyo-internacional-al-pueblo-chileno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Archivo:Gobierno_de_Chile_%2BSlogan_(Chile_Lo_Hacemos_Todos).sv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oaprendiendomas.blogspot.com/2011/03/italia-unida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ommons.wikimedia.org/wiki/File:Otto_von_Bismarck_by_N.Repik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Bandera_de_Chile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65A0EB-B4AF-498D-99DD-3FC35BE6C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48917AB-DEE1-4090-8366-231E621AD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10" r="16190"/>
          <a:stretch/>
        </p:blipFill>
        <p:spPr>
          <a:xfrm>
            <a:off x="20" y="3809"/>
            <a:ext cx="12191980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4F262-1058-4E99-8912-4DFBA70B9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7B9FD10-63C0-4791-899C-D95192091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s-ES" sz="5000"/>
              <a:t>unidad o. El Surgimiento de los Estados Nacionales  y formación republicana en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19CD71-861B-433C-8974-0192D2A9C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Historia – Segundo Medio</a:t>
            </a:r>
          </a:p>
          <a:p>
            <a:r>
              <a:rPr lang="es-ES" dirty="0"/>
              <a:t>Abraham López 22-03</a:t>
            </a:r>
          </a:p>
          <a:p>
            <a:r>
              <a:rPr lang="es-ES" dirty="0"/>
              <a:t>CLASE </a:t>
            </a:r>
            <a:r>
              <a:rPr lang="es-ES" dirty="0" err="1"/>
              <a:t>N°</a:t>
            </a:r>
            <a:r>
              <a:rPr lang="es-ES" dirty="0"/>
              <a:t> 6</a:t>
            </a:r>
          </a:p>
          <a:p>
            <a:r>
              <a:rPr lang="es-ES" dirty="0"/>
              <a:t>OA 3-8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CC339B-BFAA-42A8-94E5-8AA33A189516}"/>
              </a:ext>
            </a:extLst>
          </p:cNvPr>
          <p:cNvSpPr txBox="1"/>
          <p:nvPr/>
        </p:nvSpPr>
        <p:spPr>
          <a:xfrm>
            <a:off x="9947476" y="6661754"/>
            <a:ext cx="22445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laventanaciudadana.cl/formacion-del-estado-nacion-chileno-tras-independizarse-del-imperio-espano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7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5F5A2-86C4-4BBD-98ED-2A17CFAE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73" y="224589"/>
            <a:ext cx="10353761" cy="1326321"/>
          </a:xfrm>
        </p:spPr>
        <p:txBody>
          <a:bodyPr/>
          <a:lstStyle/>
          <a:p>
            <a:r>
              <a:rPr lang="es-ES" dirty="0"/>
              <a:t>Chile a inicios de la Republica </a:t>
            </a:r>
          </a:p>
        </p:txBody>
      </p:sp>
      <p:pic>
        <p:nvPicPr>
          <p:cNvPr id="5" name="Marcador de contenido 4" descr="Imagen que contiene exterior, pasto, parado, campo&#10;&#10;Descripción generada automáticamente">
            <a:extLst>
              <a:ext uri="{FF2B5EF4-FFF2-40B4-BE49-F238E27FC236}">
                <a16:creationId xmlns:a16="http://schemas.microsoft.com/office/drawing/2014/main" id="{574773E9-7C29-4608-9CC3-F44B6EAA5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66" y="1630764"/>
            <a:ext cx="4776370" cy="322778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F62AAB-DCB9-490B-ADD8-F0D6F5FEAE42}"/>
              </a:ext>
            </a:extLst>
          </p:cNvPr>
          <p:cNvSpPr txBox="1"/>
          <p:nvPr/>
        </p:nvSpPr>
        <p:spPr>
          <a:xfrm>
            <a:off x="6454066" y="4793941"/>
            <a:ext cx="47763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Alejandro Cicarelli, Santiago visto desde Peñalolén, siglo XIX, Chile.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E534D9-2A36-4325-A4CF-219E30D8A9FF}"/>
              </a:ext>
            </a:extLst>
          </p:cNvPr>
          <p:cNvSpPr txBox="1"/>
          <p:nvPr/>
        </p:nvSpPr>
        <p:spPr>
          <a:xfrm>
            <a:off x="1136388" y="1719224"/>
            <a:ext cx="4601547" cy="313932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 inicios del siglo XIX, Chile es un país principalmente rural.</a:t>
            </a:r>
          </a:p>
          <a:p>
            <a:endParaRPr lang="es-ES" dirty="0"/>
          </a:p>
          <a:p>
            <a:r>
              <a:rPr lang="es-ES" dirty="0"/>
              <a:t>Las pocas ciudades existentes concentran una población es estrato social alto.</a:t>
            </a:r>
          </a:p>
          <a:p>
            <a:endParaRPr lang="es-ES" dirty="0"/>
          </a:p>
          <a:p>
            <a:r>
              <a:rPr lang="es-ES" dirty="0"/>
              <a:t>A raíz de esto, la gente de bajos recursos (la gran mayoría) habitan en el campo dedicándose a la vida agrícola, la servidumbre o el pillaje.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90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6C979-6983-42F6-9415-24ED8A46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s-ES" sz="4800"/>
              <a:t>El pueblo chileno a inicio del siglo XIX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54E076-C214-4B51-9C8D-D7F1252AD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450089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35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485F-22D5-4C1E-922E-7A93E2ED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9474"/>
            <a:ext cx="10353761" cy="1326321"/>
          </a:xfrm>
        </p:spPr>
        <p:txBody>
          <a:bodyPr/>
          <a:lstStyle/>
          <a:p>
            <a:r>
              <a:rPr lang="es-ES" dirty="0"/>
              <a:t>¿Cómo era el pueblo a inicios del siglo XIX?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676889E-B56E-4AAB-8870-EAC92EF5BF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945" y="5527581"/>
            <a:ext cx="4343516" cy="65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Mauricio </a:t>
            </a:r>
            <a:r>
              <a:rPr lang="es-ES" sz="1600" dirty="0" err="1"/>
              <a:t>Rugendas</a:t>
            </a:r>
            <a:r>
              <a:rPr lang="es-ES" sz="1600" dirty="0"/>
              <a:t>, Malón, siglo XIX, Chile.</a:t>
            </a:r>
          </a:p>
        </p:txBody>
      </p:sp>
      <p:pic>
        <p:nvPicPr>
          <p:cNvPr id="4" name="Marcador de contenido 4" descr="Imagen que contiene exterior, agua, hombre, parado&#10;&#10;Descripción generada automáticamente">
            <a:extLst>
              <a:ext uri="{FF2B5EF4-FFF2-40B4-BE49-F238E27FC236}">
                <a16:creationId xmlns:a16="http://schemas.microsoft.com/office/drawing/2014/main" id="{BB3DA6F3-5082-490D-B55A-185B8D648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84" y="1075900"/>
            <a:ext cx="3233378" cy="43513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D78B41-9A6A-4383-9127-46FBCA544775}"/>
              </a:ext>
            </a:extLst>
          </p:cNvPr>
          <p:cNvSpPr txBox="1"/>
          <p:nvPr/>
        </p:nvSpPr>
        <p:spPr>
          <a:xfrm>
            <a:off x="7657696" y="5530590"/>
            <a:ext cx="38351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Mauricio </a:t>
            </a:r>
            <a:r>
              <a:rPr lang="es-ES" sz="1600" dirty="0" err="1"/>
              <a:t>Rugendas</a:t>
            </a:r>
            <a:r>
              <a:rPr lang="es-ES" sz="1600" dirty="0"/>
              <a:t>, El Huaso y la lavandera, 1835, Chile.</a:t>
            </a:r>
          </a:p>
        </p:txBody>
      </p:sp>
      <p:pic>
        <p:nvPicPr>
          <p:cNvPr id="6" name="Imagen 5" descr="Imagen que contiene exterior, grupo, hombre, montar a caballo&#10;&#10;Descripción generada automáticamente">
            <a:extLst>
              <a:ext uri="{FF2B5EF4-FFF2-40B4-BE49-F238E27FC236}">
                <a16:creationId xmlns:a16="http://schemas.microsoft.com/office/drawing/2014/main" id="{65482EB6-3127-4480-9EA2-C60EB5205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82727"/>
            <a:ext cx="4951005" cy="37445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56B213-B0E2-44BF-BDFD-8F0E709C9A64}"/>
              </a:ext>
            </a:extLst>
          </p:cNvPr>
          <p:cNvSpPr txBox="1"/>
          <p:nvPr/>
        </p:nvSpPr>
        <p:spPr>
          <a:xfrm>
            <a:off x="1141945" y="6285220"/>
            <a:ext cx="1015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¿Qué características en común se pueden observar en ambos grupos?¿En qué se diferencian?</a:t>
            </a:r>
          </a:p>
        </p:txBody>
      </p:sp>
    </p:spTree>
    <p:extLst>
      <p:ext uri="{BB962C8B-B14F-4D97-AF65-F5344CB8AC3E}">
        <p14:creationId xmlns:p14="http://schemas.microsoft.com/office/powerpoint/2010/main" val="248211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916CA-BC10-4F82-9C2F-D7CAE545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1728"/>
            <a:ext cx="10353761" cy="1326321"/>
          </a:xfrm>
        </p:spPr>
        <p:txBody>
          <a:bodyPr/>
          <a:lstStyle/>
          <a:p>
            <a:r>
              <a:rPr lang="es-ES" dirty="0"/>
              <a:t>El “pueblo chileno” y los indígenas.</a:t>
            </a:r>
          </a:p>
        </p:txBody>
      </p:sp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0FF9789D-A95A-46B0-B2B9-666366ED978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4" y="1760858"/>
            <a:ext cx="2607770" cy="2577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FCC43E4D-E43E-42AE-A194-467F7FBAAE1A}"/>
              </a:ext>
            </a:extLst>
          </p:cNvPr>
          <p:cNvSpPr txBox="1"/>
          <p:nvPr/>
        </p:nvSpPr>
        <p:spPr>
          <a:xfrm>
            <a:off x="307394" y="4408357"/>
            <a:ext cx="303257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Los indígenas son tomados por la elite patriota como símbolo contrario a la corona.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6813D5D-BD0A-4F15-8984-41D4E9E9F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9" y="1352823"/>
            <a:ext cx="4609699" cy="311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5F3F733-12AC-4DE6-93BA-09E660932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11" y="3049522"/>
            <a:ext cx="3492030" cy="227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7">
            <a:extLst>
              <a:ext uri="{FF2B5EF4-FFF2-40B4-BE49-F238E27FC236}">
                <a16:creationId xmlns:a16="http://schemas.microsoft.com/office/drawing/2014/main" id="{21DE8323-B3C8-4EBB-84AC-E40DBAC89778}"/>
              </a:ext>
            </a:extLst>
          </p:cNvPr>
          <p:cNvSpPr txBox="1"/>
          <p:nvPr/>
        </p:nvSpPr>
        <p:spPr>
          <a:xfrm>
            <a:off x="3545833" y="5326296"/>
            <a:ext cx="3567236" cy="9590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 inicios del S.XIX la población era principalmente rural y mestiza.</a:t>
            </a: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4A45141-84E1-4A2A-8107-E0E9C1DBC9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45644" y="4279092"/>
            <a:ext cx="4456870" cy="5909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 bandidaje se vuelve una expresión popular a partir de 1820.</a:t>
            </a:r>
          </a:p>
        </p:txBody>
      </p:sp>
    </p:spTree>
    <p:extLst>
      <p:ext uri="{BB962C8B-B14F-4D97-AF65-F5344CB8AC3E}">
        <p14:creationId xmlns:p14="http://schemas.microsoft.com/office/powerpoint/2010/main" val="160329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5213B-C214-4A89-929E-8D3197FB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 del pueblo durante la independencia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5C5B3-247F-45C3-8872-EE0F55F8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484561"/>
            <a:ext cx="10353762" cy="3695136"/>
          </a:xfrm>
        </p:spPr>
        <p:txBody>
          <a:bodyPr/>
          <a:lstStyle/>
          <a:p>
            <a:r>
              <a:rPr lang="es-ES" dirty="0"/>
              <a:t>Carrera comienza a incluir a sectores populares : Húsares – carne de cañón. Se les motiva con comida y abrigo.</a:t>
            </a:r>
          </a:p>
          <a:p>
            <a:endParaRPr lang="es-ES" dirty="0"/>
          </a:p>
          <a:p>
            <a:r>
              <a:rPr lang="es-ES" dirty="0"/>
              <a:t>Durante la reconquista se introducen medidas de represión hacia el pueblo.</a:t>
            </a:r>
          </a:p>
          <a:p>
            <a:endParaRPr lang="es-ES" dirty="0"/>
          </a:p>
          <a:p>
            <a:r>
              <a:rPr lang="es-ES" dirty="0"/>
              <a:t>La población indígena mapuche, por su parte, apoya el mantenimiento del régimen colonial.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062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E0DD5-34E5-458E-8BBF-8C6AE8BF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23" y="17876"/>
            <a:ext cx="10353761" cy="1326321"/>
          </a:xfrm>
        </p:spPr>
        <p:txBody>
          <a:bodyPr/>
          <a:lstStyle/>
          <a:p>
            <a:r>
              <a:rPr lang="es-ES" dirty="0"/>
              <a:t>La Aristocracia Chilena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E1F93-C237-4A35-99D5-A60A8118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03" y="1686795"/>
            <a:ext cx="5855563" cy="4758055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Grupo social que concentra el poder político y económico.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Habían encabezado el proceso de independencia, como un medio para consolidar su poder en el contexto local.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Eran de origen criollo y sus familias, a pesar de su origen español, tenían una larga tradición en Chile.</a:t>
            </a:r>
          </a:p>
          <a:p>
            <a:pPr algn="just"/>
            <a:r>
              <a:rPr lang="es-ES" dirty="0"/>
              <a:t>Se caracterizan por una profunda admiración al mundo europeo.</a:t>
            </a:r>
          </a:p>
        </p:txBody>
      </p:sp>
      <p:pic>
        <p:nvPicPr>
          <p:cNvPr id="5" name="Imagen 4" descr="Imagen que contiene interior, viejo, foto, tabla&#10;&#10;Descripción generada automáticamente">
            <a:extLst>
              <a:ext uri="{FF2B5EF4-FFF2-40B4-BE49-F238E27FC236}">
                <a16:creationId xmlns:a16="http://schemas.microsoft.com/office/drawing/2014/main" id="{5BFE4148-6357-4AF2-8694-337FFB87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73" y="1236930"/>
            <a:ext cx="4537823" cy="42266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9D5CBB-F7B1-4791-A3F2-279CA310B1F3}"/>
              </a:ext>
            </a:extLst>
          </p:cNvPr>
          <p:cNvSpPr txBox="1"/>
          <p:nvPr/>
        </p:nvSpPr>
        <p:spPr>
          <a:xfrm>
            <a:off x="7233873" y="5576540"/>
            <a:ext cx="4537823" cy="671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Emiliano Subercaseaux, El baile de Santiago.</a:t>
            </a:r>
          </a:p>
        </p:txBody>
      </p:sp>
    </p:spTree>
    <p:extLst>
      <p:ext uri="{BB962C8B-B14F-4D97-AF65-F5344CB8AC3E}">
        <p14:creationId xmlns:p14="http://schemas.microsoft.com/office/powerpoint/2010/main" val="53811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A9BF6-9475-4950-A106-075836F4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237" y="175645"/>
            <a:ext cx="5023585" cy="1325563"/>
          </a:xfrm>
        </p:spPr>
        <p:txBody>
          <a:bodyPr/>
          <a:lstStyle/>
          <a:p>
            <a:r>
              <a:rPr lang="es-ES" dirty="0"/>
              <a:t>Facciones Políticas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8EF00BC-11A5-4266-93E6-750066F9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254" y="1167296"/>
            <a:ext cx="1635492" cy="41227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indent="0" algn="ctr">
              <a:buNone/>
            </a:pPr>
            <a:r>
              <a:rPr lang="es-CL" sz="2000" b="1" dirty="0"/>
              <a:t>CONSERVADOR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9E1309-06F4-4C9C-8BFF-39ECE13861FE}"/>
              </a:ext>
            </a:extLst>
          </p:cNvPr>
          <p:cNvSpPr/>
          <p:nvPr/>
        </p:nvSpPr>
        <p:spPr>
          <a:xfrm>
            <a:off x="3857405" y="1167296"/>
            <a:ext cx="1711162" cy="4122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CL" sz="2200" b="1" dirty="0"/>
              <a:t>LIBERAL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BA36E3-A51A-407E-B636-EB45177220A2}"/>
              </a:ext>
            </a:extLst>
          </p:cNvPr>
          <p:cNvSpPr/>
          <p:nvPr/>
        </p:nvSpPr>
        <p:spPr>
          <a:xfrm>
            <a:off x="838200" y="407498"/>
            <a:ext cx="2437079" cy="1519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PIPIOLOS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 Representaban las ideas liberales.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-Buscaban cambios profundos.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E7D6E8-6284-4CB8-9BAF-F4E574BC2282}"/>
              </a:ext>
            </a:extLst>
          </p:cNvPr>
          <p:cNvSpPr/>
          <p:nvPr/>
        </p:nvSpPr>
        <p:spPr>
          <a:xfrm>
            <a:off x="784298" y="3658545"/>
            <a:ext cx="2437079" cy="16238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FEDERALISTAS: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-Partidarios de un sistema Federalista similar al de EE.UU</a:t>
            </a:r>
            <a:r>
              <a:rPr lang="es-CL" dirty="0"/>
              <a:t>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B488BDF-52BA-41BB-8986-3B72C81A6F13}"/>
              </a:ext>
            </a:extLst>
          </p:cNvPr>
          <p:cNvSpPr/>
          <p:nvPr/>
        </p:nvSpPr>
        <p:spPr>
          <a:xfrm>
            <a:off x="8387734" y="407498"/>
            <a:ext cx="3484063" cy="1519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PELUCONES: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-Grupo Conservador.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-Apoyaban un régimen autoritario.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-Respeto por las tradiciones.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552B8E-D939-422E-8820-CBD2B1F2DE32}"/>
              </a:ext>
            </a:extLst>
          </p:cNvPr>
          <p:cNvSpPr/>
          <p:nvPr/>
        </p:nvSpPr>
        <p:spPr>
          <a:xfrm>
            <a:off x="8387734" y="3599022"/>
            <a:ext cx="3466666" cy="168340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ESTANQUEROS: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-Importancia del orden.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-Estado fuerte y centralizado.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-Primacía del poder ejecutivo</a:t>
            </a:r>
          </a:p>
        </p:txBody>
      </p:sp>
      <p:sp>
        <p:nvSpPr>
          <p:cNvPr id="3" name="Pergamino: horizontal 2">
            <a:extLst>
              <a:ext uri="{FF2B5EF4-FFF2-40B4-BE49-F238E27FC236}">
                <a16:creationId xmlns:a16="http://schemas.microsoft.com/office/drawing/2014/main" id="{8F1C84D9-9238-4E5B-8C2E-015999389974}"/>
              </a:ext>
            </a:extLst>
          </p:cNvPr>
          <p:cNvSpPr/>
          <p:nvPr/>
        </p:nvSpPr>
        <p:spPr>
          <a:xfrm>
            <a:off x="3630168" y="5660136"/>
            <a:ext cx="4663440" cy="9326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Estas facciones se disputarían el definir cómo organizar la nueva república chilena.</a:t>
            </a:r>
          </a:p>
        </p:txBody>
      </p:sp>
    </p:spTree>
    <p:extLst>
      <p:ext uri="{BB962C8B-B14F-4D97-AF65-F5344CB8AC3E}">
        <p14:creationId xmlns:p14="http://schemas.microsoft.com/office/powerpoint/2010/main" val="413457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9F47B-B030-4C72-8D1B-3C90F770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simultaneidad y duración histórica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AC0B282-469E-4BE8-A834-E19F2E4CC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4" y="1904261"/>
            <a:ext cx="6391275" cy="39243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5BDBE84-3E2E-404E-A04D-49F0F3AD791C}"/>
              </a:ext>
            </a:extLst>
          </p:cNvPr>
          <p:cNvSpPr txBox="1"/>
          <p:nvPr/>
        </p:nvSpPr>
        <p:spPr>
          <a:xfrm>
            <a:off x="7136169" y="1700019"/>
            <a:ext cx="4422557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Duración:</a:t>
            </a:r>
          </a:p>
          <a:p>
            <a:pPr algn="just"/>
            <a:r>
              <a:rPr lang="es-ES" dirty="0"/>
              <a:t>Es la extensión de un periodo que puede referirse a la </a:t>
            </a:r>
            <a:r>
              <a:rPr lang="es-ES" u="sng" dirty="0"/>
              <a:t>corta duración </a:t>
            </a:r>
            <a:r>
              <a:rPr lang="es-ES" dirty="0"/>
              <a:t>(acontecimiento), de la </a:t>
            </a:r>
            <a:r>
              <a:rPr lang="es-ES" u="sng" dirty="0"/>
              <a:t>mediana duración </a:t>
            </a:r>
            <a:r>
              <a:rPr lang="es-ES" dirty="0"/>
              <a:t>(la coyuntura, que engloba un periodo de hasta algunas décadas), o </a:t>
            </a:r>
            <a:r>
              <a:rPr lang="es-ES" u="sng" dirty="0"/>
              <a:t>la larga duración </a:t>
            </a:r>
            <a:r>
              <a:rPr lang="es-ES" dirty="0"/>
              <a:t>(que abarca el tiempo de las largas estructuras de una sociedad, como modelos económicos o formas de gobierno)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CCEA92-8C8D-4978-86AD-D50560820CA9}"/>
              </a:ext>
            </a:extLst>
          </p:cNvPr>
          <p:cNvSpPr txBox="1"/>
          <p:nvPr/>
        </p:nvSpPr>
        <p:spPr>
          <a:xfrm>
            <a:off x="7136168" y="4504347"/>
            <a:ext cx="442255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Simultaneidad</a:t>
            </a:r>
          </a:p>
          <a:p>
            <a:pPr algn="just"/>
            <a:r>
              <a:rPr lang="es-ES" dirty="0"/>
              <a:t>Es la condición en la que se producen procesos en diferentes culturas al mismo tiempo o en una misma cultura, pero en distintas dimensiones (económica, política, religiosa, etc.)</a:t>
            </a:r>
          </a:p>
        </p:txBody>
      </p:sp>
    </p:spTree>
    <p:extLst>
      <p:ext uri="{BB962C8B-B14F-4D97-AF65-F5344CB8AC3E}">
        <p14:creationId xmlns:p14="http://schemas.microsoft.com/office/powerpoint/2010/main" val="35751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58391-B680-4C27-AC11-0C3F1E26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Actividad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529F4-D92D-4AF3-9668-7B7CD79F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52530"/>
            <a:ext cx="9872871" cy="3243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>
                <a:solidFill>
                  <a:schemeClr val="tx1"/>
                </a:solidFill>
              </a:rPr>
              <a:t>¿Por qué se puede considerar que la organización republicana chilena es un proceso de formación de un Estado-nación?</a:t>
            </a:r>
          </a:p>
          <a:p>
            <a:pPr marL="0" indent="0">
              <a:buNone/>
            </a:pPr>
            <a:r>
              <a:rPr lang="es-ES">
                <a:solidFill>
                  <a:schemeClr val="tx1"/>
                </a:solidFill>
              </a:rPr>
              <a:t>¿Cuáles fueron las principales dificultades que enfrentó la aristocracia chilena para lograrlo?</a:t>
            </a:r>
          </a:p>
        </p:txBody>
      </p:sp>
    </p:spTree>
    <p:extLst>
      <p:ext uri="{BB962C8B-B14F-4D97-AF65-F5344CB8AC3E}">
        <p14:creationId xmlns:p14="http://schemas.microsoft.com/office/powerpoint/2010/main" val="17309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0AE0AE-0A09-4CF6-A7F8-7FBD6D2C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s-ES" sz="2800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C04D3-E4E4-40C7-9D0E-4B071FB51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</a:rPr>
              <a:t>Caracterizar los procesos mediante los cuales se conforman los estados nación durante el siglo XIX en Europa y América latina.</a:t>
            </a:r>
          </a:p>
        </p:txBody>
      </p:sp>
    </p:spTree>
    <p:extLst>
      <p:ext uri="{BB962C8B-B14F-4D97-AF65-F5344CB8AC3E}">
        <p14:creationId xmlns:p14="http://schemas.microsoft.com/office/powerpoint/2010/main" val="2657561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D5E3-E2FC-443D-85DA-E3274A78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un Estado-nación?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3192B0-8C63-4689-A5B9-78BE6CE7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72" y="1799782"/>
            <a:ext cx="7267564" cy="4038600"/>
          </a:xfrm>
        </p:spPr>
        <p:txBody>
          <a:bodyPr/>
          <a:lstStyle/>
          <a:p>
            <a:pPr marL="45720" indent="0">
              <a:buNone/>
            </a:pPr>
            <a:r>
              <a:rPr lang="es-ES" dirty="0"/>
              <a:t>Estado : “El Estado es un concepto político referido a una </a:t>
            </a:r>
            <a:r>
              <a:rPr lang="es-ES" b="1" dirty="0"/>
              <a:t>forma de organización social</a:t>
            </a:r>
            <a:r>
              <a:rPr lang="es-ES" dirty="0"/>
              <a:t>, que cuenta con instituciones soberanas, que regulan la vida de una cierta comunidad de individuos en el marco de un territorio nacional”. </a:t>
            </a:r>
          </a:p>
          <a:p>
            <a:pPr marL="45720" indent="0">
              <a:buNone/>
            </a:pPr>
            <a:r>
              <a:rPr lang="es-ES" dirty="0"/>
              <a:t>Los elementos del Estado nación son: nación, territorio y soberanía.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7B58D3-72AF-4A5E-96A7-06B2888BD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172" y="4032691"/>
            <a:ext cx="3116266" cy="20633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E098B4-D0FD-4AA5-874B-4346F3ED3F89}"/>
              </a:ext>
            </a:extLst>
          </p:cNvPr>
          <p:cNvSpPr txBox="1"/>
          <p:nvPr/>
        </p:nvSpPr>
        <p:spPr>
          <a:xfrm>
            <a:off x="917097" y="6858000"/>
            <a:ext cx="10357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www.pressenza.com/es/2019/10/siguen-las-manifestaciones-de-apoyo-internacional-al-pueblo-chileno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/3.0/"/>
              </a:rPr>
              <a:t>CC BY</a:t>
            </a:r>
            <a:endParaRPr lang="es-ES" sz="900"/>
          </a:p>
        </p:txBody>
      </p:sp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95B9225-BCEA-4F3D-9579-9F7806DE6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56253" y="4032691"/>
            <a:ext cx="3990158" cy="2063309"/>
          </a:xfrm>
          <a:prstGeom prst="rect">
            <a:avLst/>
          </a:prstGeom>
        </p:spPr>
      </p:pic>
      <p:pic>
        <p:nvPicPr>
          <p:cNvPr id="11" name="Imagen 10" descr="Mapa&#10;&#10;Descripción generada automáticamente">
            <a:extLst>
              <a:ext uri="{FF2B5EF4-FFF2-40B4-BE49-F238E27FC236}">
                <a16:creationId xmlns:a16="http://schemas.microsoft.com/office/drawing/2014/main" id="{6A5E6531-A70B-4204-8ECB-C98B7BB45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10564" y="1246736"/>
            <a:ext cx="3489593" cy="46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4B2D2-12EE-4F03-82EE-8098B910A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Formación de los Estado nación en Europa y América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47F97C-5266-4F08-A65A-1C17C4CF1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Siglo XIX.</a:t>
            </a:r>
          </a:p>
        </p:txBody>
      </p:sp>
    </p:spTree>
    <p:extLst>
      <p:ext uri="{BB962C8B-B14F-4D97-AF65-F5344CB8AC3E}">
        <p14:creationId xmlns:p14="http://schemas.microsoft.com/office/powerpoint/2010/main" val="196505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A8E2B-6BB5-4FE2-9FAC-C3C17CDC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76" y="267282"/>
            <a:ext cx="9875520" cy="1356360"/>
          </a:xfrm>
        </p:spPr>
        <p:txBody>
          <a:bodyPr/>
          <a:lstStyle/>
          <a:p>
            <a:r>
              <a:rPr lang="es-ES" dirty="0"/>
              <a:t>En Europa durante el siglo XIX…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BA5E7-15FA-48C4-A51B-D23FF8DA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0" y="1739708"/>
            <a:ext cx="7657730" cy="43513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Se desarrolló y expandió del nacionalismo.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Algunos  de los principales procesos generados por esta expansión del nacionalismo fueron: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Unificación de Italia y unificación Alemania (1849-1871)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Esta se dio gracias 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Difusión de ideas liberales: A partir de la ocupación del Imperio napoleónico, las ideas liberales comenzaron a difundirse entre la población.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Imagen que contiene vistiendo, hombre, tabla, cuero&#10;&#10;Descripción generada automáticamente">
            <a:extLst>
              <a:ext uri="{FF2B5EF4-FFF2-40B4-BE49-F238E27FC236}">
                <a16:creationId xmlns:a16="http://schemas.microsoft.com/office/drawing/2014/main" id="{A6346ED9-FEF8-4C19-AC65-9E86E733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9450" y="3429000"/>
            <a:ext cx="1772938" cy="29946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EBA02B-308F-40B2-ADBB-AD82B254459D}"/>
              </a:ext>
            </a:extLst>
          </p:cNvPr>
          <p:cNvSpPr txBox="1"/>
          <p:nvPr/>
        </p:nvSpPr>
        <p:spPr>
          <a:xfrm>
            <a:off x="10094028" y="3915377"/>
            <a:ext cx="1641512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Otto </a:t>
            </a:r>
            <a:r>
              <a:rPr lang="es-ES" sz="2000" dirty="0" err="1"/>
              <a:t>Von</a:t>
            </a:r>
            <a:r>
              <a:rPr lang="es-ES" sz="2000" dirty="0"/>
              <a:t> Bismark, Canciller de Alemania durante la unificación </a:t>
            </a:r>
          </a:p>
        </p:txBody>
      </p:sp>
      <p:pic>
        <p:nvPicPr>
          <p:cNvPr id="8" name="Imagen 7" descr="Imagen que contiene hombre, persona, interior, corbata&#10;&#10;Descripción generada automáticamente">
            <a:extLst>
              <a:ext uri="{FF2B5EF4-FFF2-40B4-BE49-F238E27FC236}">
                <a16:creationId xmlns:a16="http://schemas.microsoft.com/office/drawing/2014/main" id="{A2C482EA-CCFF-47D4-8039-86CD81046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64418" y="215708"/>
            <a:ext cx="2286000" cy="304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40E63A-45C2-454B-B796-0E090A07209D}"/>
              </a:ext>
            </a:extLst>
          </p:cNvPr>
          <p:cNvSpPr txBox="1"/>
          <p:nvPr/>
        </p:nvSpPr>
        <p:spPr>
          <a:xfrm>
            <a:off x="10250418" y="616323"/>
            <a:ext cx="1641512" cy="2246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Camilo </a:t>
            </a:r>
            <a:r>
              <a:rPr lang="es-ES" sz="2000" dirty="0" err="1"/>
              <a:t>Benso</a:t>
            </a:r>
            <a:r>
              <a:rPr lang="es-ES" sz="2000" dirty="0"/>
              <a:t>, Jefe de gobierno de Italia durante su unificación territorial</a:t>
            </a:r>
          </a:p>
        </p:txBody>
      </p:sp>
    </p:spTree>
    <p:extLst>
      <p:ext uri="{BB962C8B-B14F-4D97-AF65-F5344CB8AC3E}">
        <p14:creationId xmlns:p14="http://schemas.microsoft.com/office/powerpoint/2010/main" val="16224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18937-AFC1-4D95-9BF7-2D224AD1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09" y="935470"/>
            <a:ext cx="9875520" cy="1356360"/>
          </a:xfrm>
        </p:spPr>
        <p:txBody>
          <a:bodyPr/>
          <a:lstStyle/>
          <a:p>
            <a:r>
              <a:rPr lang="es-ES" dirty="0"/>
              <a:t>Influencia del romanticismo: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F48C46-09D4-4E75-B9E3-057384094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92" y="1287780"/>
            <a:ext cx="3123523" cy="40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74C6216-608E-4B8D-A745-4759FF63DE74}"/>
              </a:ext>
            </a:extLst>
          </p:cNvPr>
          <p:cNvSpPr/>
          <p:nvPr/>
        </p:nvSpPr>
        <p:spPr>
          <a:xfrm>
            <a:off x="875724" y="2111966"/>
            <a:ext cx="4099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Este movimiento artístico resaltó el individualismo y el ideal de libertad, vinculando los ideales racionales de la ilustración.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F5AB1-66F8-4E3F-8B44-F8061D9F5540}"/>
              </a:ext>
            </a:extLst>
          </p:cNvPr>
          <p:cNvSpPr/>
          <p:nvPr/>
        </p:nvSpPr>
        <p:spPr>
          <a:xfrm>
            <a:off x="8230277" y="5379537"/>
            <a:ext cx="32781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El caminante sobre el mar de nubes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1818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de 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Caspar David Friedrich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24606D1-F670-40FB-9CEE-CABFA1291B45}"/>
              </a:ext>
            </a:extLst>
          </p:cNvPr>
          <p:cNvSpPr txBox="1">
            <a:spLocks/>
          </p:cNvSpPr>
          <p:nvPr/>
        </p:nvSpPr>
        <p:spPr>
          <a:xfrm>
            <a:off x="344009" y="3420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El apoyo de la burguesía: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38CBA8-0419-4A7E-8611-D21067CBF931}"/>
              </a:ext>
            </a:extLst>
          </p:cNvPr>
          <p:cNvSpPr txBox="1"/>
          <p:nvPr/>
        </p:nvSpPr>
        <p:spPr>
          <a:xfrm>
            <a:off x="765763" y="4829903"/>
            <a:ext cx="557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unificación de territorios era beneficiosa para los negocios y el intercambio comercial que realizaban, por lo que financiaron muchas de las campañas de expansión territorial.</a:t>
            </a:r>
          </a:p>
        </p:txBody>
      </p:sp>
    </p:spTree>
    <p:extLst>
      <p:ext uri="{BB962C8B-B14F-4D97-AF65-F5344CB8AC3E}">
        <p14:creationId xmlns:p14="http://schemas.microsoft.com/office/powerpoint/2010/main" val="26886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85459-ADC6-4E79-BA78-4EA0BB3A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América latina…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3BBE2-49A5-4C1A-BE77-E42D67F8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1965959"/>
            <a:ext cx="6431381" cy="442382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/>
              <a:t>Debate entre centralismo y federalismo: </a:t>
            </a:r>
            <a:r>
              <a:rPr lang="es-ES" sz="2400" dirty="0"/>
              <a:t>se debió definir la forma en que se administrarían los nuevos Estados-nación.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/>
              <a:t>Conflictos entre las nuevas naciones: </a:t>
            </a:r>
            <a:r>
              <a:rPr lang="es-ES" sz="2400" dirty="0"/>
              <a:t>Existieron disputas por territorios, deudas económicas, etc.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/>
              <a:t>Intervenciones extranjeras: </a:t>
            </a:r>
            <a:r>
              <a:rPr lang="es-ES" sz="2400" dirty="0"/>
              <a:t>Durante sus primeros años, las republicas latinoamericanas estuvieron expuestas a la intervención política y militar extranjera, como es el caso de España en Perú o EE.UU en México.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b="1" dirty="0"/>
              <a:t>Diferencias étnicas y culturales: </a:t>
            </a:r>
            <a:r>
              <a:rPr lang="es-ES" sz="2400" dirty="0"/>
              <a:t>La diversidad de etnias existentes en el territorio impulsaron conflictos de diversa índole.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A098985-7F20-4B82-B43A-614113509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/>
          <a:stretch/>
        </p:blipFill>
        <p:spPr>
          <a:xfrm>
            <a:off x="7982712" y="-58235"/>
            <a:ext cx="3995928" cy="69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E919B-679E-4F80-97AA-780A94DE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5477"/>
            <a:ext cx="6855781" cy="1356360"/>
          </a:xfrm>
        </p:spPr>
        <p:txBody>
          <a:bodyPr>
            <a:normAutofit fontScale="90000"/>
          </a:bodyPr>
          <a:lstStyle/>
          <a:p>
            <a:r>
              <a:rPr lang="es-ES" dirty="0"/>
              <a:t>Desafíos para la organización de la republica en Chile.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4FA89-8AD3-4480-B130-1C236401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5" y="2274252"/>
            <a:ext cx="5606996" cy="4038600"/>
          </a:xfrm>
        </p:spPr>
        <p:txBody>
          <a:bodyPr/>
          <a:lstStyle/>
          <a:p>
            <a:r>
              <a:rPr lang="es-ES" dirty="0"/>
              <a:t>Conciliar distintas visiones políticas</a:t>
            </a:r>
          </a:p>
          <a:p>
            <a:endParaRPr lang="es-ES" dirty="0"/>
          </a:p>
          <a:p>
            <a:r>
              <a:rPr lang="es-ES" dirty="0"/>
              <a:t>Conseguir una situación económica estable</a:t>
            </a:r>
          </a:p>
          <a:p>
            <a:endParaRPr lang="es-ES" dirty="0"/>
          </a:p>
          <a:p>
            <a:r>
              <a:rPr lang="es-ES" dirty="0"/>
              <a:t>Conformar una identidad propia.</a:t>
            </a:r>
          </a:p>
          <a:p>
            <a:endParaRPr lang="es-ES" dirty="0"/>
          </a:p>
          <a:p>
            <a:r>
              <a:rPr lang="es-ES" dirty="0"/>
              <a:t>Defender el territorio nacional.</a:t>
            </a:r>
          </a:p>
        </p:txBody>
      </p:sp>
      <p:pic>
        <p:nvPicPr>
          <p:cNvPr id="8" name="Imagen 7" descr="Imagen que contiene firmar, amarillo, exterior, señal&#10;&#10;Descripción generada automáticamente">
            <a:extLst>
              <a:ext uri="{FF2B5EF4-FFF2-40B4-BE49-F238E27FC236}">
                <a16:creationId xmlns:a16="http://schemas.microsoft.com/office/drawing/2014/main" id="{F6FED200-0E60-4E61-A632-3603D0AB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51" y="1759007"/>
            <a:ext cx="3414227" cy="17924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n 9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14DCE4F0-1A01-48FD-89E0-096554A7E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57152" y="3819848"/>
            <a:ext cx="3414228" cy="227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B9BC2D-DF56-45D2-A425-636A1A576C81}"/>
              </a:ext>
            </a:extLst>
          </p:cNvPr>
          <p:cNvSpPr txBox="1"/>
          <p:nvPr/>
        </p:nvSpPr>
        <p:spPr>
          <a:xfrm>
            <a:off x="7627068" y="6173191"/>
            <a:ext cx="387439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Bandera de la República de Chile (1817)</a:t>
            </a:r>
          </a:p>
        </p:txBody>
      </p:sp>
    </p:spTree>
    <p:extLst>
      <p:ext uri="{BB962C8B-B14F-4D97-AF65-F5344CB8AC3E}">
        <p14:creationId xmlns:p14="http://schemas.microsoft.com/office/powerpoint/2010/main" val="8712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02130-4E00-49AA-BCCB-5600906F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36" y="120820"/>
            <a:ext cx="10353761" cy="1326321"/>
          </a:xfrm>
        </p:spPr>
        <p:txBody>
          <a:bodyPr/>
          <a:lstStyle/>
          <a:p>
            <a:pPr algn="ctr"/>
            <a:r>
              <a:rPr lang="es-ES" dirty="0"/>
              <a:t>El Chile de post Independencia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971F3-0D99-41E5-B048-2763A74C9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15" y="1430312"/>
            <a:ext cx="5127145" cy="345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93FDFB-F890-4134-A692-A7F3E25F91C0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" y="1568336"/>
            <a:ext cx="6347205" cy="319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BCB7B9-37DC-482E-A2AB-0C6E49497183}"/>
              </a:ext>
            </a:extLst>
          </p:cNvPr>
          <p:cNvSpPr txBox="1"/>
          <p:nvPr/>
        </p:nvSpPr>
        <p:spPr>
          <a:xfrm>
            <a:off x="877292" y="4885642"/>
            <a:ext cx="435739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err="1"/>
              <a:t>Chincana</a:t>
            </a:r>
            <a:r>
              <a:rPr lang="es-ES" dirty="0"/>
              <a:t> o chingana (1820). Lugar de esparcimiento del bajo pueblo.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02D1C7-211F-4C44-A40E-71AEAB8798AC}"/>
              </a:ext>
            </a:extLst>
          </p:cNvPr>
          <p:cNvSpPr txBox="1"/>
          <p:nvPr/>
        </p:nvSpPr>
        <p:spPr>
          <a:xfrm>
            <a:off x="7085383" y="4885643"/>
            <a:ext cx="371300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Tertulia, fiesta tradicional de la elite criolla.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7CD45A-BED6-410A-A2ED-3E019CB1B6E0}"/>
              </a:ext>
            </a:extLst>
          </p:cNvPr>
          <p:cNvSpPr txBox="1"/>
          <p:nvPr/>
        </p:nvSpPr>
        <p:spPr>
          <a:xfrm>
            <a:off x="2873830" y="5871969"/>
            <a:ext cx="742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diferencias puedes observar entre los sujetos de ambas imágenes? ¿Cómo es el espacio en el que habitan?</a:t>
            </a:r>
          </a:p>
        </p:txBody>
      </p:sp>
    </p:spTree>
    <p:extLst>
      <p:ext uri="{BB962C8B-B14F-4D97-AF65-F5344CB8AC3E}">
        <p14:creationId xmlns:p14="http://schemas.microsoft.com/office/powerpoint/2010/main" val="377291353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1037</Words>
  <Application>Microsoft Office PowerPoint</Application>
  <PresentationFormat>Panorámica</PresentationFormat>
  <Paragraphs>107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Base</vt:lpstr>
      <vt:lpstr>unidad o. El Surgimiento de los Estados Nacionales  y formación republicana en chile</vt:lpstr>
      <vt:lpstr>Objetivo</vt:lpstr>
      <vt:lpstr>¿Qué es un Estado-nación?</vt:lpstr>
      <vt:lpstr>Formación de los Estado nación en Europa y América</vt:lpstr>
      <vt:lpstr>En Europa durante el siglo XIX…</vt:lpstr>
      <vt:lpstr>Influencia del romanticismo:</vt:lpstr>
      <vt:lpstr>En América latina…</vt:lpstr>
      <vt:lpstr>Desafíos para la organización de la republica en Chile.</vt:lpstr>
      <vt:lpstr>El Chile de post Independencia</vt:lpstr>
      <vt:lpstr>Chile a inicios de la Republica </vt:lpstr>
      <vt:lpstr>El pueblo chileno a inicio del siglo XIX</vt:lpstr>
      <vt:lpstr>¿Cómo era el pueblo a inicios del siglo XIX?</vt:lpstr>
      <vt:lpstr>El “pueblo chileno” y los indígenas.</vt:lpstr>
      <vt:lpstr>Situación del pueblo durante la independencia</vt:lpstr>
      <vt:lpstr>La Aristocracia Chilena</vt:lpstr>
      <vt:lpstr>Facciones Políticas</vt:lpstr>
      <vt:lpstr>La simultaneidad y duración histórica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Surgimiento de los Estados Nacionales</dc:title>
  <dc:creator>Abraham López</dc:creator>
  <cp:lastModifiedBy>Carmen Barros Ortega</cp:lastModifiedBy>
  <cp:revision>12</cp:revision>
  <dcterms:created xsi:type="dcterms:W3CDTF">2020-06-17T06:10:46Z</dcterms:created>
  <dcterms:modified xsi:type="dcterms:W3CDTF">2021-03-30T12:52:37Z</dcterms:modified>
</cp:coreProperties>
</file>