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nton" panose="020B0604020202020204" charset="0"/>
      <p:regular r:id="rId16"/>
    </p:embeddedFont>
    <p:embeddedFont>
      <p:font typeface="Barlow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Open Sans ExtraBold" panose="020B0604020202020204" charset="0"/>
      <p:bold r:id="rId27"/>
      <p:boldItalic r:id="rId28"/>
    </p:embeddedFont>
    <p:embeddedFont>
      <p:font typeface="Open Sans Light" panose="020B0604020202020204" charset="0"/>
      <p:regular r:id="rId29"/>
      <p:bold r:id="rId30"/>
      <p:italic r:id="rId31"/>
      <p:boldItalic r:id="rId32"/>
    </p:embeddedFont>
    <p:embeddedFont>
      <p:font typeface="Oswald" panose="020B0604020202020204" charset="0"/>
      <p:regular r:id="rId33"/>
      <p:bold r:id="rId34"/>
    </p:embeddedFont>
    <p:embeddedFont>
      <p:font typeface="Prompt" panose="020B0604020202020204" charset="-34"/>
      <p:bold r:id="rId35"/>
      <p:boldItalic r:id="rId36"/>
    </p:embeddedFont>
    <p:embeddedFont>
      <p:font typeface="Varela Round" panose="020B0604020202020204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YxUSVIBrTnH5dmKH7hdCbJmL5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52964" y="-250433"/>
            <a:ext cx="5507101" cy="10777614"/>
          </a:xfrm>
          <a:prstGeom prst="rect">
            <a:avLst/>
          </a:prstGeom>
          <a:solidFill>
            <a:srgbClr val="414B3B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9265400" y="471539"/>
            <a:ext cx="9883506" cy="9815460"/>
            <a:chOff x="0" y="-18521"/>
            <a:chExt cx="13178008" cy="13087281"/>
          </a:xfrm>
        </p:grpSpPr>
        <p:sp>
          <p:nvSpPr>
            <p:cNvPr id="86" name="Google Shape;86;p1"/>
            <p:cNvSpPr/>
            <p:nvPr/>
          </p:nvSpPr>
          <p:spPr>
            <a:xfrm>
              <a:off x="0" y="11890655"/>
              <a:ext cx="13178008" cy="1178105"/>
            </a:xfrm>
            <a:prstGeom prst="rect">
              <a:avLst/>
            </a:prstGeom>
            <a:solidFill>
              <a:srgbClr val="414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18521"/>
              <a:ext cx="10728493" cy="1059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734" b="1" i="0" u="none" strike="noStrike" cap="none">
                  <a:solidFill>
                    <a:srgbClr val="414B3B"/>
                  </a:solidFill>
                  <a:latin typeface="Barlow"/>
                  <a:ea typeface="Barlow"/>
                  <a:cs typeface="Barlow"/>
                  <a:sym typeface="Barlow"/>
                </a:rPr>
                <a:t>EL SURGIMIENTO DE LOS ESTADOS MODERNOS (SIGLO XVI)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460627" y="12137576"/>
              <a:ext cx="8386802" cy="608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55" b="1" i="0" u="none" strike="noStrike" cap="none">
                  <a:solidFill>
                    <a:srgbClr val="FFEBEB"/>
                  </a:solidFill>
                  <a:latin typeface="Barlow"/>
                  <a:ea typeface="Barlow"/>
                  <a:cs typeface="Barlow"/>
                  <a:sym typeface="Barlow"/>
                </a:rPr>
                <a:t>1RO MEDIO 21-03 CLASE 6  OA: 02</a:t>
              </a:r>
              <a:endParaRPr/>
            </a:p>
          </p:txBody>
        </p:sp>
      </p:grp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569" y="1008832"/>
            <a:ext cx="4521136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 rot="-5400000">
            <a:off x="-2914512" y="4921998"/>
            <a:ext cx="8200116" cy="43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5" b="1" i="0" u="none" strike="noStrike" cap="none">
                <a:solidFill>
                  <a:srgbClr val="FFEBEB"/>
                </a:solidFill>
                <a:latin typeface="Barlow"/>
                <a:ea typeface="Barlow"/>
                <a:cs typeface="Barlow"/>
                <a:sym typeface="Barlow"/>
              </a:rPr>
              <a:t>HISTORIA - PROFESOR ABRAHAM LÓPEZ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 amt="50000"/>
          </a:blip>
          <a:srcRect l="2016" r="2015"/>
          <a:stretch/>
        </p:blipFill>
        <p:spPr>
          <a:xfrm>
            <a:off x="3201187" y="-268704"/>
            <a:ext cx="15644215" cy="10881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/>
          <p:nvPr/>
        </p:nvSpPr>
        <p:spPr>
          <a:xfrm>
            <a:off x="8121305" y="-321367"/>
            <a:ext cx="9137995" cy="9541637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-463229" y="-188262"/>
            <a:ext cx="3965907" cy="10720569"/>
          </a:xfrm>
          <a:prstGeom prst="rect">
            <a:avLst/>
          </a:prstGeom>
          <a:solidFill>
            <a:srgbClr val="C29A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"/>
          <p:cNvSpPr txBox="1"/>
          <p:nvPr/>
        </p:nvSpPr>
        <p:spPr>
          <a:xfrm rot="-5400000">
            <a:off x="-2400107" y="4091461"/>
            <a:ext cx="8219129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BFDF4"/>
                </a:solidFill>
                <a:latin typeface="Oswald"/>
                <a:ea typeface="Oswald"/>
                <a:cs typeface="Oswald"/>
                <a:sym typeface="Oswald"/>
              </a:rPr>
              <a:t>CARACTERISTICAS DEL PODER ESTATAL 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8342504" y="135156"/>
            <a:ext cx="8695597" cy="888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Originario: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su realidad y cualidades son inherentes e inseparables de su existencia.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Autónomo: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no existe otro poder de mayor jerarquía.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Independiente del exterior: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sus decisiones no dependen de fuera del Estado.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Coactivo: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posee el monopolio de la fuerza organizada al interior de la sociedad.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Centralizado: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emana de un centro de decisión política al cual la Nación está subordinada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Delimitado territorialmente: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rige en el territorio del Estado y a los habitantes de este.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3008053" y="175033"/>
            <a:ext cx="13249245" cy="993693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 rot="-5400000">
            <a:off x="11990589" y="4004552"/>
            <a:ext cx="10811317" cy="2277896"/>
          </a:xfrm>
          <a:prstGeom prst="rect">
            <a:avLst/>
          </a:prstGeom>
          <a:solidFill>
            <a:srgbClr val="C29A74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1028700" y="6938508"/>
            <a:ext cx="6515100" cy="2305050"/>
          </a:xfrm>
          <a:prstGeom prst="rect">
            <a:avLst/>
          </a:prstGeom>
          <a:solidFill>
            <a:srgbClr val="C29A74">
              <a:alpha val="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1019175" y="3562350"/>
            <a:ext cx="6515100" cy="2305050"/>
          </a:xfrm>
          <a:prstGeom prst="rect">
            <a:avLst/>
          </a:prstGeom>
          <a:solidFill>
            <a:srgbClr val="C29A74">
              <a:alpha val="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8629650" y="3562350"/>
            <a:ext cx="6515100" cy="2305050"/>
          </a:xfrm>
          <a:prstGeom prst="rect">
            <a:avLst/>
          </a:prstGeom>
          <a:solidFill>
            <a:srgbClr val="C29A74">
              <a:alpha val="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8629650" y="6953250"/>
            <a:ext cx="6515100" cy="2305050"/>
          </a:xfrm>
          <a:prstGeom prst="rect">
            <a:avLst/>
          </a:prstGeom>
          <a:solidFill>
            <a:srgbClr val="C29A74">
              <a:alpha val="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9144000" y="3843338"/>
            <a:ext cx="5419617" cy="1671638"/>
            <a:chOff x="0" y="-95250"/>
            <a:chExt cx="7226157" cy="2228850"/>
          </a:xfrm>
        </p:grpSpPr>
        <p:sp>
          <p:nvSpPr>
            <p:cNvPr id="225" name="Google Shape;225;p11"/>
            <p:cNvSpPr txBox="1"/>
            <p:nvPr/>
          </p:nvSpPr>
          <p:spPr>
            <a:xfrm>
              <a:off x="2590796" y="-95250"/>
              <a:ext cx="4635361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0" i="0" u="none" strike="noStrike" cap="none">
                  <a:solidFill>
                    <a:srgbClr val="C29A74"/>
                  </a:solidFill>
                  <a:latin typeface="Lato"/>
                  <a:ea typeface="Lato"/>
                  <a:cs typeface="Lato"/>
                  <a:sym typeface="Lato"/>
                </a:rPr>
                <a:t>Diplomacia y consolidación del territorio</a:t>
              </a:r>
              <a:endParaRPr/>
            </a:p>
          </p:txBody>
        </p:sp>
        <p:pic>
          <p:nvPicPr>
            <p:cNvPr id="226" name="Google Shape;226;p11"/>
            <p:cNvPicPr preferRelativeResize="0"/>
            <p:nvPr/>
          </p:nvPicPr>
          <p:blipFill rotWithShape="1">
            <a:blip r:embed="rId4">
              <a:alphaModFix amt="50000"/>
            </a:blip>
            <a:srcRect/>
            <a:stretch/>
          </p:blipFill>
          <p:spPr>
            <a:xfrm>
              <a:off x="0" y="324925"/>
              <a:ext cx="1738771" cy="14837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11"/>
          <p:cNvGrpSpPr/>
          <p:nvPr/>
        </p:nvGrpSpPr>
        <p:grpSpPr>
          <a:xfrm>
            <a:off x="9184273" y="7505245"/>
            <a:ext cx="5379345" cy="1106052"/>
            <a:chOff x="0" y="-95250"/>
            <a:chExt cx="7172460" cy="1474735"/>
          </a:xfrm>
        </p:grpSpPr>
        <p:sp>
          <p:nvSpPr>
            <p:cNvPr id="228" name="Google Shape;228;p11"/>
            <p:cNvSpPr txBox="1"/>
            <p:nvPr/>
          </p:nvSpPr>
          <p:spPr>
            <a:xfrm>
              <a:off x="2537099" y="-95250"/>
              <a:ext cx="4635361" cy="1466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0" i="0" u="none" strike="noStrike" cap="none">
                  <a:solidFill>
                    <a:srgbClr val="C29A74"/>
                  </a:solidFill>
                  <a:latin typeface="Lato"/>
                  <a:ea typeface="Lato"/>
                  <a:cs typeface="Lato"/>
                  <a:sym typeface="Lato"/>
                </a:rPr>
                <a:t>Ejercito permanente</a:t>
              </a:r>
              <a:endParaRPr/>
            </a:p>
          </p:txBody>
        </p:sp>
        <p:pic>
          <p:nvPicPr>
            <p:cNvPr id="229" name="Google Shape;229;p11"/>
            <p:cNvPicPr preferRelativeResize="0"/>
            <p:nvPr/>
          </p:nvPicPr>
          <p:blipFill rotWithShape="1">
            <a:blip r:embed="rId5">
              <a:alphaModFix amt="50000"/>
            </a:blip>
            <a:srcRect/>
            <a:stretch/>
          </p:blipFill>
          <p:spPr>
            <a:xfrm>
              <a:off x="0" y="31426"/>
              <a:ext cx="1685073" cy="13480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11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1513712" y="3754277"/>
            <a:ext cx="1921196" cy="192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977593" y="7417783"/>
            <a:ext cx="1248318" cy="13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80586" y="7417783"/>
            <a:ext cx="2947639" cy="16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700" y="3952123"/>
            <a:ext cx="2256585" cy="19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0">
            <a:alphaModFix/>
          </a:blip>
          <a:srcRect l="5465" r="5465"/>
          <a:stretch/>
        </p:blipFill>
        <p:spPr>
          <a:xfrm>
            <a:off x="930760" y="7302853"/>
            <a:ext cx="2452465" cy="157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1">
            <a:alphaModFix/>
          </a:blip>
          <a:srcRect t="9557" b="723"/>
          <a:stretch/>
        </p:blipFill>
        <p:spPr>
          <a:xfrm>
            <a:off x="7980586" y="3914775"/>
            <a:ext cx="2689199" cy="16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1"/>
          <p:cNvSpPr txBox="1"/>
          <p:nvPr/>
        </p:nvSpPr>
        <p:spPr>
          <a:xfrm rot="5400000">
            <a:off x="13178292" y="4852035"/>
            <a:ext cx="8200117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BFDF4"/>
                </a:solidFill>
                <a:latin typeface="Oswald"/>
                <a:ea typeface="Oswald"/>
                <a:cs typeface="Oswald"/>
                <a:sym typeface="Oswald"/>
              </a:rPr>
              <a:t>FORTALECIMIENTO DE LA MONARQUÍA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1028700" y="1257300"/>
            <a:ext cx="14132143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C29A74"/>
                </a:solidFill>
                <a:latin typeface="Oswald"/>
                <a:ea typeface="Oswald"/>
                <a:cs typeface="Oswald"/>
                <a:sym typeface="Oswald"/>
              </a:rPr>
              <a:t>BASES DEL ESTADO MODERNO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3562350" y="4391025"/>
            <a:ext cx="3476521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C29A74"/>
                </a:solidFill>
                <a:latin typeface="Lato"/>
                <a:ea typeface="Lato"/>
                <a:cs typeface="Lato"/>
                <a:sym typeface="Lato"/>
              </a:rPr>
              <a:t>Burocracia estatal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3562350" y="7526201"/>
            <a:ext cx="3476521" cy="105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C29A74"/>
                </a:solidFill>
                <a:latin typeface="Lato"/>
                <a:ea typeface="Lato"/>
                <a:cs typeface="Lato"/>
                <a:sym typeface="Lato"/>
              </a:rPr>
              <a:t>Centralización de los impuestos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2"/>
          <p:cNvGrpSpPr/>
          <p:nvPr/>
        </p:nvGrpSpPr>
        <p:grpSpPr>
          <a:xfrm>
            <a:off x="195798" y="391596"/>
            <a:ext cx="2943690" cy="3130949"/>
            <a:chOff x="0" y="0"/>
            <a:chExt cx="3924920" cy="4174598"/>
          </a:xfrm>
        </p:grpSpPr>
        <p:sp>
          <p:nvSpPr>
            <p:cNvPr id="245" name="Google Shape;245;p12"/>
            <p:cNvSpPr/>
            <p:nvPr/>
          </p:nvSpPr>
          <p:spPr>
            <a:xfrm>
              <a:off x="0" y="0"/>
              <a:ext cx="3924920" cy="4174598"/>
            </a:xfrm>
            <a:prstGeom prst="rect">
              <a:avLst/>
            </a:prstGeom>
            <a:solidFill>
              <a:srgbClr val="C29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109621" y="544249"/>
              <a:ext cx="3445018" cy="2990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Geopolítica europea hacia mediados del siglo XVIII</a:t>
              </a:r>
              <a:endParaRPr/>
            </a:p>
          </p:txBody>
        </p:sp>
      </p:grpSp>
      <p:pic>
        <p:nvPicPr>
          <p:cNvPr id="247" name="Google Shape;247;p12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91596"/>
            <a:ext cx="14580986" cy="967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 amt="50000"/>
          </a:blip>
          <a:srcRect l="9451" r="9451"/>
          <a:stretch/>
        </p:blipFill>
        <p:spPr>
          <a:xfrm>
            <a:off x="-271291" y="5189084"/>
            <a:ext cx="6556046" cy="53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-148460" y="-158853"/>
            <a:ext cx="6417074" cy="5462027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985113" y="2076461"/>
            <a:ext cx="4053082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0" i="0" u="none" strike="noStrike" cap="none">
                <a:solidFill>
                  <a:srgbClr val="C29A74"/>
                </a:solidFill>
                <a:latin typeface="Oswald"/>
                <a:ea typeface="Oswald"/>
                <a:cs typeface="Oswald"/>
                <a:sym typeface="Oswald"/>
              </a:rPr>
              <a:t>ACTIVIDAD</a:t>
            </a:r>
            <a:endParaRPr/>
          </a:p>
        </p:txBody>
      </p:sp>
      <p:grpSp>
        <p:nvGrpSpPr>
          <p:cNvPr id="255" name="Google Shape;255;p13"/>
          <p:cNvGrpSpPr/>
          <p:nvPr/>
        </p:nvGrpSpPr>
        <p:grpSpPr>
          <a:xfrm>
            <a:off x="8165477" y="1656519"/>
            <a:ext cx="9093823" cy="1749045"/>
            <a:chOff x="0" y="-29845"/>
            <a:chExt cx="12125097" cy="2332060"/>
          </a:xfrm>
        </p:grpSpPr>
        <p:sp>
          <p:nvSpPr>
            <p:cNvPr id="256" name="Google Shape;256;p13"/>
            <p:cNvSpPr txBox="1"/>
            <p:nvPr/>
          </p:nvSpPr>
          <p:spPr>
            <a:xfrm>
              <a:off x="0" y="-29845"/>
              <a:ext cx="12125097" cy="142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¿Qué características del orden feudal crees que dificultaron el desarrollo del Estado?</a:t>
              </a:r>
              <a:endParaRPr/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0" y="1646895"/>
              <a:ext cx="12125097" cy="655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3"/>
          <p:cNvSpPr txBox="1"/>
          <p:nvPr/>
        </p:nvSpPr>
        <p:spPr>
          <a:xfrm>
            <a:off x="8165477" y="4367077"/>
            <a:ext cx="9093823" cy="1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rPr>
              <a:t>¿Por qué los monarcas buscaron apoyo en la burguesía para desarrollar su proyecto de Estado moderno?</a:t>
            </a:r>
            <a:endParaRPr/>
          </a:p>
        </p:txBody>
      </p:sp>
      <p:grpSp>
        <p:nvGrpSpPr>
          <p:cNvPr id="259" name="Google Shape;259;p13"/>
          <p:cNvGrpSpPr/>
          <p:nvPr/>
        </p:nvGrpSpPr>
        <p:grpSpPr>
          <a:xfrm>
            <a:off x="8165477" y="7351861"/>
            <a:ext cx="9093823" cy="2132426"/>
            <a:chOff x="0" y="-1270"/>
            <a:chExt cx="12125097" cy="2843235"/>
          </a:xfrm>
        </p:grpSpPr>
        <p:sp>
          <p:nvSpPr>
            <p:cNvPr id="260" name="Google Shape;260;p13"/>
            <p:cNvSpPr txBox="1"/>
            <p:nvPr/>
          </p:nvSpPr>
          <p:spPr>
            <a:xfrm>
              <a:off x="0" y="-1270"/>
              <a:ext cx="12125097" cy="1893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25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¿Qué importancia tuvo la existencia del Estado moderno para procesos como la colonización de América?</a:t>
              </a:r>
              <a:endParaRPr/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0" y="2186645"/>
              <a:ext cx="12125097" cy="655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3"/>
          <p:cNvSpPr txBox="1"/>
          <p:nvPr/>
        </p:nvSpPr>
        <p:spPr>
          <a:xfrm>
            <a:off x="0" y="3350319"/>
            <a:ext cx="6120154" cy="17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Responde en tu cuaderno en base a tus conocimiento y reflexiones personales.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2211770" y="1028700"/>
            <a:ext cx="9518295" cy="8248615"/>
          </a:xfrm>
          <a:prstGeom prst="rect">
            <a:avLst/>
          </a:prstGeom>
          <a:solidFill>
            <a:srgbClr val="414B3B">
              <a:alpha val="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-5400000">
            <a:off x="-4542428" y="3826072"/>
            <a:ext cx="11058512" cy="2468047"/>
          </a:xfrm>
          <a:prstGeom prst="rect">
            <a:avLst/>
          </a:prstGeom>
          <a:solidFill>
            <a:srgbClr val="414B3B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/>
          <p:nvPr/>
        </p:nvSpPr>
        <p:spPr>
          <a:xfrm rot="-5400000">
            <a:off x="-2412992" y="4856798"/>
            <a:ext cx="6964140" cy="57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D5340"/>
                </a:solidFill>
                <a:latin typeface="Prompt"/>
                <a:ea typeface="Prompt"/>
                <a:cs typeface="Prompt"/>
                <a:sym typeface="Prompt"/>
              </a:rPr>
              <a:t>LO QUE ESTUDIAREMOS</a:t>
            </a:r>
            <a:endParaRPr/>
          </a:p>
        </p:txBody>
      </p:sp>
      <p:grpSp>
        <p:nvGrpSpPr>
          <p:cNvPr id="98" name="Google Shape;98;p2"/>
          <p:cNvGrpSpPr/>
          <p:nvPr/>
        </p:nvGrpSpPr>
        <p:grpSpPr>
          <a:xfrm>
            <a:off x="3403280" y="3542875"/>
            <a:ext cx="7135275" cy="3196489"/>
            <a:chOff x="0" y="-6350"/>
            <a:chExt cx="9513700" cy="4261985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0" y="-6350"/>
              <a:ext cx="9513696" cy="14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 b="0" i="0" u="none" strike="noStrike" cap="none">
                  <a:solidFill>
                    <a:srgbClr val="414B3B"/>
                  </a:solidFill>
                  <a:latin typeface="Anton"/>
                  <a:ea typeface="Anton"/>
                  <a:cs typeface="Anton"/>
                  <a:sym typeface="Anton"/>
                </a:rPr>
                <a:t>OBJETIVO</a:t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0" y="2026785"/>
              <a:ext cx="9513700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414B3B"/>
                  </a:solidFill>
                  <a:latin typeface="Prompt"/>
                  <a:ea typeface="Prompt"/>
                  <a:cs typeface="Prompt"/>
                  <a:sym typeface="Prompt"/>
                </a:rPr>
                <a:t>Explicar el surgimiento de los Estados modernos en Europa y sus principales características</a:t>
              </a:r>
              <a:endParaRPr/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43601" r="11661"/>
          <a:stretch/>
        </p:blipFill>
        <p:spPr>
          <a:xfrm>
            <a:off x="11730065" y="1038952"/>
            <a:ext cx="5529235" cy="821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1028700" y="2975289"/>
            <a:ext cx="16230600" cy="4987538"/>
            <a:chOff x="0" y="0"/>
            <a:chExt cx="21640800" cy="6650050"/>
          </a:xfrm>
        </p:grpSpPr>
        <p:sp>
          <p:nvSpPr>
            <p:cNvPr id="107" name="Google Shape;107;p3"/>
            <p:cNvSpPr/>
            <p:nvPr/>
          </p:nvSpPr>
          <p:spPr>
            <a:xfrm>
              <a:off x="0" y="0"/>
              <a:ext cx="5103495" cy="6650050"/>
            </a:xfrm>
            <a:custGeom>
              <a:avLst/>
              <a:gdLst/>
              <a:ahLst/>
              <a:cxnLst/>
              <a:rect l="l" t="t" r="r" b="b"/>
              <a:pathLst>
                <a:path w="3841242" h="5005287" extrusionOk="0">
                  <a:moveTo>
                    <a:pt x="0" y="0"/>
                  </a:moveTo>
                  <a:lnTo>
                    <a:pt x="0" y="5005287"/>
                  </a:lnTo>
                  <a:lnTo>
                    <a:pt x="3841242" y="5005287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4944326"/>
                  </a:moveTo>
                  <a:lnTo>
                    <a:pt x="59690" y="4944326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4944326"/>
                  </a:lnTo>
                  <a:close/>
                </a:path>
              </a:pathLst>
            </a:custGeom>
            <a:solidFill>
              <a:srgbClr val="8CA87C">
                <a:alpha val="29411"/>
              </a:srgbClr>
            </a:solidFill>
            <a:ln>
              <a:noFill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6537305" y="0"/>
              <a:ext cx="5103495" cy="6650050"/>
            </a:xfrm>
            <a:custGeom>
              <a:avLst/>
              <a:gdLst/>
              <a:ahLst/>
              <a:cxnLst/>
              <a:rect l="l" t="t" r="r" b="b"/>
              <a:pathLst>
                <a:path w="3841242" h="5005287" extrusionOk="0">
                  <a:moveTo>
                    <a:pt x="0" y="0"/>
                  </a:moveTo>
                  <a:lnTo>
                    <a:pt x="0" y="5005287"/>
                  </a:lnTo>
                  <a:lnTo>
                    <a:pt x="3841242" y="5005287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4944326"/>
                  </a:moveTo>
                  <a:lnTo>
                    <a:pt x="59690" y="4944326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4944326"/>
                  </a:lnTo>
                  <a:close/>
                </a:path>
              </a:pathLst>
            </a:custGeom>
            <a:solidFill>
              <a:srgbClr val="8CA87C">
                <a:alpha val="29411"/>
              </a:srgbClr>
            </a:solidFill>
            <a:ln>
              <a:noFill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5512435" y="0"/>
              <a:ext cx="5103495" cy="6650050"/>
            </a:xfrm>
            <a:custGeom>
              <a:avLst/>
              <a:gdLst/>
              <a:ahLst/>
              <a:cxnLst/>
              <a:rect l="l" t="t" r="r" b="b"/>
              <a:pathLst>
                <a:path w="3841242" h="5005287" extrusionOk="0">
                  <a:moveTo>
                    <a:pt x="0" y="0"/>
                  </a:moveTo>
                  <a:lnTo>
                    <a:pt x="0" y="5005287"/>
                  </a:lnTo>
                  <a:lnTo>
                    <a:pt x="3841242" y="5005287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4944326"/>
                  </a:moveTo>
                  <a:lnTo>
                    <a:pt x="59690" y="4944326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4944326"/>
                  </a:lnTo>
                  <a:close/>
                </a:path>
              </a:pathLst>
            </a:custGeom>
            <a:solidFill>
              <a:srgbClr val="8CA87C">
                <a:alpha val="29411"/>
              </a:srgbClr>
            </a:solidFill>
            <a:ln>
              <a:noFill/>
            </a:ln>
          </p:spPr>
        </p:sp>
        <p:sp>
          <p:nvSpPr>
            <p:cNvPr id="110" name="Google Shape;110;p3"/>
            <p:cNvSpPr/>
            <p:nvPr/>
          </p:nvSpPr>
          <p:spPr>
            <a:xfrm>
              <a:off x="11024870" y="0"/>
              <a:ext cx="5103495" cy="6650050"/>
            </a:xfrm>
            <a:custGeom>
              <a:avLst/>
              <a:gdLst/>
              <a:ahLst/>
              <a:cxnLst/>
              <a:rect l="l" t="t" r="r" b="b"/>
              <a:pathLst>
                <a:path w="3841242" h="5005287" extrusionOk="0">
                  <a:moveTo>
                    <a:pt x="0" y="0"/>
                  </a:moveTo>
                  <a:lnTo>
                    <a:pt x="0" y="5005287"/>
                  </a:lnTo>
                  <a:lnTo>
                    <a:pt x="3841242" y="5005287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4944326"/>
                  </a:moveTo>
                  <a:lnTo>
                    <a:pt x="59690" y="4944326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4944326"/>
                  </a:lnTo>
                  <a:close/>
                </a:path>
              </a:pathLst>
            </a:custGeom>
            <a:solidFill>
              <a:srgbClr val="8CA87C">
                <a:alpha val="29411"/>
              </a:srgbClr>
            </a:solidFill>
            <a:ln>
              <a:noFill/>
            </a:ln>
          </p:spPr>
        </p:sp>
      </p:grpSp>
      <p:grpSp>
        <p:nvGrpSpPr>
          <p:cNvPr id="111" name="Google Shape;111;p3"/>
          <p:cNvGrpSpPr/>
          <p:nvPr/>
        </p:nvGrpSpPr>
        <p:grpSpPr>
          <a:xfrm>
            <a:off x="1028700" y="1256880"/>
            <a:ext cx="17846877" cy="1593355"/>
            <a:chOff x="0" y="0"/>
            <a:chExt cx="23795836" cy="2124474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23795836" cy="2124474"/>
            </a:xfrm>
            <a:prstGeom prst="rect">
              <a:avLst/>
            </a:prstGeom>
            <a:solidFill>
              <a:srgbClr val="414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785954" y="316206"/>
              <a:ext cx="19807168" cy="1304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0" i="0" u="none" strike="noStrike" cap="none">
                  <a:solidFill>
                    <a:srgbClr val="FFF9F3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Cambios a fines de la Edad Media</a:t>
              </a: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487718" y="3013238"/>
            <a:ext cx="3163808" cy="5218211"/>
            <a:chOff x="0" y="-47625"/>
            <a:chExt cx="4218410" cy="6957614"/>
          </a:xfrm>
        </p:grpSpPr>
        <p:sp>
          <p:nvSpPr>
            <p:cNvPr id="115" name="Google Shape;115;p3"/>
            <p:cNvSpPr txBox="1"/>
            <p:nvPr/>
          </p:nvSpPr>
          <p:spPr>
            <a:xfrm>
              <a:off x="0" y="-47625"/>
              <a:ext cx="4218410" cy="15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68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Auge de la Burguesía: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0" y="1999344"/>
              <a:ext cx="4218410" cy="491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33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Resurgimiento de las ciudades (burgos), aumento del comercio con oriente.</a:t>
              </a:r>
              <a:endParaRPr/>
            </a:p>
            <a:p>
              <a:pPr marL="0" marR="0" lvl="0" indent="0" algn="l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33" b="0" i="0" u="none" strike="noStrike" cap="none">
                <a:solidFill>
                  <a:srgbClr val="414B3B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224" y="7721689"/>
            <a:ext cx="2530796" cy="253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31862"/>
          <a:stretch/>
        </p:blipFill>
        <p:spPr>
          <a:xfrm>
            <a:off x="9952139" y="7483244"/>
            <a:ext cx="2608898" cy="266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87627" y="7586078"/>
            <a:ext cx="3686501" cy="2460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5469932" y="3129346"/>
            <a:ext cx="3009014" cy="3373813"/>
            <a:chOff x="0" y="-28575"/>
            <a:chExt cx="4012019" cy="4498418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0" y="-28575"/>
              <a:ext cx="4012019" cy="134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57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Surgen las Universidades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0" y="1765378"/>
              <a:ext cx="4012019" cy="2704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Se comienza a valorar el conocimiento.</a:t>
              </a:r>
              <a:endParaRPr/>
            </a:p>
            <a:p>
              <a:pPr marL="0" marR="0" lvl="0" indent="0" algn="l" rtl="0">
                <a:lnSpc>
                  <a:spcPct val="139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414B3B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9662819" y="3115990"/>
            <a:ext cx="3009014" cy="3988905"/>
            <a:chOff x="0" y="-28575"/>
            <a:chExt cx="4012019" cy="5318540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0" y="-28575"/>
              <a:ext cx="4012019" cy="672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25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Humanismo </a:t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1155480"/>
              <a:ext cx="4012019" cy="4134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Respalda la individualidad humana por sobre la religiosidad.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414B3B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3738695" y="2896315"/>
            <a:ext cx="3008929" cy="5538211"/>
            <a:chOff x="0" y="-321475"/>
            <a:chExt cx="4011906" cy="7384282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0" y="-321475"/>
              <a:ext cx="4011900" cy="15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Cambios geopolíticos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" y="1907307"/>
              <a:ext cx="4011900" cy="51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12" b="0" i="0" u="none" strike="noStrike" cap="none">
                  <a:solidFill>
                    <a:srgbClr val="414B3B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Cae el Imperio Romano de Oriente (Bizantino) abriendo Europa Occidental a Asia y África.</a:t>
              </a:r>
              <a:endParaRPr/>
            </a:p>
            <a:p>
              <a:pPr marL="0" marR="0" lvl="0" indent="0" algn="l" rtl="0">
                <a:lnSpc>
                  <a:spcPct val="144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12" b="0" i="0" u="none" strike="noStrike" cap="none">
                <a:solidFill>
                  <a:srgbClr val="414B3B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570" y="596168"/>
            <a:ext cx="14688578" cy="82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3998168" y="9163050"/>
            <a:ext cx="10905381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https://www.youtube.com/watch?v=hYajgwcWb1k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5"/>
          <p:cNvGrpSpPr/>
          <p:nvPr/>
        </p:nvGrpSpPr>
        <p:grpSpPr>
          <a:xfrm>
            <a:off x="2340737" y="857565"/>
            <a:ext cx="16363706" cy="2517148"/>
            <a:chOff x="0" y="0"/>
            <a:chExt cx="21818274" cy="3356197"/>
          </a:xfrm>
        </p:grpSpPr>
        <p:sp>
          <p:nvSpPr>
            <p:cNvPr id="140" name="Google Shape;140;p5"/>
            <p:cNvSpPr txBox="1"/>
            <p:nvPr/>
          </p:nvSpPr>
          <p:spPr>
            <a:xfrm>
              <a:off x="0" y="0"/>
              <a:ext cx="19680398" cy="14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 b="0" i="0" u="none" strike="noStrike" cap="none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POLÍTICA: EL ESTADO MODERNO</a:t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0" y="1814851"/>
              <a:ext cx="21818274" cy="1541346"/>
            </a:xfrm>
            <a:prstGeom prst="rect">
              <a:avLst/>
            </a:prstGeom>
            <a:solidFill>
              <a:srgbClr val="F46530">
                <a:alpha val="627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322338" y="2184204"/>
              <a:ext cx="18615561" cy="76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NUEVAS FORMAS DE ORGANIZACIÓN A INICIOS DE LA MODERNIDAD</a:t>
              </a:r>
              <a:endParaRPr/>
            </a:p>
          </p:txBody>
        </p:sp>
      </p:grpSp>
      <p:sp>
        <p:nvSpPr>
          <p:cNvPr id="143" name="Google Shape;143;p5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F46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F46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2340737" y="3467886"/>
            <a:ext cx="14810616" cy="236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5" b="0" i="0" u="none" strike="noStrike" cap="none">
                <a:solidFill>
                  <a:srgbClr val="2A2E30"/>
                </a:solidFill>
                <a:latin typeface="Varela Round"/>
                <a:ea typeface="Varela Round"/>
                <a:cs typeface="Varela Round"/>
                <a:sym typeface="Varela Round"/>
              </a:rPr>
              <a:t>“La afirmación del poder monárquico en estos incipientes Estados modernos fue pareja al desarrollo de unos órganos centralizados de gobierno y justicia, de una burocracia de funcionarios, de unos fortalecidos instrumentos de política exterior – diplomacia y ejército – y de una hacienda y fiscalidad que tenían el gran reto de hacer frente a los crecientes costes de los conflictos bélicos”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586879" y="7363182"/>
            <a:ext cx="9596981" cy="1835287"/>
          </a:xfrm>
          <a:custGeom>
            <a:avLst/>
            <a:gdLst/>
            <a:ahLst/>
            <a:cxnLst/>
            <a:rect l="l" t="t" r="r" b="b"/>
            <a:pathLst>
              <a:path w="3246386" h="620826" extrusionOk="0">
                <a:moveTo>
                  <a:pt x="0" y="0"/>
                </a:moveTo>
                <a:lnTo>
                  <a:pt x="3246386" y="0"/>
                </a:lnTo>
                <a:lnTo>
                  <a:pt x="3246386" y="620826"/>
                </a:lnTo>
                <a:lnTo>
                  <a:pt x="0" y="620826"/>
                </a:lnTo>
                <a:close/>
              </a:path>
            </a:pathLst>
          </a:custGeom>
          <a:solidFill>
            <a:srgbClr val="F46530"/>
          </a:solidFill>
          <a:ln>
            <a:noFill/>
          </a:ln>
        </p:spPr>
      </p:sp>
      <p:sp>
        <p:nvSpPr>
          <p:cNvPr id="147" name="Google Shape;147;p5"/>
          <p:cNvSpPr txBox="1"/>
          <p:nvPr/>
        </p:nvSpPr>
        <p:spPr>
          <a:xfrm>
            <a:off x="3348143" y="6062000"/>
            <a:ext cx="140653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A2E30"/>
                </a:solidFill>
                <a:latin typeface="Varela Round"/>
                <a:ea typeface="Varela Round"/>
                <a:cs typeface="Varela Round"/>
                <a:sym typeface="Varela Round"/>
              </a:rPr>
              <a:t>Fuente: Floristán, Alfredo (coord.) (2005) Historia universal moderna (Adaptación)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747614" y="7844703"/>
            <a:ext cx="8935711" cy="102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A2E30"/>
                </a:solidFill>
                <a:latin typeface="Varela Round"/>
                <a:ea typeface="Varela Round"/>
                <a:cs typeface="Varela Round"/>
                <a:sym typeface="Varela Round"/>
              </a:rPr>
              <a:t>¿Qué elementos centralizados se desarrollaron de la mano con los Estados modernos?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l="11312" r="9922"/>
          <a:stretch/>
        </p:blipFill>
        <p:spPr>
          <a:xfrm>
            <a:off x="2032903" y="3223773"/>
            <a:ext cx="14441378" cy="575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388566" y="180975"/>
            <a:ext cx="15510867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Contexto y caracteristicas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 rot="-5400000">
            <a:off x="4080612" y="-2023212"/>
            <a:ext cx="3941711" cy="10045535"/>
          </a:xfrm>
          <a:custGeom>
            <a:avLst/>
            <a:gdLst/>
            <a:ahLst/>
            <a:cxnLst/>
            <a:rect l="l" t="t" r="r" b="b"/>
            <a:pathLst>
              <a:path w="3955738" h="10081284" extrusionOk="0">
                <a:moveTo>
                  <a:pt x="0" y="0"/>
                </a:moveTo>
                <a:lnTo>
                  <a:pt x="0" y="10081284"/>
                </a:lnTo>
                <a:lnTo>
                  <a:pt x="3955738" y="10081284"/>
                </a:lnTo>
                <a:lnTo>
                  <a:pt x="3955738" y="0"/>
                </a:lnTo>
                <a:lnTo>
                  <a:pt x="0" y="0"/>
                </a:lnTo>
                <a:close/>
                <a:moveTo>
                  <a:pt x="3894778" y="10020323"/>
                </a:moveTo>
                <a:lnTo>
                  <a:pt x="59690" y="10020323"/>
                </a:lnTo>
                <a:lnTo>
                  <a:pt x="59690" y="59690"/>
                </a:lnTo>
                <a:lnTo>
                  <a:pt x="3894779" y="59690"/>
                </a:lnTo>
                <a:lnTo>
                  <a:pt x="3894779" y="10020323"/>
                </a:lnTo>
                <a:close/>
              </a:path>
            </a:pathLst>
          </a:custGeom>
          <a:solidFill>
            <a:srgbClr val="FBFDF4"/>
          </a:solidFill>
          <a:ln>
            <a:noFill/>
          </a:ln>
        </p:spPr>
      </p:sp>
      <p:sp>
        <p:nvSpPr>
          <p:cNvPr id="160" name="Google Shape;160;p7"/>
          <p:cNvSpPr txBox="1"/>
          <p:nvPr/>
        </p:nvSpPr>
        <p:spPr>
          <a:xfrm>
            <a:off x="1894366" y="2485258"/>
            <a:ext cx="821912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0" i="0" u="none" strike="noStrike" cap="none">
                <a:solidFill>
                  <a:srgbClr val="FBFDF4"/>
                </a:solidFill>
                <a:latin typeface="Oswald"/>
                <a:ea typeface="Oswald"/>
                <a:cs typeface="Oswald"/>
                <a:sym typeface="Oswald"/>
              </a:rPr>
              <a:t>¿QUÉ ES UN ESTADO?</a:t>
            </a: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>
            <a:off x="1028700" y="7387635"/>
            <a:ext cx="17922575" cy="1861157"/>
            <a:chOff x="0" y="0"/>
            <a:chExt cx="23896767" cy="2481543"/>
          </a:xfrm>
        </p:grpSpPr>
        <p:sp>
          <p:nvSpPr>
            <p:cNvPr id="162" name="Google Shape;162;p7"/>
            <p:cNvSpPr/>
            <p:nvPr/>
          </p:nvSpPr>
          <p:spPr>
            <a:xfrm>
              <a:off x="0" y="0"/>
              <a:ext cx="23896767" cy="2481543"/>
            </a:xfrm>
            <a:prstGeom prst="rect">
              <a:avLst/>
            </a:prstGeom>
            <a:solidFill>
              <a:srgbClr val="FBF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1021473" y="514967"/>
              <a:ext cx="20618845" cy="142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C29A74"/>
                  </a:solidFill>
                  <a:latin typeface="Lato"/>
                  <a:ea typeface="Lato"/>
                  <a:cs typeface="Lato"/>
                  <a:sym typeface="Lato"/>
                </a:rPr>
                <a:t>Escribe en tu cuaderno 3 palabras o ideas con las que relaciones el concepto de Estado.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 amt="50000"/>
          </a:blip>
          <a:srcRect l="9451" r="9451"/>
          <a:stretch/>
        </p:blipFill>
        <p:spPr>
          <a:xfrm>
            <a:off x="-271291" y="5189084"/>
            <a:ext cx="6556046" cy="53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-148460" y="-158853"/>
            <a:ext cx="6417074" cy="5462027"/>
          </a:xfrm>
          <a:prstGeom prst="rect">
            <a:avLst/>
          </a:prstGeom>
          <a:solidFill>
            <a:srgbClr val="FBFD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985113" y="1152536"/>
            <a:ext cx="4053082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0" i="0" u="none" strike="noStrike" cap="none">
                <a:solidFill>
                  <a:srgbClr val="C29A74"/>
                </a:solidFill>
                <a:latin typeface="Oswald"/>
                <a:ea typeface="Oswald"/>
                <a:cs typeface="Oswald"/>
                <a:sym typeface="Oswald"/>
              </a:rPr>
              <a:t>EL CONCEPTO DE ESTADO</a:t>
            </a:r>
            <a:endParaRPr/>
          </a:p>
        </p:txBody>
      </p:sp>
      <p:grpSp>
        <p:nvGrpSpPr>
          <p:cNvPr id="171" name="Google Shape;171;p8"/>
          <p:cNvGrpSpPr/>
          <p:nvPr/>
        </p:nvGrpSpPr>
        <p:grpSpPr>
          <a:xfrm>
            <a:off x="6694114" y="1028700"/>
            <a:ext cx="11376587" cy="8229599"/>
            <a:chOff x="0" y="1"/>
            <a:chExt cx="15168783" cy="10972799"/>
          </a:xfrm>
        </p:grpSpPr>
        <p:sp>
          <p:nvSpPr>
            <p:cNvPr id="172" name="Google Shape;172;p8"/>
            <p:cNvSpPr/>
            <p:nvPr/>
          </p:nvSpPr>
          <p:spPr>
            <a:xfrm rot="-5400000">
              <a:off x="5907335" y="-5907335"/>
              <a:ext cx="3354112" cy="15168783"/>
            </a:xfrm>
            <a:custGeom>
              <a:avLst/>
              <a:gdLst/>
              <a:ahLst/>
              <a:cxnLst/>
              <a:rect l="l" t="t" r="r" b="b"/>
              <a:pathLst>
                <a:path w="2524536" h="11417072" extrusionOk="0">
                  <a:moveTo>
                    <a:pt x="0" y="0"/>
                  </a:moveTo>
                  <a:lnTo>
                    <a:pt x="0" y="11417072"/>
                  </a:lnTo>
                  <a:lnTo>
                    <a:pt x="2524536" y="11417072"/>
                  </a:lnTo>
                  <a:lnTo>
                    <a:pt x="2524536" y="0"/>
                  </a:lnTo>
                  <a:lnTo>
                    <a:pt x="0" y="0"/>
                  </a:lnTo>
                  <a:close/>
                  <a:moveTo>
                    <a:pt x="2463576" y="11356112"/>
                  </a:moveTo>
                  <a:lnTo>
                    <a:pt x="59690" y="11356112"/>
                  </a:lnTo>
                  <a:lnTo>
                    <a:pt x="59690" y="59690"/>
                  </a:lnTo>
                  <a:lnTo>
                    <a:pt x="2463576" y="59690"/>
                  </a:lnTo>
                  <a:lnTo>
                    <a:pt x="2463576" y="11356112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73" name="Google Shape;173;p8"/>
            <p:cNvSpPr/>
            <p:nvPr/>
          </p:nvSpPr>
          <p:spPr>
            <a:xfrm rot="-5400000">
              <a:off x="5907335" y="-2097991"/>
              <a:ext cx="3354112" cy="15168783"/>
            </a:xfrm>
            <a:custGeom>
              <a:avLst/>
              <a:gdLst/>
              <a:ahLst/>
              <a:cxnLst/>
              <a:rect l="l" t="t" r="r" b="b"/>
              <a:pathLst>
                <a:path w="2524536" h="11417072" extrusionOk="0">
                  <a:moveTo>
                    <a:pt x="0" y="0"/>
                  </a:moveTo>
                  <a:lnTo>
                    <a:pt x="0" y="11417072"/>
                  </a:lnTo>
                  <a:lnTo>
                    <a:pt x="2524536" y="11417072"/>
                  </a:lnTo>
                  <a:lnTo>
                    <a:pt x="2524536" y="0"/>
                  </a:lnTo>
                  <a:lnTo>
                    <a:pt x="0" y="0"/>
                  </a:lnTo>
                  <a:close/>
                  <a:moveTo>
                    <a:pt x="2463576" y="11356112"/>
                  </a:moveTo>
                  <a:lnTo>
                    <a:pt x="59690" y="11356112"/>
                  </a:lnTo>
                  <a:lnTo>
                    <a:pt x="59690" y="59690"/>
                  </a:lnTo>
                  <a:lnTo>
                    <a:pt x="2463576" y="59690"/>
                  </a:lnTo>
                  <a:lnTo>
                    <a:pt x="2463576" y="11356112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74" name="Google Shape;174;p8"/>
            <p:cNvSpPr/>
            <p:nvPr/>
          </p:nvSpPr>
          <p:spPr>
            <a:xfrm rot="-5400000">
              <a:off x="5907335" y="1711352"/>
              <a:ext cx="3354112" cy="15168783"/>
            </a:xfrm>
            <a:custGeom>
              <a:avLst/>
              <a:gdLst/>
              <a:ahLst/>
              <a:cxnLst/>
              <a:rect l="l" t="t" r="r" b="b"/>
              <a:pathLst>
                <a:path w="2524536" h="11417072" extrusionOk="0">
                  <a:moveTo>
                    <a:pt x="0" y="0"/>
                  </a:moveTo>
                  <a:lnTo>
                    <a:pt x="0" y="11417072"/>
                  </a:lnTo>
                  <a:lnTo>
                    <a:pt x="2524536" y="11417072"/>
                  </a:lnTo>
                  <a:lnTo>
                    <a:pt x="2524536" y="0"/>
                  </a:lnTo>
                  <a:lnTo>
                    <a:pt x="0" y="0"/>
                  </a:lnTo>
                  <a:close/>
                  <a:moveTo>
                    <a:pt x="2463576" y="11356112"/>
                  </a:moveTo>
                  <a:lnTo>
                    <a:pt x="59690" y="11356112"/>
                  </a:lnTo>
                  <a:lnTo>
                    <a:pt x="59690" y="59690"/>
                  </a:lnTo>
                  <a:lnTo>
                    <a:pt x="2463576" y="59690"/>
                  </a:lnTo>
                  <a:lnTo>
                    <a:pt x="2463576" y="11356112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</p:grpSp>
      <p:grpSp>
        <p:nvGrpSpPr>
          <p:cNvPr id="175" name="Google Shape;175;p8"/>
          <p:cNvGrpSpPr/>
          <p:nvPr/>
        </p:nvGrpSpPr>
        <p:grpSpPr>
          <a:xfrm>
            <a:off x="7053011" y="852138"/>
            <a:ext cx="11140975" cy="2702843"/>
            <a:chOff x="-404768" y="-29845"/>
            <a:chExt cx="14854633" cy="3603792"/>
          </a:xfrm>
        </p:grpSpPr>
        <p:sp>
          <p:nvSpPr>
            <p:cNvPr id="176" name="Google Shape;176;p8"/>
            <p:cNvSpPr txBox="1"/>
            <p:nvPr/>
          </p:nvSpPr>
          <p:spPr>
            <a:xfrm>
              <a:off x="0" y="-29845"/>
              <a:ext cx="14449865" cy="696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3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-404768" y="712992"/>
              <a:ext cx="14449865" cy="286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5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Definición: Comunidad social con una organización política común y un territorio y órganos de gobierno propios que es soberana e independiente políticamente de otras comunidades.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50" b="0" i="0" u="none" strike="noStrike" cap="none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7212154" y="3574755"/>
            <a:ext cx="14185746" cy="2782720"/>
            <a:chOff x="-335910" y="-209031"/>
            <a:chExt cx="18914329" cy="3710292"/>
          </a:xfrm>
        </p:grpSpPr>
        <p:sp>
          <p:nvSpPr>
            <p:cNvPr id="179" name="Google Shape;179;p8"/>
            <p:cNvSpPr txBox="1"/>
            <p:nvPr/>
          </p:nvSpPr>
          <p:spPr>
            <a:xfrm>
              <a:off x="4271885" y="-209031"/>
              <a:ext cx="14306534" cy="696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El Estado Moderno</a:t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-335910" y="640306"/>
              <a:ext cx="14025486" cy="286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5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Carré de Malberg (1988) lo define como “una comunidad humana, fijada sobre un territorio propio, que posee una organización que resulta para ese grupo, en lo que respeta a las relaciones con sus miembros, una potencia suprema de acción, de mando y coerción”.</a:t>
              </a:r>
              <a:endParaRPr/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7924800" y="7513194"/>
            <a:ext cx="9093823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rPr>
              <a:t>¿Por qué las personas eligen organizarse?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4405283" y="1028700"/>
            <a:ext cx="12854016" cy="8220092"/>
            <a:chOff x="0" y="0"/>
            <a:chExt cx="17138689" cy="10960123"/>
          </a:xfrm>
        </p:grpSpPr>
        <p:sp>
          <p:nvSpPr>
            <p:cNvPr id="187" name="Google Shape;187;p9"/>
            <p:cNvSpPr/>
            <p:nvPr/>
          </p:nvSpPr>
          <p:spPr>
            <a:xfrm>
              <a:off x="0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88" name="Google Shape;188;p9"/>
            <p:cNvSpPr/>
            <p:nvPr/>
          </p:nvSpPr>
          <p:spPr>
            <a:xfrm>
              <a:off x="12035194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  <p:sp>
          <p:nvSpPr>
            <p:cNvPr id="189" name="Google Shape;189;p9"/>
            <p:cNvSpPr/>
            <p:nvPr/>
          </p:nvSpPr>
          <p:spPr>
            <a:xfrm>
              <a:off x="5988415" y="0"/>
              <a:ext cx="5103495" cy="10960123"/>
            </a:xfrm>
            <a:custGeom>
              <a:avLst/>
              <a:gdLst/>
              <a:ahLst/>
              <a:cxnLst/>
              <a:rect l="l" t="t" r="r" b="b"/>
              <a:pathLst>
                <a:path w="3841242" h="8249345" extrusionOk="0">
                  <a:moveTo>
                    <a:pt x="0" y="0"/>
                  </a:moveTo>
                  <a:lnTo>
                    <a:pt x="0" y="8249345"/>
                  </a:lnTo>
                  <a:lnTo>
                    <a:pt x="3841242" y="8249345"/>
                  </a:lnTo>
                  <a:lnTo>
                    <a:pt x="3841242" y="0"/>
                  </a:lnTo>
                  <a:lnTo>
                    <a:pt x="0" y="0"/>
                  </a:lnTo>
                  <a:close/>
                  <a:moveTo>
                    <a:pt x="3780282" y="8188385"/>
                  </a:moveTo>
                  <a:lnTo>
                    <a:pt x="59690" y="8188385"/>
                  </a:lnTo>
                  <a:lnTo>
                    <a:pt x="59690" y="59690"/>
                  </a:lnTo>
                  <a:lnTo>
                    <a:pt x="3780282" y="59690"/>
                  </a:lnTo>
                  <a:lnTo>
                    <a:pt x="3780282" y="8188385"/>
                  </a:lnTo>
                  <a:close/>
                </a:path>
              </a:pathLst>
            </a:custGeom>
            <a:solidFill>
              <a:srgbClr val="532E1D">
                <a:alpha val="29411"/>
              </a:srgbClr>
            </a:solidFill>
            <a:ln>
              <a:noFill/>
            </a:ln>
          </p:spPr>
        </p:sp>
      </p:grpSp>
      <p:grpSp>
        <p:nvGrpSpPr>
          <p:cNvPr id="190" name="Google Shape;190;p9"/>
          <p:cNvGrpSpPr/>
          <p:nvPr/>
        </p:nvGrpSpPr>
        <p:grpSpPr>
          <a:xfrm>
            <a:off x="1416345" y="-602266"/>
            <a:ext cx="1555325" cy="9860565"/>
            <a:chOff x="0" y="0"/>
            <a:chExt cx="2073767" cy="13147420"/>
          </a:xfrm>
        </p:grpSpPr>
        <p:sp>
          <p:nvSpPr>
            <p:cNvPr id="191" name="Google Shape;191;p9"/>
            <p:cNvSpPr/>
            <p:nvPr/>
          </p:nvSpPr>
          <p:spPr>
            <a:xfrm rot="-5400000">
              <a:off x="-5536827" y="5536827"/>
              <a:ext cx="13147420" cy="2073767"/>
            </a:xfrm>
            <a:prstGeom prst="rect">
              <a:avLst/>
            </a:prstGeom>
            <a:solidFill>
              <a:srgbClr val="FBF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 txBox="1"/>
            <p:nvPr/>
          </p:nvSpPr>
          <p:spPr>
            <a:xfrm rot="-5400000">
              <a:off x="-4258402" y="6563664"/>
              <a:ext cx="10375715" cy="1304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0" i="0" u="none" strike="noStrike" cap="none">
                  <a:solidFill>
                    <a:srgbClr val="C29A74"/>
                  </a:solidFill>
                  <a:latin typeface="Oswald"/>
                  <a:ea typeface="Oswald"/>
                  <a:cs typeface="Oswald"/>
                  <a:sym typeface="Oswald"/>
                </a:rPr>
                <a:t>ELEMENTOS DEL ESTADO</a:t>
              </a:r>
              <a:endParaRPr/>
            </a:p>
          </p:txBody>
        </p:sp>
      </p:grp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013" y="6755349"/>
            <a:ext cx="3449289" cy="23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1679" y="6828989"/>
            <a:ext cx="3657453" cy="222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3348" y="6644721"/>
            <a:ext cx="3619543" cy="2413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9"/>
          <p:cNvGrpSpPr/>
          <p:nvPr/>
        </p:nvGrpSpPr>
        <p:grpSpPr>
          <a:xfrm>
            <a:off x="4924288" y="1068781"/>
            <a:ext cx="3009014" cy="3831742"/>
            <a:chOff x="0" y="-28575"/>
            <a:chExt cx="4012019" cy="5108990"/>
          </a:xfrm>
        </p:grpSpPr>
        <p:sp>
          <p:nvSpPr>
            <p:cNvPr id="197" name="Google Shape;197;p9"/>
            <p:cNvSpPr txBox="1"/>
            <p:nvPr/>
          </p:nvSpPr>
          <p:spPr>
            <a:xfrm>
              <a:off x="0" y="-28575"/>
              <a:ext cx="4012019" cy="696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POBLACIÓN</a:t>
              </a:r>
              <a:endParaRPr/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0" y="1164370"/>
              <a:ext cx="4012019" cy="3916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Todo Estado se corresponde con un grupo humano específico. En la actualidad ese grupo es la nación.</a:t>
              </a: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13563348" y="1103242"/>
            <a:ext cx="3695952" cy="4822342"/>
            <a:chOff x="0" y="-28575"/>
            <a:chExt cx="4927935" cy="6429790"/>
          </a:xfrm>
        </p:grpSpPr>
        <p:sp>
          <p:nvSpPr>
            <p:cNvPr id="200" name="Google Shape;200;p9"/>
            <p:cNvSpPr txBox="1"/>
            <p:nvPr/>
          </p:nvSpPr>
          <p:spPr>
            <a:xfrm>
              <a:off x="0" y="-28575"/>
              <a:ext cx="4927935" cy="696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PODER</a:t>
              </a:r>
              <a:endParaRPr/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0" y="1164370"/>
              <a:ext cx="4927935" cy="5236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Un pueblo que habita en un territorio requiere de cierta organización para actuar en conjunto. De tal modo, cuando la sociedad se estructura políticamente, surge el Estado.</a:t>
              </a:r>
              <a:endParaRPr/>
            </a:p>
          </p:txBody>
        </p:sp>
      </p:grpSp>
      <p:grpSp>
        <p:nvGrpSpPr>
          <p:cNvPr id="202" name="Google Shape;202;p9"/>
          <p:cNvGrpSpPr/>
          <p:nvPr/>
        </p:nvGrpSpPr>
        <p:grpSpPr>
          <a:xfrm>
            <a:off x="9305898" y="1007269"/>
            <a:ext cx="3009014" cy="4822342"/>
            <a:chOff x="0" y="-28575"/>
            <a:chExt cx="4012019" cy="6429790"/>
          </a:xfrm>
        </p:grpSpPr>
        <p:sp>
          <p:nvSpPr>
            <p:cNvPr id="203" name="Google Shape;203;p9"/>
            <p:cNvSpPr txBox="1"/>
            <p:nvPr/>
          </p:nvSpPr>
          <p:spPr>
            <a:xfrm>
              <a:off x="0" y="-28575"/>
              <a:ext cx="4012019" cy="696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TERRITORIO</a:t>
              </a:r>
              <a:endParaRPr/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0" y="1164370"/>
              <a:ext cx="4012019" cy="5236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Porción de superficie sobre la que el Estado puede ejercer sus atribuciones. Permite reconocer límites entre Estados.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Personalizado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Varela Round</vt:lpstr>
      <vt:lpstr>Open Sans Light</vt:lpstr>
      <vt:lpstr>Lato</vt:lpstr>
      <vt:lpstr>Oswald</vt:lpstr>
      <vt:lpstr>Arial</vt:lpstr>
      <vt:lpstr>Anton</vt:lpstr>
      <vt:lpstr>Barlow</vt:lpstr>
      <vt:lpstr>Prompt</vt:lpstr>
      <vt:lpstr>Open Sans ExtraBold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Barros Ortega</dc:creator>
  <cp:lastModifiedBy>Carmen Barros Ortega</cp:lastModifiedBy>
  <cp:revision>1</cp:revision>
  <dcterms:created xsi:type="dcterms:W3CDTF">2006-08-16T00:00:00Z</dcterms:created>
  <dcterms:modified xsi:type="dcterms:W3CDTF">2021-03-30T12:36:19Z</dcterms:modified>
</cp:coreProperties>
</file>