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rvo" panose="020B0604020202020204" charset="0"/>
      <p:regular r:id="rId15"/>
      <p:bold r:id="rId16"/>
      <p:italic r:id="rId17"/>
      <p:boldItalic r:id="rId18"/>
    </p:embeddedFont>
    <p:embeddedFont>
      <p:font typeface="Caveat" panose="020B0604020202020204"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105c758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105c758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ga105c758eb_0_18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ga105c758eb_0_1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a105c758eb_0_20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a105c758eb_0_2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a105c758eb_0_2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a105c758eb_0_2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105c758eb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105c758e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4011415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4011415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e4011415f2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e4011415f2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a105c758eb_0_7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a105c758eb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Es un estilo nuevo y particular de canto, influencias de jazz y complejas melodías, que invadió la canción brasileña a fines de los años cincuenta. </a:t>
            </a:r>
            <a:endParaRPr/>
          </a:p>
          <a:p>
            <a:pPr marL="0" lvl="0" indent="0" algn="l" rtl="0">
              <a:spcBef>
                <a:spcPts val="0"/>
              </a:spcBef>
              <a:spcAft>
                <a:spcPts val="0"/>
              </a:spcAft>
              <a:buClr>
                <a:schemeClr val="dk1"/>
              </a:buClr>
              <a:buSzPts val="1100"/>
              <a:buFont typeface="Arial"/>
              <a:buNone/>
            </a:pPr>
            <a:r>
              <a:rPr lang="es"/>
              <a:t>Se escribe en 4/4, y tiene un patrón rítmico característico a nivel de los instrumentos de percusión, puramente rítmicos, y otro común a nivel de melodía, llevada generalmente por una Guitarra clásica o un Piano.</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a105c758eb_0_2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a105c758eb_0_2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El chachachá es un </a:t>
            </a:r>
            <a:r>
              <a:rPr lang="es" b="1"/>
              <a:t>ritmo Cubano creado en los años 50</a:t>
            </a:r>
            <a:r>
              <a:rPr lang="es"/>
              <a:t> por el flautista, compositor y director de orquesta </a:t>
            </a:r>
            <a:r>
              <a:rPr lang="es" b="1"/>
              <a:t>Enrique Jorrar.</a:t>
            </a:r>
            <a:r>
              <a:rPr lang="es"/>
              <a:t> El primero que sonó fue </a:t>
            </a:r>
            <a:r>
              <a:rPr lang="es" b="1"/>
              <a:t>“La Engañadora”</a:t>
            </a:r>
            <a:r>
              <a:rPr lang="es"/>
              <a:t>, del propio Jorrar.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s">
                <a:highlight>
                  <a:schemeClr val="accent4"/>
                </a:highlight>
              </a:rPr>
              <a:t>Se baila con dos movimientos lentos y 3 rápidos.</a:t>
            </a:r>
            <a:r>
              <a:rPr lang="es"/>
              <a:t> Rápidamente se convirtió en un baile popular y de salón. </a:t>
            </a:r>
            <a:r>
              <a:rPr lang="es">
                <a:highlight>
                  <a:schemeClr val="accent4"/>
                </a:highlight>
              </a:rPr>
              <a:t>Su nombre es la reproducción onomatopéyica de los pasos al bailar.</a:t>
            </a:r>
            <a:endParaRPr>
              <a:highlight>
                <a:schemeClr val="accent4"/>
              </a:highlight>
            </a:endParaRPr>
          </a:p>
          <a:p>
            <a:pPr marL="0" lvl="0" indent="0" algn="l" rtl="0">
              <a:spcBef>
                <a:spcPts val="0"/>
              </a:spcBef>
              <a:spcAft>
                <a:spcPts val="0"/>
              </a:spcAft>
              <a:buClr>
                <a:schemeClr val="dk1"/>
              </a:buClr>
              <a:buSzPts val="1100"/>
              <a:buFont typeface="Arial"/>
              <a:buNone/>
            </a:pPr>
            <a:endParaRPr>
              <a:highlight>
                <a:schemeClr val="accent4"/>
              </a:highlight>
            </a:endParaRPr>
          </a:p>
          <a:p>
            <a:pPr marL="0" lvl="0" indent="0" algn="l" rtl="0">
              <a:spcBef>
                <a:spcPts val="0"/>
              </a:spcBef>
              <a:spcAft>
                <a:spcPts val="0"/>
              </a:spcAft>
              <a:buClr>
                <a:schemeClr val="dk1"/>
              </a:buClr>
              <a:buSzPts val="1100"/>
              <a:buFont typeface="Arial"/>
              <a:buNone/>
            </a:pPr>
            <a:r>
              <a:rPr lang="es"/>
              <a:t>El chachachá tradicional (representado por canciones como el famoso "Aguantaderas" u otros conocidos temas de Machan) </a:t>
            </a:r>
            <a:r>
              <a:rPr lang="es">
                <a:highlight>
                  <a:srgbClr val="C27BA0"/>
                </a:highlight>
              </a:rPr>
              <a:t>apenas se oye hoy en día. Sin embargo, se ha mezclado con sonidos y ritmos modernos, obteniendo canciones con una</a:t>
            </a:r>
            <a:endParaRPr>
              <a:highlight>
                <a:srgbClr val="C27BA0"/>
              </a:highlight>
            </a:endParaRPr>
          </a:p>
          <a:p>
            <a:pPr marL="0" lvl="0" indent="0" algn="l" rtl="0">
              <a:spcBef>
                <a:spcPts val="0"/>
              </a:spcBef>
              <a:spcAft>
                <a:spcPts val="0"/>
              </a:spcAft>
              <a:buNone/>
            </a:pPr>
            <a:r>
              <a:rPr lang="es">
                <a:highlight>
                  <a:srgbClr val="C27BA0"/>
                </a:highlight>
              </a:rPr>
              <a:t>sonoridad totalmente actual</a:t>
            </a:r>
            <a:r>
              <a:rPr lang="es"/>
              <a:t>, pero que encaja perfectamente el baile característico del ritmo chachachá.</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s"/>
              <a:t>Así, el patrón rítmico del chachachá se inserta en discursos contemporáneos de origen foráneo: pop, rock, hip hop, que trabajan con un criterio marcadamente fusionador. </a:t>
            </a:r>
            <a:r>
              <a:rPr lang="es">
                <a:highlight>
                  <a:schemeClr val="accent4"/>
                </a:highlight>
              </a:rPr>
              <a:t>Aunque su sentido rítmico le permite ser bailable, no es su fin principal.</a:t>
            </a:r>
            <a:endParaRPr>
              <a:highlight>
                <a:schemeClr val="accent4"/>
              </a:highlight>
            </a:endParaRPr>
          </a:p>
          <a:p>
            <a:pPr marL="0" lvl="0" indent="0" algn="l" rtl="0">
              <a:spcBef>
                <a:spcPts val="0"/>
              </a:spcBef>
              <a:spcAft>
                <a:spcPts val="0"/>
              </a:spcAft>
              <a:buClr>
                <a:schemeClr val="dk1"/>
              </a:buClr>
              <a:buSzPts val="1100"/>
              <a:buFont typeface="Arial"/>
              <a:buNone/>
            </a:pPr>
            <a:r>
              <a:rPr lang="es"/>
              <a:t>Fundamentalmente se pone de relieve en los estribillos, aunque puede subyacer como base durante toda la pieza y muchas veces se diluye y sólo es reconocible por la coincidencia de los tiempos fuertes.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a105c758eb_0_2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a105c758eb_0_2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La Cumbia es un género musical folclórico autóctono de la costa caribeña colombiana, con variantes en Panamá. Surge del sincretismo musical y cultural de aborígenes, negros y, en menor escala, de los europeos en dicha región. </a:t>
            </a:r>
            <a:endParaRPr/>
          </a:p>
          <a:p>
            <a:pPr marL="0" lvl="0" indent="0" algn="l" rtl="0">
              <a:spcBef>
                <a:spcPts val="0"/>
              </a:spcBef>
              <a:spcAft>
                <a:spcPts val="0"/>
              </a:spcAft>
              <a:buClr>
                <a:schemeClr val="dk1"/>
              </a:buClr>
              <a:buSzPts val="1100"/>
              <a:buFont typeface="Arial"/>
              <a:buNone/>
            </a:pPr>
            <a:r>
              <a:rPr lang="es"/>
              <a:t>Es un ritmo popular en distintos países americanos, donde ha seguido distintas adaptaciones como</a:t>
            </a:r>
            <a:endParaRPr/>
          </a:p>
          <a:p>
            <a:pPr marL="0" lvl="0" indent="0" algn="l" rtl="0">
              <a:spcBef>
                <a:spcPts val="0"/>
              </a:spcBef>
              <a:spcAft>
                <a:spcPts val="0"/>
              </a:spcAft>
              <a:buNone/>
            </a:pPr>
            <a:r>
              <a:rPr lang="es"/>
              <a:t>la mexicana, la argentina y la peruana, entre otras.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s"/>
              <a:t>La original se remonta a los tiempos de Simón Bolívar, a inicios del S. XIX. No se cantaba (solo se bailaba) y utilizaba dos gaitas y una maraca, de la raíz indígena, y tambores, herencia africana de los esclavos negros. </a:t>
            </a:r>
            <a:endParaRPr/>
          </a:p>
          <a:p>
            <a:pPr marL="0" lvl="0" indent="0" algn="l" rtl="0">
              <a:spcBef>
                <a:spcPts val="0"/>
              </a:spcBef>
              <a:spcAft>
                <a:spcPts val="0"/>
              </a:spcAft>
              <a:buClr>
                <a:schemeClr val="dk1"/>
              </a:buClr>
              <a:buSzPts val="1100"/>
              <a:buFont typeface="Arial"/>
              <a:buNone/>
            </a:pPr>
            <a:r>
              <a:rPr lang="es"/>
              <a:t>La cumbia moderna usa instrumentos como la guacha, la caña de millo, las maracas, el tambor llamador, la tambora o bombo, etc. Sí que se canta, e incluso se ha derivado variantes de la cumbia cantada: el bullerengue, el mapalé, los porros, la saloma.</a:t>
            </a:r>
            <a:endParaRPr/>
          </a:p>
          <a:p>
            <a:pPr marL="0" lvl="0" indent="0" algn="l" rtl="0">
              <a:spcBef>
                <a:spcPts val="0"/>
              </a:spcBef>
              <a:spcAft>
                <a:spcPts val="0"/>
              </a:spcAft>
              <a:buClr>
                <a:schemeClr val="dk1"/>
              </a:buClr>
              <a:buSzPts val="1100"/>
              <a:buFont typeface="Arial"/>
              <a:buNone/>
            </a:pPr>
            <a:r>
              <a:rPr lang="es"/>
              <a:t>Los patrones rítmicos más comunes son, en 4/4:</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a105c758eb_0_28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a105c758eb_0_2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highlight>
                  <a:schemeClr val="accent4"/>
                </a:highlight>
              </a:rPr>
              <a:t>Género musical creado por Dámaso Pérez Prado, muy popular en los años 50.</a:t>
            </a:r>
            <a:endParaRPr>
              <a:highlight>
                <a:schemeClr val="accent4"/>
              </a:highlight>
            </a:endParaRPr>
          </a:p>
          <a:p>
            <a:pPr marL="0" lvl="0" indent="0" algn="l" rtl="0">
              <a:spcBef>
                <a:spcPts val="0"/>
              </a:spcBef>
              <a:spcAft>
                <a:spcPts val="0"/>
              </a:spcAft>
              <a:buClr>
                <a:schemeClr val="dk1"/>
              </a:buClr>
              <a:buSzPts val="1100"/>
              <a:buFont typeface="Arial"/>
              <a:buNone/>
            </a:pPr>
            <a:r>
              <a:rPr lang="es">
                <a:highlight>
                  <a:schemeClr val="accent4"/>
                </a:highlight>
              </a:rPr>
              <a:t>Nace en Cuba en 1938 Se desarrolla a partir del Danzón, el baile nacional de Cuba,</a:t>
            </a:r>
            <a:r>
              <a:rPr lang="es"/>
              <a:t> </a:t>
            </a:r>
            <a:r>
              <a:rPr lang="es">
                <a:highlight>
                  <a:schemeClr val="accent4"/>
                </a:highlight>
              </a:rPr>
              <a:t>y el Son montuno </a:t>
            </a:r>
            <a:r>
              <a:rPr lang="es"/>
              <a:t>de Arsenio Rodríguez.</a:t>
            </a:r>
            <a:endParaRPr/>
          </a:p>
          <a:p>
            <a:pPr marL="0" lvl="0" indent="0" algn="l" rtl="0">
              <a:spcBef>
                <a:spcPts val="0"/>
              </a:spcBef>
              <a:spcAft>
                <a:spcPts val="0"/>
              </a:spcAft>
              <a:buClr>
                <a:schemeClr val="dk1"/>
              </a:buClr>
              <a:buSzPts val="1100"/>
              <a:buFont typeface="Arial"/>
              <a:buNone/>
            </a:pPr>
            <a:r>
              <a:rPr lang="es">
                <a:highlight>
                  <a:schemeClr val="accent4"/>
                </a:highlight>
              </a:rPr>
              <a:t>El Danzón en los años 30 fue el género más popular en las pistas de baile habaneras. En 1940, el Son cubano evolucionó hacia un tempo más acelerado con la incorporación de la conga, piano y otra trompeta, incorporando estilos cada vez más</a:t>
            </a:r>
            <a:endParaRPr>
              <a:highlight>
                <a:schemeClr val="accent4"/>
              </a:highlight>
            </a:endParaRPr>
          </a:p>
          <a:p>
            <a:pPr marL="0" lvl="0" indent="0" algn="l" rtl="0">
              <a:spcBef>
                <a:spcPts val="0"/>
              </a:spcBef>
              <a:spcAft>
                <a:spcPts val="0"/>
              </a:spcAft>
              <a:buClr>
                <a:schemeClr val="dk1"/>
              </a:buClr>
              <a:buSzPts val="1100"/>
              <a:buFont typeface="Arial"/>
              <a:buNone/>
            </a:pPr>
            <a:r>
              <a:rPr lang="es">
                <a:highlight>
                  <a:schemeClr val="accent4"/>
                </a:highlight>
              </a:rPr>
              <a:t>atrevidos y agresivos.</a:t>
            </a:r>
            <a:r>
              <a:rPr lang="es"/>
              <a:t> De igual forma, los arreglos orquestales de Dámaso Pérez Prado, le aportaron una sonoridad nueva, sin precedentes hasta ese entonces. En los años siguientes se fusionarían también el mambo y el jazz afrocubano.</a:t>
            </a:r>
            <a:endParaRPr/>
          </a:p>
          <a:p>
            <a:pPr marL="0" lvl="0" indent="0" algn="l" rtl="0">
              <a:spcBef>
                <a:spcPts val="0"/>
              </a:spcBef>
              <a:spcAft>
                <a:spcPts val="0"/>
              </a:spcAft>
              <a:buClr>
                <a:schemeClr val="dk1"/>
              </a:buClr>
              <a:buSzPts val="1100"/>
              <a:buFont typeface="Arial"/>
              <a:buNone/>
            </a:pPr>
            <a:r>
              <a:rPr lang="es"/>
              <a:t>El mambo se baila siguiendo un ritmo sincopado, con cuatro pasos por compás, tomado del danzón mambo de Orestes López Cachao, en 1938. Se marcan los cuatro tiempos, con movimientos fuertes y frecuentes flexiones de las articulaciones de pies y</a:t>
            </a:r>
            <a:endParaRPr/>
          </a:p>
          <a:p>
            <a:pPr marL="0" lvl="0" indent="0" algn="l" rtl="0">
              <a:spcBef>
                <a:spcPts val="0"/>
              </a:spcBef>
              <a:spcAft>
                <a:spcPts val="0"/>
              </a:spcAft>
              <a:buClr>
                <a:schemeClr val="dk1"/>
              </a:buClr>
              <a:buSzPts val="1100"/>
              <a:buFont typeface="Arial"/>
              <a:buNone/>
            </a:pPr>
            <a:r>
              <a:rPr lang="es"/>
              <a:t>brazos. </a:t>
            </a:r>
            <a:r>
              <a:rPr lang="es">
                <a:highlight>
                  <a:schemeClr val="accent4"/>
                </a:highlight>
              </a:rPr>
              <a:t>Este es un baile "fuerte" que requiere velocidad de pies, mucha energía y pocas inhibiciones.</a:t>
            </a:r>
            <a:endParaRPr>
              <a:highlight>
                <a:schemeClr val="accent4"/>
              </a:highlight>
            </a:endParaRPr>
          </a:p>
          <a:p>
            <a:pPr marL="0" lvl="0" indent="0" algn="l" rtl="0">
              <a:spcBef>
                <a:spcPts val="0"/>
              </a:spcBef>
              <a:spcAft>
                <a:spcPts val="0"/>
              </a:spcAft>
              <a:buClr>
                <a:schemeClr val="dk1"/>
              </a:buClr>
              <a:buSzPts val="1100"/>
              <a:buFont typeface="Arial"/>
              <a:buNone/>
            </a:pPr>
            <a:r>
              <a:rPr lang="es">
                <a:highlight>
                  <a:schemeClr val="accent4"/>
                </a:highlight>
              </a:rPr>
              <a:t>Se escribe en 4/4,</a:t>
            </a:r>
            <a:endParaRPr>
              <a:highlight>
                <a:schemeClr val="accent4"/>
              </a:highlight>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a105c758eb_0_9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a105c758eb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TLE OPENING">
  <p:cSld name="TITLE_1">
    <p:spTree>
      <p:nvGrpSpPr>
        <p:cNvPr id="1" name="Shape 50"/>
        <p:cNvGrpSpPr/>
        <p:nvPr/>
      </p:nvGrpSpPr>
      <p:grpSpPr>
        <a:xfrm>
          <a:off x="0" y="0"/>
          <a:ext cx="0" cy="0"/>
          <a:chOff x="0" y="0"/>
          <a:chExt cx="0" cy="0"/>
        </a:xfrm>
      </p:grpSpPr>
      <p:sp>
        <p:nvSpPr>
          <p:cNvPr id="51" name="Google Shape;51;p13"/>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1962148" y="1201675"/>
            <a:ext cx="5219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6000"/>
              <a:buFont typeface="Arvo"/>
              <a:buNone/>
              <a:defRPr sz="6000">
                <a:solidFill>
                  <a:schemeClr val="dk1"/>
                </a:solidFill>
                <a:latin typeface="Arvo"/>
                <a:ea typeface="Arvo"/>
                <a:cs typeface="Arvo"/>
                <a:sym typeface="Arvo"/>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57" name="Google Shape;57;p13"/>
          <p:cNvSpPr txBox="1">
            <a:spLocks noGrp="1"/>
          </p:cNvSpPr>
          <p:nvPr>
            <p:ph type="subTitle" idx="1"/>
          </p:nvPr>
        </p:nvSpPr>
        <p:spPr>
          <a:xfrm>
            <a:off x="3528303" y="3295238"/>
            <a:ext cx="20874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S 2">
  <p:cSld name="CUSTOM_11">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flipH="1">
            <a:off x="1136781" y="2656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0" name="Google Shape;60;p14"/>
          <p:cNvSpPr txBox="1">
            <a:spLocks noGrp="1"/>
          </p:cNvSpPr>
          <p:nvPr>
            <p:ph type="subTitle" idx="1"/>
          </p:nvPr>
        </p:nvSpPr>
        <p:spPr>
          <a:xfrm flipH="1">
            <a:off x="1445781" y="3137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000">
                <a:solidFill>
                  <a:schemeClr val="dk1"/>
                </a:solidFill>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 name="Google Shape;61;p14"/>
          <p:cNvSpPr txBox="1">
            <a:spLocks noGrp="1"/>
          </p:cNvSpPr>
          <p:nvPr>
            <p:ph type="ctrTitle" idx="2"/>
          </p:nvPr>
        </p:nvSpPr>
        <p:spPr>
          <a:xfrm flipH="1">
            <a:off x="4818519" y="2656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2" name="Google Shape;62;p14"/>
          <p:cNvSpPr txBox="1">
            <a:spLocks noGrp="1"/>
          </p:cNvSpPr>
          <p:nvPr>
            <p:ph type="subTitle" idx="3"/>
          </p:nvPr>
        </p:nvSpPr>
        <p:spPr>
          <a:xfrm flipH="1">
            <a:off x="5127519" y="3137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000">
                <a:solidFill>
                  <a:schemeClr val="dk1"/>
                </a:solidFill>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3" name="Google Shape;63;p14"/>
          <p:cNvSpPr txBox="1">
            <a:spLocks noGrp="1"/>
          </p:cNvSpPr>
          <p:nvPr>
            <p:ph type="title" idx="4"/>
          </p:nvPr>
        </p:nvSpPr>
        <p:spPr>
          <a:xfrm>
            <a:off x="624750"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
  <p:cSld name="CUSTOM_1_1_1_1_1_1_1_1_1_1">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flipH="1">
            <a:off x="3141747" y="1231475"/>
            <a:ext cx="2860500" cy="1777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6" name="Google Shape;66;p15"/>
          <p:cNvSpPr txBox="1">
            <a:spLocks noGrp="1"/>
          </p:cNvSpPr>
          <p:nvPr>
            <p:ph type="subTitle" idx="1"/>
          </p:nvPr>
        </p:nvSpPr>
        <p:spPr>
          <a:xfrm flipH="1">
            <a:off x="3068547" y="2875625"/>
            <a:ext cx="3006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hyperlink" Target="http://www.youtube.com/watch?v=wlHD2DiT0y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hyperlink" Target="http://www.youtube.com/watch?v=Bp6S2KOnAl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hyperlink" Target="http://www.youtube.com/watch?v=HPxIupmepr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hyperlink" Target="http://www.youtube.com/watch?v=T-Qnsk56_g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p:nvPr/>
        </p:nvSpPr>
        <p:spPr>
          <a:xfrm rot="10800000">
            <a:off x="-246523" y="-62176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16"/>
          <p:cNvGrpSpPr/>
          <p:nvPr/>
        </p:nvGrpSpPr>
        <p:grpSpPr>
          <a:xfrm rot="10800000">
            <a:off x="7182766" y="3339995"/>
            <a:ext cx="2878649" cy="1807001"/>
            <a:chOff x="236700" y="391800"/>
            <a:chExt cx="7184050" cy="4930425"/>
          </a:xfrm>
        </p:grpSpPr>
        <p:sp>
          <p:nvSpPr>
            <p:cNvPr id="73" name="Google Shape;73;p16"/>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6"/>
          <p:cNvGrpSpPr/>
          <p:nvPr/>
        </p:nvGrpSpPr>
        <p:grpSpPr>
          <a:xfrm rot="6772370">
            <a:off x="314433" y="-1413864"/>
            <a:ext cx="2613311" cy="5224821"/>
            <a:chOff x="2499325" y="238125"/>
            <a:chExt cx="2613225" cy="5224650"/>
          </a:xfrm>
        </p:grpSpPr>
        <p:sp>
          <p:nvSpPr>
            <p:cNvPr id="76" name="Google Shape;76;p16"/>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16"/>
          <p:cNvSpPr txBox="1">
            <a:spLocks noGrp="1"/>
          </p:cNvSpPr>
          <p:nvPr>
            <p:ph type="ctrTitle"/>
          </p:nvPr>
        </p:nvSpPr>
        <p:spPr>
          <a:xfrm>
            <a:off x="1308625" y="1201675"/>
            <a:ext cx="6578700" cy="18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accent2"/>
                </a:solidFill>
              </a:rPr>
              <a:t>Música </a:t>
            </a:r>
            <a:endParaRPr dirty="0">
              <a:solidFill>
                <a:schemeClr val="accent2"/>
              </a:solidFill>
            </a:endParaRPr>
          </a:p>
          <a:p>
            <a:pPr marL="0" lvl="0" indent="0" algn="ctr" rtl="0">
              <a:spcBef>
                <a:spcPts val="0"/>
              </a:spcBef>
              <a:spcAft>
                <a:spcPts val="0"/>
              </a:spcAft>
              <a:buNone/>
            </a:pPr>
            <a:r>
              <a:rPr lang="es" dirty="0">
                <a:solidFill>
                  <a:schemeClr val="accent2"/>
                </a:solidFill>
              </a:rPr>
              <a:t>Latinoamericana</a:t>
            </a:r>
            <a:endParaRPr dirty="0">
              <a:solidFill>
                <a:schemeClr val="accent2"/>
              </a:solidFill>
            </a:endParaRPr>
          </a:p>
        </p:txBody>
      </p:sp>
      <p:sp>
        <p:nvSpPr>
          <p:cNvPr id="79" name="Google Shape;79;p16"/>
          <p:cNvSpPr txBox="1">
            <a:spLocks noGrp="1"/>
          </p:cNvSpPr>
          <p:nvPr>
            <p:ph type="subTitle" idx="1"/>
          </p:nvPr>
        </p:nvSpPr>
        <p:spPr>
          <a:xfrm>
            <a:off x="2983900" y="3304425"/>
            <a:ext cx="3213300" cy="81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a:solidFill>
                  <a:schemeClr val="dk2"/>
                </a:solidFill>
              </a:rPr>
              <a:t>Prof. Camila Barraza Rosales</a:t>
            </a:r>
            <a:endParaRPr>
              <a:solidFill>
                <a:schemeClr val="dk2"/>
              </a:solidFill>
            </a:endParaRPr>
          </a:p>
          <a:p>
            <a:pPr marL="0" lvl="0" indent="0" algn="ctr" rtl="0">
              <a:spcBef>
                <a:spcPts val="0"/>
              </a:spcBef>
              <a:spcAft>
                <a:spcPts val="0"/>
              </a:spcAft>
              <a:buClr>
                <a:schemeClr val="dk1"/>
              </a:buClr>
              <a:buSzPts val="1100"/>
              <a:buFont typeface="Arial"/>
              <a:buNone/>
            </a:pPr>
            <a:r>
              <a:rPr lang="es">
                <a:solidFill>
                  <a:schemeClr val="dk2"/>
                </a:solidFill>
              </a:rPr>
              <a:t>Jueves 29 de Julio  2021</a:t>
            </a:r>
            <a:endParaRPr>
              <a:solidFill>
                <a:schemeClr val="dk2"/>
              </a:solidFill>
            </a:endParaRPr>
          </a:p>
          <a:p>
            <a:pPr marL="0" lvl="0" indent="0" algn="ctr" rtl="0">
              <a:spcBef>
                <a:spcPts val="0"/>
              </a:spcBef>
              <a:spcAft>
                <a:spcPts val="0"/>
              </a:spcAft>
              <a:buClr>
                <a:schemeClr val="dk1"/>
              </a:buClr>
              <a:buSzPts val="1100"/>
              <a:buFont typeface="Arial"/>
              <a:buNone/>
            </a:pPr>
            <a:r>
              <a:rPr lang="es">
                <a:solidFill>
                  <a:schemeClr val="dk2"/>
                </a:solidFill>
              </a:rPr>
              <a:t>OA3</a:t>
            </a:r>
            <a:endParaRPr>
              <a:solidFill>
                <a:schemeClr val="accent2"/>
              </a:solidFill>
            </a:endParaRPr>
          </a:p>
          <a:p>
            <a:pPr marL="0" lvl="0" indent="0" algn="ctr" rtl="0">
              <a:spcBef>
                <a:spcPts val="0"/>
              </a:spcBef>
              <a:spcAft>
                <a:spcPts val="0"/>
              </a:spcAft>
              <a:buNone/>
            </a:pPr>
            <a:endParaRPr>
              <a:solidFill>
                <a:schemeClr val="accent2"/>
              </a:solidFill>
            </a:endParaRPr>
          </a:p>
        </p:txBody>
      </p:sp>
      <p:sp>
        <p:nvSpPr>
          <p:cNvPr id="80" name="Google Shape;80;p16"/>
          <p:cNvSpPr/>
          <p:nvPr/>
        </p:nvSpPr>
        <p:spPr>
          <a:xfrm>
            <a:off x="4243350" y="3077613"/>
            <a:ext cx="657300" cy="7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16"/>
          <p:cNvGrpSpPr/>
          <p:nvPr/>
        </p:nvGrpSpPr>
        <p:grpSpPr>
          <a:xfrm flipH="1">
            <a:off x="7007806" y="-799290"/>
            <a:ext cx="2554808" cy="3477212"/>
            <a:chOff x="1882000" y="238175"/>
            <a:chExt cx="3843550" cy="5231250"/>
          </a:xfrm>
        </p:grpSpPr>
        <p:sp>
          <p:nvSpPr>
            <p:cNvPr id="82" name="Google Shape;82;p16"/>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16"/>
          <p:cNvGrpSpPr/>
          <p:nvPr/>
        </p:nvGrpSpPr>
        <p:grpSpPr>
          <a:xfrm rot="1384210">
            <a:off x="3429995" y="3154810"/>
            <a:ext cx="5686527" cy="3437375"/>
            <a:chOff x="238125" y="693075"/>
            <a:chExt cx="7137450" cy="4314425"/>
          </a:xfrm>
        </p:grpSpPr>
        <p:sp>
          <p:nvSpPr>
            <p:cNvPr id="106" name="Google Shape;106;p16"/>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6"/>
          <p:cNvGrpSpPr/>
          <p:nvPr/>
        </p:nvGrpSpPr>
        <p:grpSpPr>
          <a:xfrm rot="6928276">
            <a:off x="-25977" y="-74682"/>
            <a:ext cx="1600666" cy="3084687"/>
            <a:chOff x="2453450" y="238025"/>
            <a:chExt cx="2711225" cy="5224875"/>
          </a:xfrm>
        </p:grpSpPr>
        <p:sp>
          <p:nvSpPr>
            <p:cNvPr id="109" name="Google Shape;109;p16"/>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6"/>
          <p:cNvGrpSpPr/>
          <p:nvPr/>
        </p:nvGrpSpPr>
        <p:grpSpPr>
          <a:xfrm rot="-1580682" flipH="1">
            <a:off x="-893836" y="1886634"/>
            <a:ext cx="2033380" cy="4356877"/>
            <a:chOff x="2650500" y="238500"/>
            <a:chExt cx="2300750" cy="5232700"/>
          </a:xfrm>
        </p:grpSpPr>
        <p:sp>
          <p:nvSpPr>
            <p:cNvPr id="162" name="Google Shape;162;p16"/>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6"/>
          <p:cNvGrpSpPr/>
          <p:nvPr/>
        </p:nvGrpSpPr>
        <p:grpSpPr>
          <a:xfrm rot="5400000">
            <a:off x="8158010" y="3740199"/>
            <a:ext cx="1254993" cy="1726601"/>
            <a:chOff x="1913725" y="238075"/>
            <a:chExt cx="3807625" cy="5238475"/>
          </a:xfrm>
        </p:grpSpPr>
        <p:sp>
          <p:nvSpPr>
            <p:cNvPr id="166" name="Google Shape;166;p16"/>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6"/>
          <p:cNvSpPr txBox="1"/>
          <p:nvPr/>
        </p:nvSpPr>
        <p:spPr>
          <a:xfrm>
            <a:off x="6324575" y="4394700"/>
            <a:ext cx="2293200" cy="4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dirty="0">
                <a:solidFill>
                  <a:srgbClr val="595959"/>
                </a:solidFill>
              </a:rPr>
              <a:t>7° Básico - Música</a:t>
            </a:r>
            <a:endParaRPr dirty="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grpSp>
        <p:nvGrpSpPr>
          <p:cNvPr id="1927" name="Google Shape;1927;p25"/>
          <p:cNvGrpSpPr/>
          <p:nvPr/>
        </p:nvGrpSpPr>
        <p:grpSpPr>
          <a:xfrm>
            <a:off x="7705382" y="3342085"/>
            <a:ext cx="2070956" cy="1326285"/>
            <a:chOff x="209625" y="551300"/>
            <a:chExt cx="7170900" cy="4592400"/>
          </a:xfrm>
        </p:grpSpPr>
        <p:sp>
          <p:nvSpPr>
            <p:cNvPr id="1928" name="Google Shape;1928;p25"/>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5"/>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5"/>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5"/>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5"/>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5"/>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5"/>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5"/>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5"/>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5"/>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5"/>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5"/>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5"/>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5"/>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5"/>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5"/>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25"/>
          <p:cNvGrpSpPr/>
          <p:nvPr/>
        </p:nvGrpSpPr>
        <p:grpSpPr>
          <a:xfrm>
            <a:off x="7900125" y="-1282600"/>
            <a:ext cx="2300750" cy="5232700"/>
            <a:chOff x="2650500" y="238500"/>
            <a:chExt cx="2300750" cy="5232700"/>
          </a:xfrm>
        </p:grpSpPr>
        <p:sp>
          <p:nvSpPr>
            <p:cNvPr id="2025" name="Google Shape;2025;p25"/>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5"/>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25"/>
          <p:cNvGrpSpPr/>
          <p:nvPr/>
        </p:nvGrpSpPr>
        <p:grpSpPr>
          <a:xfrm>
            <a:off x="-542181" y="1458098"/>
            <a:ext cx="1474995" cy="1417341"/>
            <a:chOff x="720001" y="115874"/>
            <a:chExt cx="1851846" cy="1779461"/>
          </a:xfrm>
        </p:grpSpPr>
        <p:sp>
          <p:nvSpPr>
            <p:cNvPr id="2030" name="Google Shape;2030;p25"/>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5"/>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5"/>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5"/>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25"/>
          <p:cNvGrpSpPr/>
          <p:nvPr/>
        </p:nvGrpSpPr>
        <p:grpSpPr>
          <a:xfrm rot="2256003">
            <a:off x="-1162269" y="2580024"/>
            <a:ext cx="2070837" cy="1326209"/>
            <a:chOff x="209625" y="551300"/>
            <a:chExt cx="7170900" cy="4592400"/>
          </a:xfrm>
        </p:grpSpPr>
        <p:sp>
          <p:nvSpPr>
            <p:cNvPr id="2039" name="Google Shape;2039;p25"/>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5"/>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5"/>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5"/>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5"/>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5"/>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5"/>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5"/>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5"/>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5"/>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5"/>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5"/>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5"/>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5"/>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5"/>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5"/>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5"/>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5"/>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5"/>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5"/>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5"/>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5"/>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5"/>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5"/>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5"/>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5"/>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5"/>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5"/>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5"/>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5"/>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5"/>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5"/>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5"/>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5"/>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5"/>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5"/>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5"/>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5"/>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5"/>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5"/>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5"/>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5" name="Google Shape;2135;p25"/>
          <p:cNvPicPr preferRelativeResize="0"/>
          <p:nvPr/>
        </p:nvPicPr>
        <p:blipFill>
          <a:blip r:embed="rId3">
            <a:alphaModFix/>
          </a:blip>
          <a:stretch>
            <a:fillRect/>
          </a:stretch>
        </p:blipFill>
        <p:spPr>
          <a:xfrm>
            <a:off x="526750" y="111062"/>
            <a:ext cx="1350350" cy="1426575"/>
          </a:xfrm>
          <a:prstGeom prst="rect">
            <a:avLst/>
          </a:prstGeom>
          <a:noFill/>
          <a:ln>
            <a:noFill/>
          </a:ln>
        </p:spPr>
      </p:pic>
      <p:sp>
        <p:nvSpPr>
          <p:cNvPr id="2136" name="Google Shape;2136;p25"/>
          <p:cNvSpPr txBox="1">
            <a:spLocks noGrp="1"/>
          </p:cNvSpPr>
          <p:nvPr>
            <p:ph type="title" idx="4"/>
          </p:nvPr>
        </p:nvSpPr>
        <p:spPr>
          <a:xfrm>
            <a:off x="1266275" y="445038"/>
            <a:ext cx="65049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Puntos Claves de la sesión</a:t>
            </a:r>
            <a:endParaRPr sz="1700">
              <a:solidFill>
                <a:srgbClr val="9900FF"/>
              </a:solidFill>
              <a:highlight>
                <a:srgbClr val="FFFFFF"/>
              </a:highlight>
            </a:endParaRPr>
          </a:p>
        </p:txBody>
      </p:sp>
      <p:sp>
        <p:nvSpPr>
          <p:cNvPr id="2137" name="Google Shape;2137;p25"/>
          <p:cNvSpPr txBox="1"/>
          <p:nvPr/>
        </p:nvSpPr>
        <p:spPr>
          <a:xfrm>
            <a:off x="1138925" y="1228475"/>
            <a:ext cx="7064400" cy="3563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s" sz="1800" b="1"/>
              <a:t>El bossa nova; </a:t>
            </a:r>
            <a:r>
              <a:rPr lang="es" sz="1800"/>
              <a:t>Es un estilo nuevo y particular de canto, con influencias de jazz y complejas melodías, que invadió la canción brasileña a fines de los años cincuenta.</a:t>
            </a:r>
            <a:endParaRPr sz="1800"/>
          </a:p>
          <a:p>
            <a:pPr marL="457200" lvl="0" indent="-342900" algn="l" rtl="0">
              <a:spcBef>
                <a:spcPts val="0"/>
              </a:spcBef>
              <a:spcAft>
                <a:spcPts val="0"/>
              </a:spcAft>
              <a:buSzPts val="1800"/>
              <a:buAutoNum type="arabicPeriod"/>
            </a:pPr>
            <a:r>
              <a:rPr lang="es" sz="1800" b="1"/>
              <a:t>El chachachá</a:t>
            </a:r>
            <a:r>
              <a:rPr lang="es" sz="1800"/>
              <a:t> es un ritmo Cubano creado en los años 50 por el flautista, compositor y director de orquesta Enrique Jorrar. Su nombre es la reproducción onomatopéyica de los pasos al bailar.</a:t>
            </a:r>
            <a:endParaRPr sz="1800"/>
          </a:p>
          <a:p>
            <a:pPr marL="457200" lvl="0" indent="-342900" algn="l" rtl="0">
              <a:spcBef>
                <a:spcPts val="0"/>
              </a:spcBef>
              <a:spcAft>
                <a:spcPts val="0"/>
              </a:spcAft>
              <a:buSzPts val="1800"/>
              <a:buAutoNum type="arabicPeriod"/>
            </a:pPr>
            <a:r>
              <a:rPr lang="es" sz="1800" b="1"/>
              <a:t>La Cumbia</a:t>
            </a:r>
            <a:r>
              <a:rPr lang="es" sz="1800"/>
              <a:t> surge del sincretismo musical y cultural de aborígenes cubanos, cultura negra africana y, en menor escala, de los europeos.</a:t>
            </a:r>
            <a:endParaRPr sz="1800"/>
          </a:p>
          <a:p>
            <a:pPr marL="457200" lvl="0" indent="-342900" algn="l" rtl="0">
              <a:spcBef>
                <a:spcPts val="0"/>
              </a:spcBef>
              <a:spcAft>
                <a:spcPts val="0"/>
              </a:spcAft>
              <a:buSzPts val="1800"/>
              <a:buAutoNum type="arabicPeriod"/>
            </a:pPr>
            <a:r>
              <a:rPr lang="es" sz="1800" b="1"/>
              <a:t>El Mambo</a:t>
            </a:r>
            <a:r>
              <a:rPr lang="es" sz="1800"/>
              <a:t> fue creado por Dámaso Pérez Prado. Nace en Cuba a partir del Danzón y el Son Montuno</a:t>
            </a:r>
            <a:endParaRPr sz="1800"/>
          </a:p>
          <a:p>
            <a:pPr marL="0" lvl="0" indent="0" algn="l" rtl="0">
              <a:spcBef>
                <a:spcPts val="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grpSp>
        <p:nvGrpSpPr>
          <p:cNvPr id="2142" name="Google Shape;2142;p26"/>
          <p:cNvGrpSpPr/>
          <p:nvPr/>
        </p:nvGrpSpPr>
        <p:grpSpPr>
          <a:xfrm>
            <a:off x="7705382" y="3342085"/>
            <a:ext cx="2070956" cy="1326285"/>
            <a:chOff x="209625" y="551300"/>
            <a:chExt cx="7170900" cy="4592400"/>
          </a:xfrm>
        </p:grpSpPr>
        <p:sp>
          <p:nvSpPr>
            <p:cNvPr id="2143" name="Google Shape;2143;p26"/>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6"/>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6"/>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6"/>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6"/>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26"/>
          <p:cNvGrpSpPr/>
          <p:nvPr/>
        </p:nvGrpSpPr>
        <p:grpSpPr>
          <a:xfrm>
            <a:off x="7900125" y="-1282600"/>
            <a:ext cx="2300750" cy="5232700"/>
            <a:chOff x="2650500" y="238500"/>
            <a:chExt cx="2300750" cy="5232700"/>
          </a:xfrm>
        </p:grpSpPr>
        <p:sp>
          <p:nvSpPr>
            <p:cNvPr id="2240" name="Google Shape;2240;p26"/>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26"/>
          <p:cNvGrpSpPr/>
          <p:nvPr/>
        </p:nvGrpSpPr>
        <p:grpSpPr>
          <a:xfrm>
            <a:off x="-542181" y="1458098"/>
            <a:ext cx="1474995" cy="1417341"/>
            <a:chOff x="720001" y="115874"/>
            <a:chExt cx="1851846" cy="1779461"/>
          </a:xfrm>
        </p:grpSpPr>
        <p:sp>
          <p:nvSpPr>
            <p:cNvPr id="2245" name="Google Shape;2245;p26"/>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6"/>
          <p:cNvGrpSpPr/>
          <p:nvPr/>
        </p:nvGrpSpPr>
        <p:grpSpPr>
          <a:xfrm rot="2256003">
            <a:off x="-1162269" y="2580024"/>
            <a:ext cx="2070837" cy="1326209"/>
            <a:chOff x="209625" y="551300"/>
            <a:chExt cx="7170900" cy="4592400"/>
          </a:xfrm>
        </p:grpSpPr>
        <p:sp>
          <p:nvSpPr>
            <p:cNvPr id="2254" name="Google Shape;2254;p26"/>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6"/>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6"/>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6"/>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6"/>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6"/>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6"/>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6"/>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6"/>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6"/>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6"/>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6"/>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6"/>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6"/>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6"/>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6"/>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6"/>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6"/>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6"/>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6"/>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6"/>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6"/>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6"/>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6"/>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6"/>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6"/>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6"/>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6"/>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6"/>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6"/>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6"/>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6"/>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6"/>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6"/>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6"/>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6"/>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6"/>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6"/>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6"/>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6"/>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6"/>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6"/>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6"/>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6"/>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6"/>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6"/>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6"/>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6"/>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6"/>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6"/>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6"/>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6"/>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26"/>
          <p:cNvSpPr txBox="1">
            <a:spLocks noGrp="1"/>
          </p:cNvSpPr>
          <p:nvPr>
            <p:ph type="title" idx="4"/>
          </p:nvPr>
        </p:nvSpPr>
        <p:spPr>
          <a:xfrm>
            <a:off x="1266275" y="445038"/>
            <a:ext cx="65049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Para finalizar</a:t>
            </a:r>
            <a:endParaRPr sz="1700">
              <a:solidFill>
                <a:srgbClr val="9900FF"/>
              </a:solidFill>
              <a:highlight>
                <a:srgbClr val="FFFFFF"/>
              </a:highlight>
            </a:endParaRPr>
          </a:p>
        </p:txBody>
      </p:sp>
      <p:sp>
        <p:nvSpPr>
          <p:cNvPr id="2351" name="Google Shape;2351;p26"/>
          <p:cNvSpPr txBox="1"/>
          <p:nvPr/>
        </p:nvSpPr>
        <p:spPr>
          <a:xfrm>
            <a:off x="1138925" y="1228475"/>
            <a:ext cx="7064400" cy="3563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s" sz="1800"/>
              <a:t>Responde el cuestionario complementario ingresando al siguiente link:</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AutoNum type="arabicPeriod"/>
            </a:pPr>
            <a:r>
              <a:rPr lang="es" sz="1800"/>
              <a:t>Las respuestas serán </a:t>
            </a:r>
            <a:r>
              <a:rPr lang="es" sz="1800" b="1" u="sng"/>
              <a:t>revisadas y evaluadas</a:t>
            </a:r>
            <a:r>
              <a:rPr lang="es" sz="1800"/>
              <a:t> como evidencia de la clase.</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AutoNum type="arabicPeriod"/>
            </a:pPr>
            <a:r>
              <a:rPr lang="es" sz="1800"/>
              <a:t>Todo este material está tanto en Netclass como en tu correo</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5"/>
        <p:cNvGrpSpPr/>
        <p:nvPr/>
      </p:nvGrpSpPr>
      <p:grpSpPr>
        <a:xfrm>
          <a:off x="0" y="0"/>
          <a:ext cx="0" cy="0"/>
          <a:chOff x="0" y="0"/>
          <a:chExt cx="0" cy="0"/>
        </a:xfrm>
      </p:grpSpPr>
      <p:grpSp>
        <p:nvGrpSpPr>
          <p:cNvPr id="2356" name="Google Shape;2356;p27"/>
          <p:cNvGrpSpPr/>
          <p:nvPr/>
        </p:nvGrpSpPr>
        <p:grpSpPr>
          <a:xfrm rot="-1783487">
            <a:off x="4934365" y="-439148"/>
            <a:ext cx="5084690" cy="2923914"/>
            <a:chOff x="235075" y="777725"/>
            <a:chExt cx="7186900" cy="4132775"/>
          </a:xfrm>
        </p:grpSpPr>
        <p:sp>
          <p:nvSpPr>
            <p:cNvPr id="2357" name="Google Shape;2357;p2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9" name="Google Shape;2359;p27"/>
          <p:cNvGrpSpPr/>
          <p:nvPr/>
        </p:nvGrpSpPr>
        <p:grpSpPr>
          <a:xfrm rot="1318731">
            <a:off x="554960" y="2563496"/>
            <a:ext cx="5084884" cy="2924026"/>
            <a:chOff x="235075" y="777725"/>
            <a:chExt cx="7186900" cy="4132775"/>
          </a:xfrm>
        </p:grpSpPr>
        <p:sp>
          <p:nvSpPr>
            <p:cNvPr id="2360" name="Google Shape;2360;p2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2" name="Google Shape;2362;p27"/>
          <p:cNvSpPr/>
          <p:nvPr/>
        </p:nvSpPr>
        <p:spPr>
          <a:xfrm rot="-2700000">
            <a:off x="1102261" y="-1340434"/>
            <a:ext cx="2513976" cy="510022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3" name="Google Shape;2363;p27"/>
          <p:cNvGrpSpPr/>
          <p:nvPr/>
        </p:nvGrpSpPr>
        <p:grpSpPr>
          <a:xfrm>
            <a:off x="5441423" y="792249"/>
            <a:ext cx="3093399" cy="2394171"/>
            <a:chOff x="434475" y="237850"/>
            <a:chExt cx="6749725" cy="5224025"/>
          </a:xfrm>
        </p:grpSpPr>
        <p:sp>
          <p:nvSpPr>
            <p:cNvPr id="2364" name="Google Shape;2364;p27"/>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27"/>
          <p:cNvGrpSpPr/>
          <p:nvPr/>
        </p:nvGrpSpPr>
        <p:grpSpPr>
          <a:xfrm>
            <a:off x="1882556" y="792246"/>
            <a:ext cx="6159945" cy="3497708"/>
            <a:chOff x="236225" y="821275"/>
            <a:chExt cx="7149425" cy="4059550"/>
          </a:xfrm>
        </p:grpSpPr>
        <p:sp>
          <p:nvSpPr>
            <p:cNvPr id="2367" name="Google Shape;2367;p27"/>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9" name="Google Shape;2369;p27"/>
          <p:cNvSpPr txBox="1">
            <a:spLocks noGrp="1"/>
          </p:cNvSpPr>
          <p:nvPr>
            <p:ph type="ctrTitle"/>
          </p:nvPr>
        </p:nvSpPr>
        <p:spPr>
          <a:xfrm flipH="1">
            <a:off x="3141750" y="1241000"/>
            <a:ext cx="2860500" cy="177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accent5"/>
                </a:solidFill>
              </a:rPr>
              <a:t>AWESOME WORDS</a:t>
            </a:r>
            <a:endParaRPr>
              <a:solidFill>
                <a:schemeClr val="accent5"/>
              </a:solidFill>
            </a:endParaRPr>
          </a:p>
        </p:txBody>
      </p:sp>
      <p:sp>
        <p:nvSpPr>
          <p:cNvPr id="2370" name="Google Shape;2370;p27"/>
          <p:cNvSpPr txBox="1">
            <a:spLocks noGrp="1"/>
          </p:cNvSpPr>
          <p:nvPr>
            <p:ph type="subTitle" idx="1"/>
          </p:nvPr>
        </p:nvSpPr>
        <p:spPr>
          <a:xfrm flipH="1">
            <a:off x="3068547" y="2951825"/>
            <a:ext cx="30069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100"/>
              <a:t>Because key words are great for catching your audience’s attention</a:t>
            </a:r>
            <a:endParaRPr sz="1100"/>
          </a:p>
        </p:txBody>
      </p:sp>
      <p:pic>
        <p:nvPicPr>
          <p:cNvPr id="2371" name="Google Shape;2371;p27"/>
          <p:cNvPicPr preferRelativeResize="0"/>
          <p:nvPr/>
        </p:nvPicPr>
        <p:blipFill>
          <a:blip r:embed="rId3">
            <a:alphaModFix/>
          </a:blip>
          <a:stretch>
            <a:fillRect/>
          </a:stretch>
        </p:blipFill>
        <p:spPr>
          <a:xfrm>
            <a:off x="152400" y="309500"/>
            <a:ext cx="8839201" cy="4709056"/>
          </a:xfrm>
          <a:prstGeom prst="rect">
            <a:avLst/>
          </a:prstGeom>
          <a:noFill/>
          <a:ln>
            <a:noFill/>
          </a:ln>
        </p:spPr>
      </p:pic>
      <p:grpSp>
        <p:nvGrpSpPr>
          <p:cNvPr id="2372" name="Google Shape;2372;p27"/>
          <p:cNvGrpSpPr/>
          <p:nvPr/>
        </p:nvGrpSpPr>
        <p:grpSpPr>
          <a:xfrm rot="4499590">
            <a:off x="8479566" y="3008373"/>
            <a:ext cx="1471969" cy="2034257"/>
            <a:chOff x="1913725" y="238075"/>
            <a:chExt cx="3807625" cy="5238475"/>
          </a:xfrm>
        </p:grpSpPr>
        <p:sp>
          <p:nvSpPr>
            <p:cNvPr id="2373" name="Google Shape;2373;p27"/>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7"/>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7"/>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7"/>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5" name="Google Shape;2395;p27"/>
          <p:cNvGrpSpPr/>
          <p:nvPr/>
        </p:nvGrpSpPr>
        <p:grpSpPr>
          <a:xfrm>
            <a:off x="-809801" y="3561423"/>
            <a:ext cx="2183905" cy="2972396"/>
            <a:chOff x="1882000" y="238175"/>
            <a:chExt cx="3843550" cy="5231250"/>
          </a:xfrm>
        </p:grpSpPr>
        <p:sp>
          <p:nvSpPr>
            <p:cNvPr id="2396" name="Google Shape;2396;p27"/>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7"/>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7"/>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9" name="Google Shape;2419;p27"/>
          <p:cNvGrpSpPr/>
          <p:nvPr/>
        </p:nvGrpSpPr>
        <p:grpSpPr>
          <a:xfrm>
            <a:off x="2546144" y="-2"/>
            <a:ext cx="1474995" cy="1417341"/>
            <a:chOff x="720001" y="115874"/>
            <a:chExt cx="1851846" cy="1779461"/>
          </a:xfrm>
        </p:grpSpPr>
        <p:sp>
          <p:nvSpPr>
            <p:cNvPr id="2420" name="Google Shape;2420;p27"/>
            <p:cNvSpPr/>
            <p:nvPr/>
          </p:nvSpPr>
          <p:spPr>
            <a:xfrm>
              <a:off x="1876598"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17"/>
          <p:cNvGrpSpPr/>
          <p:nvPr/>
        </p:nvGrpSpPr>
        <p:grpSpPr>
          <a:xfrm>
            <a:off x="7705382" y="3342085"/>
            <a:ext cx="2070956" cy="1326285"/>
            <a:chOff x="209625" y="551300"/>
            <a:chExt cx="7170900" cy="4592400"/>
          </a:xfrm>
        </p:grpSpPr>
        <p:sp>
          <p:nvSpPr>
            <p:cNvPr id="194" name="Google Shape;194;p17"/>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7"/>
          <p:cNvGrpSpPr/>
          <p:nvPr/>
        </p:nvGrpSpPr>
        <p:grpSpPr>
          <a:xfrm>
            <a:off x="7900125" y="-1282600"/>
            <a:ext cx="2300750" cy="5232700"/>
            <a:chOff x="2650500" y="238500"/>
            <a:chExt cx="2300750" cy="5232700"/>
          </a:xfrm>
        </p:grpSpPr>
        <p:sp>
          <p:nvSpPr>
            <p:cNvPr id="291" name="Google Shape;291;p17"/>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7"/>
          <p:cNvGrpSpPr/>
          <p:nvPr/>
        </p:nvGrpSpPr>
        <p:grpSpPr>
          <a:xfrm>
            <a:off x="-542181" y="1458098"/>
            <a:ext cx="1474995" cy="1417341"/>
            <a:chOff x="720001" y="115874"/>
            <a:chExt cx="1851846" cy="1779461"/>
          </a:xfrm>
        </p:grpSpPr>
        <p:sp>
          <p:nvSpPr>
            <p:cNvPr id="296" name="Google Shape;296;p17"/>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7"/>
          <p:cNvGrpSpPr/>
          <p:nvPr/>
        </p:nvGrpSpPr>
        <p:grpSpPr>
          <a:xfrm rot="2256003">
            <a:off x="-1162269" y="2580024"/>
            <a:ext cx="2070837" cy="1326209"/>
            <a:chOff x="209625" y="551300"/>
            <a:chExt cx="7170900" cy="4592400"/>
          </a:xfrm>
        </p:grpSpPr>
        <p:sp>
          <p:nvSpPr>
            <p:cNvPr id="305" name="Google Shape;305;p17"/>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7"/>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7"/>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7"/>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7"/>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7"/>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7"/>
          <p:cNvSpPr txBox="1">
            <a:spLocks noGrp="1"/>
          </p:cNvSpPr>
          <p:nvPr>
            <p:ph type="title" idx="4"/>
          </p:nvPr>
        </p:nvSpPr>
        <p:spPr>
          <a:xfrm>
            <a:off x="311700" y="292625"/>
            <a:ext cx="8520600" cy="7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Objetivo: </a:t>
            </a:r>
            <a:r>
              <a:rPr lang="es" sz="1800"/>
              <a:t>Conocer la riqueza musical presente en latino america a partir </a:t>
            </a:r>
            <a:endParaRPr sz="1800"/>
          </a:p>
          <a:p>
            <a:pPr marL="0" lvl="0" indent="0" algn="l" rtl="0">
              <a:spcBef>
                <a:spcPts val="0"/>
              </a:spcBef>
              <a:spcAft>
                <a:spcPts val="0"/>
              </a:spcAft>
              <a:buNone/>
            </a:pPr>
            <a:r>
              <a:rPr lang="es" sz="1800"/>
              <a:t>de diversas audiciones</a:t>
            </a:r>
            <a:endParaRPr sz="2500">
              <a:highlight>
                <a:srgbClr val="FFFFFF"/>
              </a:highlight>
            </a:endParaRPr>
          </a:p>
        </p:txBody>
      </p:sp>
      <p:sp>
        <p:nvSpPr>
          <p:cNvPr id="402" name="Google Shape;402;p17"/>
          <p:cNvSpPr txBox="1">
            <a:spLocks noGrp="1"/>
          </p:cNvSpPr>
          <p:nvPr>
            <p:ph type="body" idx="4294967295"/>
          </p:nvPr>
        </p:nvSpPr>
        <p:spPr>
          <a:xfrm>
            <a:off x="997500" y="1381075"/>
            <a:ext cx="7012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Menú:</a:t>
            </a:r>
            <a:endParaRPr/>
          </a:p>
          <a:p>
            <a:pPr marL="457200" lvl="0" indent="-342900" algn="l" rtl="0">
              <a:spcBef>
                <a:spcPts val="1600"/>
              </a:spcBef>
              <a:spcAft>
                <a:spcPts val="0"/>
              </a:spcAft>
              <a:buSzPts val="1800"/>
              <a:buChar char="●"/>
            </a:pPr>
            <a:r>
              <a:rPr lang="es"/>
              <a:t>Presentación de diversos ritmos latinos</a:t>
            </a:r>
            <a:endParaRPr/>
          </a:p>
          <a:p>
            <a:pPr marL="457200" lvl="0" indent="-342900" algn="l" rtl="0">
              <a:spcBef>
                <a:spcPts val="0"/>
              </a:spcBef>
              <a:spcAft>
                <a:spcPts val="0"/>
              </a:spcAft>
              <a:buSzPts val="1800"/>
              <a:buChar char="●"/>
            </a:pPr>
            <a:r>
              <a:rPr lang="es"/>
              <a:t>Audición musical.</a:t>
            </a:r>
            <a:endParaRPr/>
          </a:p>
          <a:p>
            <a:pPr marL="457200" lvl="0" indent="-342900" algn="l" rtl="0">
              <a:spcBef>
                <a:spcPts val="0"/>
              </a:spcBef>
              <a:spcAft>
                <a:spcPts val="0"/>
              </a:spcAft>
              <a:buSzPts val="1800"/>
              <a:buChar char="●"/>
            </a:pPr>
            <a:r>
              <a:rPr lang="es"/>
              <a:t>Guía de Trabajo</a:t>
            </a:r>
            <a:endParaRPr/>
          </a:p>
        </p:txBody>
      </p:sp>
      <p:sp>
        <p:nvSpPr>
          <p:cNvPr id="403" name="Google Shape;403;p17"/>
          <p:cNvSpPr/>
          <p:nvPr/>
        </p:nvSpPr>
        <p:spPr>
          <a:xfrm>
            <a:off x="3415650" y="3845050"/>
            <a:ext cx="2312700" cy="8307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s" sz="1900">
                <a:solidFill>
                  <a:srgbClr val="A64D79"/>
                </a:solidFill>
                <a:latin typeface="Roboto"/>
                <a:ea typeface="Roboto"/>
                <a:cs typeface="Roboto"/>
                <a:sym typeface="Roboto"/>
              </a:rPr>
              <a:t>Interpretar y Crear.</a:t>
            </a:r>
            <a:endParaRPr sz="1900">
              <a:solidFill>
                <a:srgbClr val="A64D79"/>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s" sz="1900">
                <a:solidFill>
                  <a:srgbClr val="A64D79"/>
                </a:solidFill>
                <a:latin typeface="Roboto"/>
                <a:ea typeface="Roboto"/>
                <a:cs typeface="Roboto"/>
                <a:sym typeface="Roboto"/>
              </a:rPr>
              <a:t>OA3</a:t>
            </a:r>
            <a:endParaRPr sz="1300">
              <a:solidFill>
                <a:srgbClr val="A64D7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8" name="Google Shape;408;p18"/>
          <p:cNvGrpSpPr/>
          <p:nvPr/>
        </p:nvGrpSpPr>
        <p:grpSpPr>
          <a:xfrm>
            <a:off x="7705382" y="3342085"/>
            <a:ext cx="2070956" cy="1326285"/>
            <a:chOff x="209625" y="551300"/>
            <a:chExt cx="7170900" cy="4592400"/>
          </a:xfrm>
        </p:grpSpPr>
        <p:sp>
          <p:nvSpPr>
            <p:cNvPr id="409" name="Google Shape;409;p18"/>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8"/>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8"/>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8"/>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8"/>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8"/>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8"/>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8"/>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8"/>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8"/>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8"/>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8"/>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8"/>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8"/>
          <p:cNvGrpSpPr/>
          <p:nvPr/>
        </p:nvGrpSpPr>
        <p:grpSpPr>
          <a:xfrm>
            <a:off x="7900125" y="-1282600"/>
            <a:ext cx="2300750" cy="5232700"/>
            <a:chOff x="2650500" y="238500"/>
            <a:chExt cx="2300750" cy="5232700"/>
          </a:xfrm>
        </p:grpSpPr>
        <p:sp>
          <p:nvSpPr>
            <p:cNvPr id="506" name="Google Shape;506;p18"/>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18"/>
          <p:cNvGrpSpPr/>
          <p:nvPr/>
        </p:nvGrpSpPr>
        <p:grpSpPr>
          <a:xfrm>
            <a:off x="-542181" y="1458098"/>
            <a:ext cx="1474995" cy="1417341"/>
            <a:chOff x="720001" y="115874"/>
            <a:chExt cx="1851846" cy="1779461"/>
          </a:xfrm>
        </p:grpSpPr>
        <p:sp>
          <p:nvSpPr>
            <p:cNvPr id="511" name="Google Shape;511;p18"/>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18"/>
          <p:cNvGrpSpPr/>
          <p:nvPr/>
        </p:nvGrpSpPr>
        <p:grpSpPr>
          <a:xfrm rot="2256003">
            <a:off x="-1162269" y="2580024"/>
            <a:ext cx="2070837" cy="1326209"/>
            <a:chOff x="209625" y="551300"/>
            <a:chExt cx="7170900" cy="4592400"/>
          </a:xfrm>
        </p:grpSpPr>
        <p:sp>
          <p:nvSpPr>
            <p:cNvPr id="520" name="Google Shape;520;p18"/>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8"/>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8"/>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8"/>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8"/>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8"/>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8"/>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8"/>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8"/>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8"/>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8"/>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8"/>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8"/>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8"/>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8"/>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18"/>
          <p:cNvSpPr txBox="1"/>
          <p:nvPr/>
        </p:nvSpPr>
        <p:spPr>
          <a:xfrm>
            <a:off x="1209000" y="1206875"/>
            <a:ext cx="6726000" cy="338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b="1" u="sng"/>
              <a:t>1.- La Clave</a:t>
            </a:r>
            <a:endParaRPr sz="1600" b="1" u="sng"/>
          </a:p>
          <a:p>
            <a:pPr marL="0" lvl="0" indent="0" algn="l" rtl="0">
              <a:spcBef>
                <a:spcPts val="0"/>
              </a:spcBef>
              <a:spcAft>
                <a:spcPts val="0"/>
              </a:spcAft>
              <a:buNone/>
            </a:pPr>
            <a:endParaRPr sz="1600"/>
          </a:p>
          <a:p>
            <a:pPr marL="0" lvl="0" indent="0" algn="l" rtl="0">
              <a:spcBef>
                <a:spcPts val="0"/>
              </a:spcBef>
              <a:spcAft>
                <a:spcPts val="0"/>
              </a:spcAft>
              <a:buClr>
                <a:schemeClr val="dk1"/>
              </a:buClr>
              <a:buSzPts val="1100"/>
              <a:buFont typeface="Arial"/>
              <a:buNone/>
            </a:pPr>
            <a:r>
              <a:rPr lang="es" sz="1600"/>
              <a:t>Cada estilo tiene sus propias particularidades rítmicas</a:t>
            </a:r>
            <a:endParaRPr sz="1600"/>
          </a:p>
          <a:p>
            <a:pPr marL="0" lvl="0" indent="0" algn="l" rtl="0">
              <a:spcBef>
                <a:spcPts val="0"/>
              </a:spcBef>
              <a:spcAft>
                <a:spcPts val="0"/>
              </a:spcAft>
              <a:buNone/>
            </a:pPr>
            <a:r>
              <a:rPr lang="es" sz="1600"/>
              <a:t>y armónicas, pero un elemento común a casi todos ellos es el </a:t>
            </a:r>
            <a:r>
              <a:rPr lang="es" sz="1600" b="1"/>
              <a:t>Tumbao</a:t>
            </a:r>
            <a:r>
              <a:rPr lang="es" sz="1600"/>
              <a:t>, un patrón que afecta a toda la sección rítmica (bajo, piano, guitarra y percusiones) y que depende estrechamente de </a:t>
            </a:r>
            <a:r>
              <a:rPr lang="es" sz="1600" b="1" u="sng">
                <a:solidFill>
                  <a:srgbClr val="351C75"/>
                </a:solidFill>
              </a:rPr>
              <a:t>la Clave:</a:t>
            </a:r>
            <a:r>
              <a:rPr lang="es" sz="1600" b="1">
                <a:solidFill>
                  <a:srgbClr val="351C75"/>
                </a:solidFill>
              </a:rPr>
              <a:t> el elemento rítmico que determina la base rítmica del conjunto.</a:t>
            </a:r>
            <a:endParaRPr sz="1600" b="1">
              <a:solidFill>
                <a:srgbClr val="351C75"/>
              </a:solidFill>
            </a:endParaRPr>
          </a:p>
          <a:p>
            <a:pPr marL="0" lvl="0" indent="0" algn="l" rtl="0">
              <a:spcBef>
                <a:spcPts val="0"/>
              </a:spcBef>
              <a:spcAft>
                <a:spcPts val="0"/>
              </a:spcAft>
              <a:buNone/>
            </a:pPr>
            <a:endParaRPr sz="1600" b="1">
              <a:solidFill>
                <a:srgbClr val="351C75"/>
              </a:solidFill>
            </a:endParaRPr>
          </a:p>
          <a:p>
            <a:pPr marL="0" lvl="0" indent="0" algn="l" rtl="0">
              <a:spcBef>
                <a:spcPts val="0"/>
              </a:spcBef>
              <a:spcAft>
                <a:spcPts val="0"/>
              </a:spcAft>
              <a:buNone/>
            </a:pPr>
            <a:r>
              <a:rPr lang="es" sz="1600">
                <a:solidFill>
                  <a:schemeClr val="dk1"/>
                </a:solidFill>
              </a:rPr>
              <a:t>Las claves son dos barritas de madera que se chocan.</a:t>
            </a:r>
            <a:endParaRPr sz="1600">
              <a:solidFill>
                <a:schemeClr val="dk1"/>
              </a:solidFill>
            </a:endParaRPr>
          </a:p>
          <a:p>
            <a:pPr marL="0" lvl="0" indent="0" algn="l" rtl="0">
              <a:spcBef>
                <a:spcPts val="0"/>
              </a:spcBef>
              <a:spcAft>
                <a:spcPts val="0"/>
              </a:spcAft>
              <a:buNone/>
            </a:pPr>
            <a:r>
              <a:rPr lang="es" sz="1600">
                <a:solidFill>
                  <a:schemeClr val="dk1"/>
                </a:solidFill>
              </a:rPr>
              <a:t>Todos los componentes musicales y bailables en la ejecución de estos ritmos están gobernados por el ritmo de la clave.</a:t>
            </a:r>
            <a:endParaRPr sz="1600">
              <a:solidFill>
                <a:schemeClr val="dk1"/>
              </a:solidFill>
            </a:endParaRPr>
          </a:p>
          <a:p>
            <a:pPr marL="0" lvl="0" indent="0" algn="l" rtl="0">
              <a:spcBef>
                <a:spcPts val="0"/>
              </a:spcBef>
              <a:spcAft>
                <a:spcPts val="0"/>
              </a:spcAft>
              <a:buNone/>
            </a:pPr>
            <a:r>
              <a:rPr lang="es" sz="1600">
                <a:solidFill>
                  <a:schemeClr val="dk1"/>
                </a:solidFill>
              </a:rPr>
              <a:t>Viene siendo como el metrónomo de la banda.</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ctr" rtl="0">
              <a:spcBef>
                <a:spcPts val="0"/>
              </a:spcBef>
              <a:spcAft>
                <a:spcPts val="0"/>
              </a:spcAft>
              <a:buNone/>
            </a:pPr>
            <a:endParaRPr/>
          </a:p>
        </p:txBody>
      </p:sp>
      <p:sp>
        <p:nvSpPr>
          <p:cNvPr id="617" name="Google Shape;617;p18"/>
          <p:cNvSpPr txBox="1">
            <a:spLocks noGrp="1"/>
          </p:cNvSpPr>
          <p:nvPr>
            <p:ph type="title" idx="4"/>
          </p:nvPr>
        </p:nvSpPr>
        <p:spPr>
          <a:xfrm>
            <a:off x="433675" y="445025"/>
            <a:ext cx="7711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b="1">
                <a:solidFill>
                  <a:srgbClr val="9900FF"/>
                </a:solidFill>
                <a:latin typeface="Caveat"/>
                <a:ea typeface="Caveat"/>
                <a:cs typeface="Caveat"/>
                <a:sym typeface="Caveat"/>
              </a:rPr>
              <a:t>Conceptos presentes en la música latinoamerica</a:t>
            </a:r>
            <a:endParaRPr sz="2100" b="1">
              <a:solidFill>
                <a:srgbClr val="9900FF"/>
              </a:solidFill>
              <a:highlight>
                <a:srgbClr val="FFFFFF"/>
              </a:highlight>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grpSp>
        <p:nvGrpSpPr>
          <p:cNvPr id="622" name="Google Shape;622;p19"/>
          <p:cNvGrpSpPr/>
          <p:nvPr/>
        </p:nvGrpSpPr>
        <p:grpSpPr>
          <a:xfrm>
            <a:off x="7705382" y="3342085"/>
            <a:ext cx="2070956" cy="1326285"/>
            <a:chOff x="209625" y="551300"/>
            <a:chExt cx="7170900" cy="4592400"/>
          </a:xfrm>
        </p:grpSpPr>
        <p:sp>
          <p:nvSpPr>
            <p:cNvPr id="623" name="Google Shape;623;p1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9"/>
          <p:cNvGrpSpPr/>
          <p:nvPr/>
        </p:nvGrpSpPr>
        <p:grpSpPr>
          <a:xfrm>
            <a:off x="7900125" y="-1282600"/>
            <a:ext cx="2300750" cy="5232700"/>
            <a:chOff x="2650500" y="238500"/>
            <a:chExt cx="2300750" cy="5232700"/>
          </a:xfrm>
        </p:grpSpPr>
        <p:sp>
          <p:nvSpPr>
            <p:cNvPr id="720" name="Google Shape;720;p19"/>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19"/>
          <p:cNvGrpSpPr/>
          <p:nvPr/>
        </p:nvGrpSpPr>
        <p:grpSpPr>
          <a:xfrm>
            <a:off x="-542181" y="1458098"/>
            <a:ext cx="1474995" cy="1417341"/>
            <a:chOff x="720001" y="115874"/>
            <a:chExt cx="1851846" cy="1779461"/>
          </a:xfrm>
        </p:grpSpPr>
        <p:sp>
          <p:nvSpPr>
            <p:cNvPr id="725" name="Google Shape;725;p19"/>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19"/>
          <p:cNvGrpSpPr/>
          <p:nvPr/>
        </p:nvGrpSpPr>
        <p:grpSpPr>
          <a:xfrm rot="2256003">
            <a:off x="-1162269" y="2580024"/>
            <a:ext cx="2070837" cy="1326209"/>
            <a:chOff x="209625" y="551300"/>
            <a:chExt cx="7170900" cy="4592400"/>
          </a:xfrm>
        </p:grpSpPr>
        <p:sp>
          <p:nvSpPr>
            <p:cNvPr id="734" name="Google Shape;734;p1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19"/>
          <p:cNvSpPr txBox="1"/>
          <p:nvPr/>
        </p:nvSpPr>
        <p:spPr>
          <a:xfrm>
            <a:off x="1209000" y="1206875"/>
            <a:ext cx="6726000" cy="338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600" b="1" u="sng"/>
              <a:t>1.- La Clave</a:t>
            </a:r>
            <a:endParaRPr sz="2600" b="1" u="sng"/>
          </a:p>
          <a:p>
            <a:pPr marL="0" lvl="0" indent="0" algn="l" rtl="0">
              <a:spcBef>
                <a:spcPts val="0"/>
              </a:spcBef>
              <a:spcAft>
                <a:spcPts val="0"/>
              </a:spcAft>
              <a:buNone/>
            </a:pPr>
            <a:endParaRPr sz="1600"/>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ctr" rtl="0">
              <a:spcBef>
                <a:spcPts val="0"/>
              </a:spcBef>
              <a:spcAft>
                <a:spcPts val="0"/>
              </a:spcAft>
              <a:buNone/>
            </a:pPr>
            <a:endParaRPr/>
          </a:p>
        </p:txBody>
      </p:sp>
      <p:sp>
        <p:nvSpPr>
          <p:cNvPr id="831" name="Google Shape;831;p19"/>
          <p:cNvSpPr txBox="1">
            <a:spLocks noGrp="1"/>
          </p:cNvSpPr>
          <p:nvPr>
            <p:ph type="title" idx="4"/>
          </p:nvPr>
        </p:nvSpPr>
        <p:spPr>
          <a:xfrm>
            <a:off x="433675" y="445025"/>
            <a:ext cx="7711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b="1">
                <a:solidFill>
                  <a:srgbClr val="9900FF"/>
                </a:solidFill>
                <a:latin typeface="Caveat"/>
                <a:ea typeface="Caveat"/>
                <a:cs typeface="Caveat"/>
                <a:sym typeface="Caveat"/>
              </a:rPr>
              <a:t>Conceptos presentes en la música latinoamerica</a:t>
            </a:r>
            <a:endParaRPr sz="2100" b="1">
              <a:solidFill>
                <a:srgbClr val="9900FF"/>
              </a:solidFill>
              <a:highlight>
                <a:srgbClr val="FFFFFF"/>
              </a:highlight>
              <a:latin typeface="Caveat"/>
              <a:ea typeface="Caveat"/>
              <a:cs typeface="Caveat"/>
              <a:sym typeface="Caveat"/>
            </a:endParaRPr>
          </a:p>
        </p:txBody>
      </p:sp>
      <p:pic>
        <p:nvPicPr>
          <p:cNvPr id="832" name="Google Shape;832;p19"/>
          <p:cNvPicPr preferRelativeResize="0"/>
          <p:nvPr/>
        </p:nvPicPr>
        <p:blipFill>
          <a:blip r:embed="rId3">
            <a:alphaModFix/>
          </a:blip>
          <a:stretch>
            <a:fillRect/>
          </a:stretch>
        </p:blipFill>
        <p:spPr>
          <a:xfrm>
            <a:off x="2728446" y="1809149"/>
            <a:ext cx="4136654" cy="2973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grpSp>
        <p:nvGrpSpPr>
          <p:cNvPr id="837" name="Google Shape;837;p20"/>
          <p:cNvGrpSpPr/>
          <p:nvPr/>
        </p:nvGrpSpPr>
        <p:grpSpPr>
          <a:xfrm>
            <a:off x="7705382" y="3342085"/>
            <a:ext cx="2070956" cy="1326285"/>
            <a:chOff x="209625" y="551300"/>
            <a:chExt cx="7170900" cy="4592400"/>
          </a:xfrm>
        </p:grpSpPr>
        <p:sp>
          <p:nvSpPr>
            <p:cNvPr id="838" name="Google Shape;838;p2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0"/>
          <p:cNvGrpSpPr/>
          <p:nvPr/>
        </p:nvGrpSpPr>
        <p:grpSpPr>
          <a:xfrm>
            <a:off x="7900125" y="-1282600"/>
            <a:ext cx="2300750" cy="5232700"/>
            <a:chOff x="2650500" y="238500"/>
            <a:chExt cx="2300750" cy="5232700"/>
          </a:xfrm>
        </p:grpSpPr>
        <p:sp>
          <p:nvSpPr>
            <p:cNvPr id="935" name="Google Shape;935;p2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20"/>
          <p:cNvGrpSpPr/>
          <p:nvPr/>
        </p:nvGrpSpPr>
        <p:grpSpPr>
          <a:xfrm>
            <a:off x="-542181" y="1458098"/>
            <a:ext cx="1474995" cy="1417341"/>
            <a:chOff x="720001" y="115874"/>
            <a:chExt cx="1851846" cy="1779461"/>
          </a:xfrm>
        </p:grpSpPr>
        <p:sp>
          <p:nvSpPr>
            <p:cNvPr id="940" name="Google Shape;940;p20"/>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0"/>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0"/>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0"/>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0"/>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0"/>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0"/>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20"/>
          <p:cNvGrpSpPr/>
          <p:nvPr/>
        </p:nvGrpSpPr>
        <p:grpSpPr>
          <a:xfrm rot="2256003">
            <a:off x="-1162269" y="2580024"/>
            <a:ext cx="2070837" cy="1326209"/>
            <a:chOff x="209625" y="551300"/>
            <a:chExt cx="7170900" cy="4592400"/>
          </a:xfrm>
        </p:grpSpPr>
        <p:sp>
          <p:nvSpPr>
            <p:cNvPr id="949" name="Google Shape;949;p2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5" name="Google Shape;1045;p20"/>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Bossa Nova</a:t>
            </a:r>
            <a:endParaRPr sz="1700">
              <a:solidFill>
                <a:srgbClr val="9900FF"/>
              </a:solidFill>
              <a:highlight>
                <a:srgbClr val="FFFFFF"/>
              </a:highlight>
            </a:endParaRPr>
          </a:p>
        </p:txBody>
      </p:sp>
      <p:sp>
        <p:nvSpPr>
          <p:cNvPr id="1046" name="Google Shape;1046;p20"/>
          <p:cNvSpPr txBox="1">
            <a:spLocks noGrp="1"/>
          </p:cNvSpPr>
          <p:nvPr>
            <p:ph type="title" idx="4"/>
          </p:nvPr>
        </p:nvSpPr>
        <p:spPr>
          <a:xfrm>
            <a:off x="2804150" y="445025"/>
            <a:ext cx="4446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a:t>
            </a:r>
            <a:r>
              <a:rPr lang="es" sz="2300">
                <a:highlight>
                  <a:srgbClr val="F9F9F9"/>
                </a:highlight>
                <a:latin typeface="Caveat"/>
                <a:ea typeface="Caveat"/>
                <a:cs typeface="Caveat"/>
                <a:sym typeface="Caveat"/>
              </a:rPr>
              <a:t>João Gilberto - Desafinado”</a:t>
            </a:r>
            <a:endParaRPr sz="1700">
              <a:highlight>
                <a:srgbClr val="FFFFFF"/>
              </a:highlight>
              <a:latin typeface="Caveat"/>
              <a:ea typeface="Caveat"/>
              <a:cs typeface="Caveat"/>
              <a:sym typeface="Caveat"/>
            </a:endParaRPr>
          </a:p>
        </p:txBody>
      </p:sp>
      <p:grpSp>
        <p:nvGrpSpPr>
          <p:cNvPr id="1047" name="Google Shape;1047;p20"/>
          <p:cNvGrpSpPr/>
          <p:nvPr/>
        </p:nvGrpSpPr>
        <p:grpSpPr>
          <a:xfrm>
            <a:off x="674850" y="1588050"/>
            <a:ext cx="2106900" cy="1967400"/>
            <a:chOff x="557725" y="1588050"/>
            <a:chExt cx="2106900" cy="1967400"/>
          </a:xfrm>
        </p:grpSpPr>
        <p:sp>
          <p:nvSpPr>
            <p:cNvPr id="1048" name="Google Shape;1048;p20"/>
            <p:cNvSpPr/>
            <p:nvPr/>
          </p:nvSpPr>
          <p:spPr>
            <a:xfrm>
              <a:off x="557725"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20"/>
            <p:cNvPicPr preferRelativeResize="0"/>
            <p:nvPr/>
          </p:nvPicPr>
          <p:blipFill rotWithShape="1">
            <a:blip r:embed="rId3">
              <a:alphaModFix/>
            </a:blip>
            <a:srcRect l="25872" t="6664" r="37779" b="26956"/>
            <a:stretch/>
          </p:blipFill>
          <p:spPr>
            <a:xfrm>
              <a:off x="836425" y="1651500"/>
              <a:ext cx="1549500" cy="1840500"/>
            </a:xfrm>
            <a:prstGeom prst="ellipse">
              <a:avLst/>
            </a:prstGeom>
            <a:noFill/>
            <a:ln>
              <a:noFill/>
            </a:ln>
          </p:spPr>
        </p:pic>
      </p:grpSp>
      <p:pic>
        <p:nvPicPr>
          <p:cNvPr id="1050" name="Google Shape;1050;p20" descr="cancion de Antonio Carlos Jobim, interpretada por João Gilberto&#10;&quot;...en el pecho de los desafinados tambien late un corazon&quot;&#10;para la humildad&#10;(vean mi canal, hay mas videos subtitulados)" title="João Gilberto - Desafinado subtitulado">
            <a:hlinkClick r:id="rId4"/>
          </p:cNvPr>
          <p:cNvPicPr preferRelativeResize="0"/>
          <p:nvPr/>
        </p:nvPicPr>
        <p:blipFill>
          <a:blip r:embed="rId5">
            <a:alphaModFix/>
          </a:blip>
          <a:stretch>
            <a:fillRect/>
          </a:stretch>
        </p:blipFill>
        <p:spPr>
          <a:xfrm>
            <a:off x="3033763" y="12393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0"/>
                                        </p:tgtEl>
                                        <p:attrNameLst>
                                          <p:attrName>style.visibility</p:attrName>
                                        </p:attrNameLst>
                                      </p:cBhvr>
                                      <p:to>
                                        <p:strVal val="visible"/>
                                      </p:to>
                                    </p:set>
                                    <p:animEffect transition="in" filter="fade">
                                      <p:cBhvr>
                                        <p:cTn id="7" dur="1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grpSp>
        <p:nvGrpSpPr>
          <p:cNvPr id="1055" name="Google Shape;1055;p21"/>
          <p:cNvGrpSpPr/>
          <p:nvPr/>
        </p:nvGrpSpPr>
        <p:grpSpPr>
          <a:xfrm>
            <a:off x="7705382" y="3342085"/>
            <a:ext cx="2070956" cy="1326285"/>
            <a:chOff x="209625" y="551300"/>
            <a:chExt cx="7170900" cy="4592400"/>
          </a:xfrm>
        </p:grpSpPr>
        <p:sp>
          <p:nvSpPr>
            <p:cNvPr id="1056" name="Google Shape;1056;p21"/>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1"/>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1"/>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1"/>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1"/>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1"/>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1"/>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1"/>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1"/>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1"/>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1"/>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1"/>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1"/>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1"/>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1"/>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1"/>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1"/>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1"/>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1"/>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1"/>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1"/>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1"/>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1"/>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1"/>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1"/>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1"/>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1"/>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1"/>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1"/>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1"/>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1"/>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1"/>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1"/>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1"/>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1"/>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1"/>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1"/>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1"/>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1"/>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1"/>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1"/>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1"/>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1"/>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1"/>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1"/>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21"/>
          <p:cNvGrpSpPr/>
          <p:nvPr/>
        </p:nvGrpSpPr>
        <p:grpSpPr>
          <a:xfrm>
            <a:off x="7900125" y="-1282600"/>
            <a:ext cx="2300750" cy="5232700"/>
            <a:chOff x="2650500" y="238500"/>
            <a:chExt cx="2300750" cy="5232700"/>
          </a:xfrm>
        </p:grpSpPr>
        <p:sp>
          <p:nvSpPr>
            <p:cNvPr id="1153" name="Google Shape;1153;p21"/>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1"/>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1"/>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1"/>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1"/>
          <p:cNvGrpSpPr/>
          <p:nvPr/>
        </p:nvGrpSpPr>
        <p:grpSpPr>
          <a:xfrm>
            <a:off x="-542181" y="1458098"/>
            <a:ext cx="1474995" cy="1417341"/>
            <a:chOff x="720001" y="115874"/>
            <a:chExt cx="1851846" cy="1779461"/>
          </a:xfrm>
        </p:grpSpPr>
        <p:sp>
          <p:nvSpPr>
            <p:cNvPr id="1158" name="Google Shape;1158;p21"/>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1"/>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1"/>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1"/>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1"/>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1"/>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1"/>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1"/>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21"/>
          <p:cNvGrpSpPr/>
          <p:nvPr/>
        </p:nvGrpSpPr>
        <p:grpSpPr>
          <a:xfrm rot="2256003">
            <a:off x="-1162269" y="2580024"/>
            <a:ext cx="2070837" cy="1326209"/>
            <a:chOff x="209625" y="551300"/>
            <a:chExt cx="7170900" cy="4592400"/>
          </a:xfrm>
        </p:grpSpPr>
        <p:sp>
          <p:nvSpPr>
            <p:cNvPr id="1167" name="Google Shape;1167;p21"/>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1"/>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1"/>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1"/>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1"/>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1"/>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1"/>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1"/>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1"/>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1"/>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1"/>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1"/>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1"/>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1"/>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1"/>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1"/>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1"/>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1"/>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1"/>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1"/>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1"/>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1"/>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1"/>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1"/>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1"/>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1"/>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1"/>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1"/>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1"/>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1"/>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1"/>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1"/>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1"/>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1"/>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1"/>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1"/>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1"/>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1"/>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1"/>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1"/>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1"/>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1"/>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1"/>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1"/>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1"/>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1"/>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1"/>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1"/>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1"/>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1"/>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1"/>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1"/>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1"/>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1"/>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1"/>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3" name="Google Shape;1263;p21"/>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Cha cha chá</a:t>
            </a:r>
            <a:endParaRPr sz="1700">
              <a:solidFill>
                <a:srgbClr val="9900FF"/>
              </a:solidFill>
              <a:highlight>
                <a:srgbClr val="FFFFFF"/>
              </a:highlight>
            </a:endParaRPr>
          </a:p>
        </p:txBody>
      </p:sp>
      <p:sp>
        <p:nvSpPr>
          <p:cNvPr id="1264" name="Google Shape;1264;p21"/>
          <p:cNvSpPr txBox="1">
            <a:spLocks noGrp="1"/>
          </p:cNvSpPr>
          <p:nvPr>
            <p:ph type="title" idx="4"/>
          </p:nvPr>
        </p:nvSpPr>
        <p:spPr>
          <a:xfrm>
            <a:off x="2804150" y="445025"/>
            <a:ext cx="4446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“El Chac ha cha-Poco a poco”</a:t>
            </a:r>
            <a:endParaRPr sz="1700">
              <a:highlight>
                <a:srgbClr val="FFFFFF"/>
              </a:highlight>
              <a:latin typeface="Caveat"/>
              <a:ea typeface="Caveat"/>
              <a:cs typeface="Caveat"/>
              <a:sym typeface="Caveat"/>
            </a:endParaRPr>
          </a:p>
        </p:txBody>
      </p:sp>
      <p:grpSp>
        <p:nvGrpSpPr>
          <p:cNvPr id="1265" name="Google Shape;1265;p21"/>
          <p:cNvGrpSpPr/>
          <p:nvPr/>
        </p:nvGrpSpPr>
        <p:grpSpPr>
          <a:xfrm>
            <a:off x="674850" y="1588050"/>
            <a:ext cx="2106900" cy="1967400"/>
            <a:chOff x="557725" y="1588050"/>
            <a:chExt cx="2106900" cy="1967400"/>
          </a:xfrm>
        </p:grpSpPr>
        <p:sp>
          <p:nvSpPr>
            <p:cNvPr id="1266" name="Google Shape;1266;p21"/>
            <p:cNvSpPr/>
            <p:nvPr/>
          </p:nvSpPr>
          <p:spPr>
            <a:xfrm>
              <a:off x="557725"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7" name="Google Shape;1267;p21"/>
            <p:cNvPicPr preferRelativeResize="0"/>
            <p:nvPr/>
          </p:nvPicPr>
          <p:blipFill rotWithShape="1">
            <a:blip r:embed="rId3">
              <a:alphaModFix/>
            </a:blip>
            <a:srcRect l="25872" t="6664" r="37779" b="26956"/>
            <a:stretch/>
          </p:blipFill>
          <p:spPr>
            <a:xfrm>
              <a:off x="836425" y="1651500"/>
              <a:ext cx="1549500" cy="1840500"/>
            </a:xfrm>
            <a:prstGeom prst="ellipse">
              <a:avLst/>
            </a:prstGeom>
            <a:noFill/>
            <a:ln>
              <a:noFill/>
            </a:ln>
          </p:spPr>
        </p:pic>
      </p:grpSp>
      <p:pic>
        <p:nvPicPr>
          <p:cNvPr id="1268" name="Google Shape;1268;p21" title="♫El Chachacha   Oscar De Leon">
            <a:hlinkClick r:id="rId4"/>
          </p:cNvPr>
          <p:cNvPicPr preferRelativeResize="0"/>
          <p:nvPr/>
        </p:nvPicPr>
        <p:blipFill>
          <a:blip r:embed="rId5">
            <a:alphaModFix/>
          </a:blip>
          <a:stretch>
            <a:fillRect/>
          </a:stretch>
        </p:blipFill>
        <p:spPr>
          <a:xfrm>
            <a:off x="3054938" y="12393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8"/>
                                        </p:tgtEl>
                                        <p:attrNameLst>
                                          <p:attrName>style.visibility</p:attrName>
                                        </p:attrNameLst>
                                      </p:cBhvr>
                                      <p:to>
                                        <p:strVal val="visible"/>
                                      </p:to>
                                    </p:set>
                                    <p:animEffect transition="in" filter="fade">
                                      <p:cBhvr>
                                        <p:cTn id="7" dur="1000"/>
                                        <p:tgtEl>
                                          <p:spTgt spid="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3" name="Google Shape;1273;p22"/>
          <p:cNvGrpSpPr/>
          <p:nvPr/>
        </p:nvGrpSpPr>
        <p:grpSpPr>
          <a:xfrm>
            <a:off x="7705382" y="3342085"/>
            <a:ext cx="2070956" cy="1326285"/>
            <a:chOff x="209625" y="551300"/>
            <a:chExt cx="7170900" cy="4592400"/>
          </a:xfrm>
        </p:grpSpPr>
        <p:sp>
          <p:nvSpPr>
            <p:cNvPr id="1274" name="Google Shape;1274;p22"/>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2"/>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2"/>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2"/>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2"/>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2"/>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22"/>
          <p:cNvGrpSpPr/>
          <p:nvPr/>
        </p:nvGrpSpPr>
        <p:grpSpPr>
          <a:xfrm>
            <a:off x="7900125" y="-1282600"/>
            <a:ext cx="2300750" cy="5232700"/>
            <a:chOff x="2650500" y="238500"/>
            <a:chExt cx="2300750" cy="5232700"/>
          </a:xfrm>
        </p:grpSpPr>
        <p:sp>
          <p:nvSpPr>
            <p:cNvPr id="1371" name="Google Shape;1371;p22"/>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22"/>
          <p:cNvGrpSpPr/>
          <p:nvPr/>
        </p:nvGrpSpPr>
        <p:grpSpPr>
          <a:xfrm>
            <a:off x="-542181" y="1458098"/>
            <a:ext cx="1474995" cy="1417341"/>
            <a:chOff x="720001" y="115874"/>
            <a:chExt cx="1851846" cy="1779461"/>
          </a:xfrm>
        </p:grpSpPr>
        <p:sp>
          <p:nvSpPr>
            <p:cNvPr id="1376" name="Google Shape;1376;p22"/>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2"/>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2"/>
          <p:cNvGrpSpPr/>
          <p:nvPr/>
        </p:nvGrpSpPr>
        <p:grpSpPr>
          <a:xfrm rot="2256003">
            <a:off x="-1162269" y="2580024"/>
            <a:ext cx="2070837" cy="1326209"/>
            <a:chOff x="209625" y="551300"/>
            <a:chExt cx="7170900" cy="4592400"/>
          </a:xfrm>
        </p:grpSpPr>
        <p:sp>
          <p:nvSpPr>
            <p:cNvPr id="1385" name="Google Shape;1385;p22"/>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2"/>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2"/>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2"/>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2"/>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2"/>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2"/>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2"/>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2"/>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2"/>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2"/>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2"/>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2"/>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2"/>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2"/>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2"/>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2"/>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2"/>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2"/>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2"/>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2"/>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2"/>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2"/>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2"/>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2"/>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2"/>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2"/>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2"/>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2"/>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2"/>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2"/>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2"/>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2"/>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2"/>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2"/>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2"/>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2"/>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2"/>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2"/>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2"/>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2"/>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2"/>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2"/>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2"/>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2"/>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2"/>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2"/>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2"/>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2"/>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2"/>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2"/>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2"/>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2"/>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2"/>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2"/>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2"/>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2"/>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2"/>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2"/>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2"/>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2"/>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2"/>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2"/>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2"/>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2"/>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2"/>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2"/>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2"/>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1" name="Google Shape;1481;p22"/>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Cumbia</a:t>
            </a:r>
            <a:endParaRPr sz="1700">
              <a:solidFill>
                <a:srgbClr val="9900FF"/>
              </a:solidFill>
              <a:highlight>
                <a:srgbClr val="FFFFFF"/>
              </a:highlight>
            </a:endParaRPr>
          </a:p>
        </p:txBody>
      </p:sp>
      <p:sp>
        <p:nvSpPr>
          <p:cNvPr id="1482" name="Google Shape;1482;p22"/>
          <p:cNvSpPr txBox="1">
            <a:spLocks noGrp="1"/>
          </p:cNvSpPr>
          <p:nvPr>
            <p:ph type="title" idx="4"/>
          </p:nvPr>
        </p:nvSpPr>
        <p:spPr>
          <a:xfrm>
            <a:off x="2804150" y="445025"/>
            <a:ext cx="4446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a:t>
            </a:r>
            <a:r>
              <a:rPr lang="es" sz="2300">
                <a:highlight>
                  <a:srgbClr val="F9F9F9"/>
                </a:highlight>
                <a:latin typeface="Caveat"/>
                <a:ea typeface="Caveat"/>
                <a:cs typeface="Caveat"/>
                <a:sym typeface="Caveat"/>
              </a:rPr>
              <a:t>La Pollera Colora”</a:t>
            </a:r>
            <a:endParaRPr sz="1700">
              <a:highlight>
                <a:srgbClr val="FFFFFF"/>
              </a:highlight>
              <a:latin typeface="Caveat"/>
              <a:ea typeface="Caveat"/>
              <a:cs typeface="Caveat"/>
              <a:sym typeface="Caveat"/>
            </a:endParaRPr>
          </a:p>
        </p:txBody>
      </p:sp>
      <p:grpSp>
        <p:nvGrpSpPr>
          <p:cNvPr id="1483" name="Google Shape;1483;p22"/>
          <p:cNvGrpSpPr/>
          <p:nvPr/>
        </p:nvGrpSpPr>
        <p:grpSpPr>
          <a:xfrm>
            <a:off x="674850" y="1588050"/>
            <a:ext cx="2106900" cy="1967400"/>
            <a:chOff x="557725" y="1588050"/>
            <a:chExt cx="2106900" cy="1967400"/>
          </a:xfrm>
        </p:grpSpPr>
        <p:sp>
          <p:nvSpPr>
            <p:cNvPr id="1484" name="Google Shape;1484;p22"/>
            <p:cNvSpPr/>
            <p:nvPr/>
          </p:nvSpPr>
          <p:spPr>
            <a:xfrm>
              <a:off x="557725"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5" name="Google Shape;1485;p22"/>
            <p:cNvPicPr preferRelativeResize="0"/>
            <p:nvPr/>
          </p:nvPicPr>
          <p:blipFill rotWithShape="1">
            <a:blip r:embed="rId3">
              <a:alphaModFix/>
            </a:blip>
            <a:srcRect l="25872" t="6664" r="37779" b="26956"/>
            <a:stretch/>
          </p:blipFill>
          <p:spPr>
            <a:xfrm>
              <a:off x="836425" y="1651500"/>
              <a:ext cx="1549500" cy="1840500"/>
            </a:xfrm>
            <a:prstGeom prst="ellipse">
              <a:avLst/>
            </a:prstGeom>
            <a:noFill/>
            <a:ln>
              <a:noFill/>
            </a:ln>
          </p:spPr>
        </p:pic>
      </p:grpSp>
      <p:pic>
        <p:nvPicPr>
          <p:cNvPr id="1486" name="Google Shape;1486;p22" title="LA POLLERA COLORA - CUMBIA.">
            <a:hlinkClick r:id="rId4"/>
          </p:cNvPr>
          <p:cNvPicPr preferRelativeResize="0"/>
          <p:nvPr/>
        </p:nvPicPr>
        <p:blipFill>
          <a:blip r:embed="rId5">
            <a:alphaModFix/>
          </a:blip>
          <a:stretch>
            <a:fillRect/>
          </a:stretch>
        </p:blipFill>
        <p:spPr>
          <a:xfrm>
            <a:off x="2957563" y="13523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6"/>
                                        </p:tgtEl>
                                        <p:attrNameLst>
                                          <p:attrName>style.visibility</p:attrName>
                                        </p:attrNameLst>
                                      </p:cBhvr>
                                      <p:to>
                                        <p:strVal val="visible"/>
                                      </p:to>
                                    </p:set>
                                    <p:animEffect transition="in" filter="fade">
                                      <p:cBhvr>
                                        <p:cTn id="7" dur="1000"/>
                                        <p:tgtEl>
                                          <p:spTgt spid="1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grpSp>
        <p:nvGrpSpPr>
          <p:cNvPr id="1491" name="Google Shape;1491;p23"/>
          <p:cNvGrpSpPr/>
          <p:nvPr/>
        </p:nvGrpSpPr>
        <p:grpSpPr>
          <a:xfrm>
            <a:off x="7705382" y="3342085"/>
            <a:ext cx="2070956" cy="1326285"/>
            <a:chOff x="209625" y="551300"/>
            <a:chExt cx="7170900" cy="4592400"/>
          </a:xfrm>
        </p:grpSpPr>
        <p:sp>
          <p:nvSpPr>
            <p:cNvPr id="1492" name="Google Shape;1492;p2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23"/>
          <p:cNvGrpSpPr/>
          <p:nvPr/>
        </p:nvGrpSpPr>
        <p:grpSpPr>
          <a:xfrm>
            <a:off x="7900125" y="-1282600"/>
            <a:ext cx="2300750" cy="5232700"/>
            <a:chOff x="2650500" y="238500"/>
            <a:chExt cx="2300750" cy="5232700"/>
          </a:xfrm>
        </p:grpSpPr>
        <p:sp>
          <p:nvSpPr>
            <p:cNvPr id="1589" name="Google Shape;1589;p23"/>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3"/>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3"/>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3"/>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23"/>
          <p:cNvGrpSpPr/>
          <p:nvPr/>
        </p:nvGrpSpPr>
        <p:grpSpPr>
          <a:xfrm>
            <a:off x="-542181" y="1458098"/>
            <a:ext cx="1474995" cy="1417341"/>
            <a:chOff x="720001" y="115874"/>
            <a:chExt cx="1851846" cy="1779461"/>
          </a:xfrm>
        </p:grpSpPr>
        <p:sp>
          <p:nvSpPr>
            <p:cNvPr id="1594" name="Google Shape;1594;p23"/>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3"/>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3"/>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3"/>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3"/>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3"/>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3"/>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3"/>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23"/>
          <p:cNvGrpSpPr/>
          <p:nvPr/>
        </p:nvGrpSpPr>
        <p:grpSpPr>
          <a:xfrm rot="2256003">
            <a:off x="-1162269" y="2580024"/>
            <a:ext cx="2070837" cy="1326209"/>
            <a:chOff x="209625" y="551300"/>
            <a:chExt cx="7170900" cy="4592400"/>
          </a:xfrm>
        </p:grpSpPr>
        <p:sp>
          <p:nvSpPr>
            <p:cNvPr id="1603" name="Google Shape;1603;p2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9" name="Google Shape;1699;p23"/>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Mambo</a:t>
            </a:r>
            <a:endParaRPr sz="1700">
              <a:solidFill>
                <a:srgbClr val="9900FF"/>
              </a:solidFill>
              <a:highlight>
                <a:srgbClr val="FFFFFF"/>
              </a:highlight>
            </a:endParaRPr>
          </a:p>
        </p:txBody>
      </p:sp>
      <p:sp>
        <p:nvSpPr>
          <p:cNvPr id="1700" name="Google Shape;1700;p23"/>
          <p:cNvSpPr txBox="1">
            <a:spLocks noGrp="1"/>
          </p:cNvSpPr>
          <p:nvPr>
            <p:ph type="title" idx="4"/>
          </p:nvPr>
        </p:nvSpPr>
        <p:spPr>
          <a:xfrm>
            <a:off x="2804150" y="445025"/>
            <a:ext cx="4446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a:t>
            </a:r>
            <a:r>
              <a:rPr lang="es" sz="2300">
                <a:highlight>
                  <a:srgbClr val="F9F9F9"/>
                </a:highlight>
                <a:latin typeface="Caveat"/>
                <a:ea typeface="Caveat"/>
                <a:cs typeface="Caveat"/>
                <a:sym typeface="Caveat"/>
              </a:rPr>
              <a:t>Mambo Nº8 Dámaso Pérez”</a:t>
            </a:r>
            <a:endParaRPr sz="1700">
              <a:highlight>
                <a:srgbClr val="FFFFFF"/>
              </a:highlight>
              <a:latin typeface="Caveat"/>
              <a:ea typeface="Caveat"/>
              <a:cs typeface="Caveat"/>
              <a:sym typeface="Caveat"/>
            </a:endParaRPr>
          </a:p>
        </p:txBody>
      </p:sp>
      <p:grpSp>
        <p:nvGrpSpPr>
          <p:cNvPr id="1701" name="Google Shape;1701;p23"/>
          <p:cNvGrpSpPr/>
          <p:nvPr/>
        </p:nvGrpSpPr>
        <p:grpSpPr>
          <a:xfrm>
            <a:off x="674850" y="1588050"/>
            <a:ext cx="2106900" cy="1967400"/>
            <a:chOff x="557725" y="1588050"/>
            <a:chExt cx="2106900" cy="1967400"/>
          </a:xfrm>
        </p:grpSpPr>
        <p:sp>
          <p:nvSpPr>
            <p:cNvPr id="1702" name="Google Shape;1702;p23"/>
            <p:cNvSpPr/>
            <p:nvPr/>
          </p:nvSpPr>
          <p:spPr>
            <a:xfrm>
              <a:off x="557725"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3" name="Google Shape;1703;p23"/>
            <p:cNvPicPr preferRelativeResize="0"/>
            <p:nvPr/>
          </p:nvPicPr>
          <p:blipFill rotWithShape="1">
            <a:blip r:embed="rId3">
              <a:alphaModFix/>
            </a:blip>
            <a:srcRect l="25872" t="6664" r="37779" b="26956"/>
            <a:stretch/>
          </p:blipFill>
          <p:spPr>
            <a:xfrm>
              <a:off x="836425" y="1651500"/>
              <a:ext cx="1549500" cy="1840500"/>
            </a:xfrm>
            <a:prstGeom prst="ellipse">
              <a:avLst/>
            </a:prstGeom>
            <a:noFill/>
            <a:ln>
              <a:noFill/>
            </a:ln>
          </p:spPr>
        </p:pic>
      </p:grpSp>
      <p:pic>
        <p:nvPicPr>
          <p:cNvPr id="1704" name="Google Shape;1704;p23" descr="El Rey del Mambo el cubano Dámaso Perez Prado en todo su esplendor  nos deleita con el Mambo N° 8, tremenda canción para hacer bailar hasta al más sonso. &#10; &#10;Nota: Video editado con mejor sonido que el original, solo  espero que youtube no lo bloquee por derechos de autor. No existe en youtube desgraciadamente un video de esta canción con buena calidad de sonido, espero que entiendan eso los señores de youtube." title="Mambo N° 8 - Dámaso Perez Prado (excelente calidad de audio)">
            <a:hlinkClick r:id="rId4"/>
          </p:cNvPr>
          <p:cNvPicPr preferRelativeResize="0"/>
          <p:nvPr/>
        </p:nvPicPr>
        <p:blipFill>
          <a:blip r:embed="rId5">
            <a:alphaModFix/>
          </a:blip>
          <a:stretch>
            <a:fillRect/>
          </a:stretch>
        </p:blipFill>
        <p:spPr>
          <a:xfrm>
            <a:off x="2957563" y="11193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4"/>
                                        </p:tgtEl>
                                        <p:attrNameLst>
                                          <p:attrName>style.visibility</p:attrName>
                                        </p:attrNameLst>
                                      </p:cBhvr>
                                      <p:to>
                                        <p:strVal val="visible"/>
                                      </p:to>
                                    </p:set>
                                    <p:animEffect transition="in" filter="fade">
                                      <p:cBhvr>
                                        <p:cTn id="7" dur="1000"/>
                                        <p:tgtEl>
                                          <p:spTgt spid="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grpSp>
        <p:nvGrpSpPr>
          <p:cNvPr id="1709" name="Google Shape;1709;p24"/>
          <p:cNvGrpSpPr/>
          <p:nvPr/>
        </p:nvGrpSpPr>
        <p:grpSpPr>
          <a:xfrm>
            <a:off x="7705382" y="3342085"/>
            <a:ext cx="2070956" cy="1326285"/>
            <a:chOff x="209625" y="551300"/>
            <a:chExt cx="7170900" cy="4592400"/>
          </a:xfrm>
        </p:grpSpPr>
        <p:sp>
          <p:nvSpPr>
            <p:cNvPr id="1710" name="Google Shape;1710;p24"/>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4"/>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4"/>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4"/>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4"/>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4"/>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4"/>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4"/>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4"/>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4"/>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4"/>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4"/>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4"/>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4"/>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4"/>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4"/>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4"/>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24"/>
          <p:cNvGrpSpPr/>
          <p:nvPr/>
        </p:nvGrpSpPr>
        <p:grpSpPr>
          <a:xfrm>
            <a:off x="7900125" y="-1282600"/>
            <a:ext cx="2300750" cy="5232700"/>
            <a:chOff x="2650500" y="238500"/>
            <a:chExt cx="2300750" cy="5232700"/>
          </a:xfrm>
        </p:grpSpPr>
        <p:sp>
          <p:nvSpPr>
            <p:cNvPr id="1807" name="Google Shape;1807;p2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4"/>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24"/>
          <p:cNvGrpSpPr/>
          <p:nvPr/>
        </p:nvGrpSpPr>
        <p:grpSpPr>
          <a:xfrm>
            <a:off x="-542181" y="1458098"/>
            <a:ext cx="1474995" cy="1417341"/>
            <a:chOff x="720001" y="115874"/>
            <a:chExt cx="1851846" cy="1779461"/>
          </a:xfrm>
        </p:grpSpPr>
        <p:sp>
          <p:nvSpPr>
            <p:cNvPr id="1812" name="Google Shape;1812;p24"/>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4"/>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4"/>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4"/>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4"/>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4"/>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4"/>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4"/>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24"/>
          <p:cNvGrpSpPr/>
          <p:nvPr/>
        </p:nvGrpSpPr>
        <p:grpSpPr>
          <a:xfrm rot="2256003">
            <a:off x="-1162269" y="2580024"/>
            <a:ext cx="2070837" cy="1326209"/>
            <a:chOff x="209625" y="551300"/>
            <a:chExt cx="7170900" cy="4592400"/>
          </a:xfrm>
        </p:grpSpPr>
        <p:sp>
          <p:nvSpPr>
            <p:cNvPr id="1821" name="Google Shape;1821;p24"/>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4"/>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4"/>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4"/>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4"/>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4"/>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4"/>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4"/>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4"/>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4"/>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4"/>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4"/>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4"/>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4"/>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4"/>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4"/>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4"/>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4"/>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4"/>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4"/>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4"/>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4"/>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4"/>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4"/>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4"/>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4"/>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4"/>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4"/>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4"/>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4"/>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4"/>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4"/>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4"/>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4"/>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4"/>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4"/>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4"/>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4"/>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4"/>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4"/>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4"/>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4"/>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4"/>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4"/>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4"/>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4"/>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4"/>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4"/>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4"/>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4"/>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4"/>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4"/>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4"/>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4"/>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4"/>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4"/>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4"/>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4"/>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4"/>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4"/>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4"/>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4"/>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4"/>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4"/>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4"/>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4"/>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4"/>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7" name="Google Shape;1917;p24"/>
          <p:cNvSpPr txBox="1">
            <a:spLocks noGrp="1"/>
          </p:cNvSpPr>
          <p:nvPr>
            <p:ph type="title" idx="4"/>
          </p:nvPr>
        </p:nvSpPr>
        <p:spPr>
          <a:xfrm>
            <a:off x="311700" y="445025"/>
            <a:ext cx="2833200" cy="5727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9900FF"/>
                </a:solidFill>
              </a:rPr>
              <a:t>Comentemos</a:t>
            </a:r>
            <a:endParaRPr sz="1700">
              <a:solidFill>
                <a:srgbClr val="9900FF"/>
              </a:solidFill>
              <a:highlight>
                <a:srgbClr val="FFFFFF"/>
              </a:highlight>
            </a:endParaRPr>
          </a:p>
        </p:txBody>
      </p:sp>
      <p:sp>
        <p:nvSpPr>
          <p:cNvPr id="1918" name="Google Shape;1918;p24"/>
          <p:cNvSpPr txBox="1">
            <a:spLocks noGrp="1"/>
          </p:cNvSpPr>
          <p:nvPr>
            <p:ph type="title" idx="4"/>
          </p:nvPr>
        </p:nvSpPr>
        <p:spPr>
          <a:xfrm>
            <a:off x="2804150" y="445025"/>
            <a:ext cx="4323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latin typeface="Caveat"/>
                <a:ea typeface="Caveat"/>
                <a:cs typeface="Caveat"/>
                <a:sym typeface="Caveat"/>
              </a:rPr>
              <a:t>“Ritmos Latinos”</a:t>
            </a:r>
            <a:endParaRPr sz="1700">
              <a:highlight>
                <a:srgbClr val="FFFFFF"/>
              </a:highlight>
              <a:latin typeface="Caveat"/>
              <a:ea typeface="Caveat"/>
              <a:cs typeface="Caveat"/>
              <a:sym typeface="Caveat"/>
            </a:endParaRPr>
          </a:p>
        </p:txBody>
      </p:sp>
      <p:grpSp>
        <p:nvGrpSpPr>
          <p:cNvPr id="1919" name="Google Shape;1919;p24"/>
          <p:cNvGrpSpPr/>
          <p:nvPr/>
        </p:nvGrpSpPr>
        <p:grpSpPr>
          <a:xfrm>
            <a:off x="674850" y="1804950"/>
            <a:ext cx="2106900" cy="1967400"/>
            <a:chOff x="3437300" y="1588050"/>
            <a:chExt cx="2106900" cy="1967400"/>
          </a:xfrm>
        </p:grpSpPr>
        <p:sp>
          <p:nvSpPr>
            <p:cNvPr id="1920" name="Google Shape;1920;p24"/>
            <p:cNvSpPr/>
            <p:nvPr/>
          </p:nvSpPr>
          <p:spPr>
            <a:xfrm>
              <a:off x="3437300" y="1588050"/>
              <a:ext cx="2106900" cy="196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1" name="Google Shape;1921;p24"/>
            <p:cNvPicPr preferRelativeResize="0"/>
            <p:nvPr/>
          </p:nvPicPr>
          <p:blipFill>
            <a:blip r:embed="rId3">
              <a:alphaModFix/>
            </a:blip>
            <a:stretch>
              <a:fillRect/>
            </a:stretch>
          </p:blipFill>
          <p:spPr>
            <a:xfrm>
              <a:off x="3916019" y="1937800"/>
              <a:ext cx="1192425" cy="1267895"/>
            </a:xfrm>
            <a:prstGeom prst="rect">
              <a:avLst/>
            </a:prstGeom>
            <a:noFill/>
            <a:ln>
              <a:noFill/>
            </a:ln>
          </p:spPr>
        </p:pic>
      </p:grpSp>
      <p:sp>
        <p:nvSpPr>
          <p:cNvPr id="1922" name="Google Shape;1922;p24"/>
          <p:cNvSpPr txBox="1">
            <a:spLocks noGrp="1"/>
          </p:cNvSpPr>
          <p:nvPr>
            <p:ph type="body" idx="4294967295"/>
          </p:nvPr>
        </p:nvSpPr>
        <p:spPr>
          <a:xfrm>
            <a:off x="2967788" y="1523400"/>
            <a:ext cx="4746300" cy="2530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
              <a:t>¿Qué características rítmicas te han llamado la atención ?</a:t>
            </a:r>
            <a:endParaRPr/>
          </a:p>
          <a:p>
            <a:pPr marL="457200" lvl="0" indent="-342900" algn="l" rtl="0">
              <a:spcBef>
                <a:spcPts val="0"/>
              </a:spcBef>
              <a:spcAft>
                <a:spcPts val="0"/>
              </a:spcAft>
              <a:buSzPts val="1800"/>
              <a:buChar char="●"/>
            </a:pPr>
            <a:r>
              <a:rPr lang="es"/>
              <a:t>¿Qué instrumentos identificastes?</a:t>
            </a:r>
            <a:endParaRPr/>
          </a:p>
          <a:p>
            <a:pPr marL="457200" lvl="0" indent="-342900" algn="l" rtl="0">
              <a:spcBef>
                <a:spcPts val="0"/>
              </a:spcBef>
              <a:spcAft>
                <a:spcPts val="0"/>
              </a:spcAft>
              <a:buSzPts val="1800"/>
              <a:buChar char="●"/>
            </a:pPr>
            <a:r>
              <a:rPr lang="es"/>
              <a:t>¿Qué puedes mencionar de cada una de las audiciones?</a:t>
            </a:r>
            <a:endParaRPr/>
          </a:p>
          <a:p>
            <a:pPr marL="457200" lvl="0" indent="-342900" algn="l" rtl="0">
              <a:spcBef>
                <a:spcPts val="0"/>
              </a:spcBef>
              <a:spcAft>
                <a:spcPts val="0"/>
              </a:spcAft>
              <a:buSzPts val="1800"/>
              <a:buChar char="●"/>
            </a:pPr>
            <a:r>
              <a:rPr lang="es"/>
              <a:t>¿Los habías escuchado antes?</a:t>
            </a:r>
            <a:endParaRPr/>
          </a:p>
          <a:p>
            <a:pPr marL="0" lvl="0" indent="0" algn="l" rtl="0">
              <a:spcBef>
                <a:spcPts val="1600"/>
              </a:spcBef>
              <a:spcAft>
                <a:spcPts val="0"/>
              </a:spcAft>
              <a:buNone/>
            </a:pPr>
            <a:endParaRPr/>
          </a:p>
          <a:p>
            <a:pPr marL="91440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Presentación en pantalla (16:9)</PresentationFormat>
  <Paragraphs>79</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Caveat</vt:lpstr>
      <vt:lpstr>Arvo</vt:lpstr>
      <vt:lpstr>Roboto</vt:lpstr>
      <vt:lpstr>Simple Light</vt:lpstr>
      <vt:lpstr>Música  Latinoamericana</vt:lpstr>
      <vt:lpstr>Objetivo: Conocer la riqueza musical presente en latino america a partir  de diversas audiciones</vt:lpstr>
      <vt:lpstr>Conceptos presentes en la música latinoamerica</vt:lpstr>
      <vt:lpstr>Conceptos presentes en la música latinoamerica</vt:lpstr>
      <vt:lpstr>Bossa Nova</vt:lpstr>
      <vt:lpstr>Cha cha chá</vt:lpstr>
      <vt:lpstr>Cumbia</vt:lpstr>
      <vt:lpstr>Mambo</vt:lpstr>
      <vt:lpstr>Comentemos</vt:lpstr>
      <vt:lpstr>Puntos Claves de la sesión</vt:lpstr>
      <vt:lpstr>Para finalizar</vt:lpstr>
      <vt:lpstr>AWESOME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Música  Latinoamericana</dc:title>
  <dc:creator>Carmen Barros Ortega</dc:creator>
  <cp:lastModifiedBy>Carmen Barros Ortega</cp:lastModifiedBy>
  <cp:revision>2</cp:revision>
  <dcterms:modified xsi:type="dcterms:W3CDTF">2021-07-29T15:03:21Z</dcterms:modified>
</cp:coreProperties>
</file>