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7" r:id="rId10"/>
    <p:sldId id="268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2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7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5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85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2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38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84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8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E28807C-F4C0-4B7B-9168-072D3119666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1071023-406E-4FC2-8D99-654E57908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ws_of_the_Indi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tercera.com/noticia/la-ciudad-inca-en-santiago-que-pedro-de-valdivia-ignor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arth.google.com/web/@-33.4378439,-70.6504796,550.78583096a,864.17318685d,35y,0h,45t,0r/data=ChIaEAoKL20vMGp3d3JzMhgCIAEoA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ma,_Peru_-_Plaza_de_Armas_06.jp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es.wikivoyage.org/wiki/Santiago_de_Chile:_Zona_Centro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oyage.org/wiki/Central_Chil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c.ihacom.ca/Locations-vacances-Montagne-Region-de-santiago/2O5k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pt.wikipedia.org/wiki/Rio_Mapocho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818327-9D44-4214-BEC7-F7463A8BD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 descr="Dibujo de un edificio&#10;&#10;Descripción generada automáticamente">
            <a:extLst>
              <a:ext uri="{FF2B5EF4-FFF2-40B4-BE49-F238E27FC236}">
                <a16:creationId xmlns:a16="http://schemas.microsoft.com/office/drawing/2014/main" id="{C787B0E9-E2A8-4C49-B836-F20B6D265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22" r="1" b="1"/>
          <a:stretch/>
        </p:blipFill>
        <p:spPr>
          <a:xfrm>
            <a:off x="20" y="3809"/>
            <a:ext cx="1219198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96B7D9-8894-4E5C-8DCF-35BECF8D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2AC0096-DDCB-44DF-A2DC-FCDBED255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s-ES" dirty="0"/>
              <a:t>La ciudad colonial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346DB-AB2F-4629-AAEA-EAA0DB8ED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Historia- Octavo Básico</a:t>
            </a:r>
          </a:p>
          <a:p>
            <a:r>
              <a:rPr lang="es-ES" dirty="0"/>
              <a:t>Profesor: Abraham López</a:t>
            </a:r>
          </a:p>
          <a:p>
            <a:r>
              <a:rPr lang="es-ES" dirty="0"/>
              <a:t>OA: 08</a:t>
            </a:r>
          </a:p>
          <a:p>
            <a:r>
              <a:rPr lang="es-ES" dirty="0"/>
              <a:t>Clase </a:t>
            </a:r>
            <a:r>
              <a:rPr lang="es-ES" dirty="0" err="1"/>
              <a:t>N°</a:t>
            </a:r>
            <a:r>
              <a:rPr lang="es-ES" dirty="0"/>
              <a:t> 5 y 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44CD24-5431-4289-B669-5933FA0F3834}"/>
              </a:ext>
            </a:extLst>
          </p:cNvPr>
          <p:cNvSpPr txBox="1"/>
          <p:nvPr/>
        </p:nvSpPr>
        <p:spPr>
          <a:xfrm>
            <a:off x="9809618" y="6661754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n.wikipedia.org/wiki/Laws_of_the_Ind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8D9061-22F1-471E-821E-0C060C0C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FFFFFF"/>
                </a:solidFill>
              </a:rPr>
              <a:t>Visiones y omisiones</a:t>
            </a:r>
            <a:br>
              <a:rPr lang="es-ES">
                <a:solidFill>
                  <a:srgbClr val="FFFFFF"/>
                </a:solidFill>
              </a:rPr>
            </a:br>
            <a:endParaRPr lang="es-ES">
              <a:solidFill>
                <a:srgbClr val="FFFFFF"/>
              </a:solidFill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B382E8-0AE2-4E1E-AA5D-C03A18D0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92280"/>
            <a:ext cx="9872871" cy="4039339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Bahnschrift" panose="020B0502040204020203" pitchFamily="34" charset="0"/>
              </a:rPr>
              <a:t>“La evidencia demuestra que a la llegada de los españoles  ya existía en lo que hoy es la Plaza de Armas un importante asentamiento dirigido por el gobernador inca </a:t>
            </a:r>
            <a:r>
              <a:rPr lang="es-ES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Quilicanta</a:t>
            </a:r>
            <a:r>
              <a:rPr lang="es-ES" sz="2400" dirty="0">
                <a:solidFill>
                  <a:schemeClr val="tx1"/>
                </a:solidFill>
                <a:latin typeface="Bahnschrift" panose="020B0502040204020203" pitchFamily="34" charset="0"/>
              </a:rPr>
              <a:t>, quien incluso habría ayudado a la expedición de Diego de Almagro y más tarde al propio Pedro de Valdivia.</a:t>
            </a:r>
          </a:p>
          <a:p>
            <a:pPr marL="4572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Bahnschrift" panose="020B0502040204020203" pitchFamily="34" charset="0"/>
              </a:rPr>
              <a:t>Este centro habría tenido una importante red vial, con acequias donde se practicaba la </a:t>
            </a:r>
            <a:r>
              <a:rPr lang="es-ES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hidroagricultura</a:t>
            </a:r>
            <a:r>
              <a:rPr lang="es-ES" sz="2400" dirty="0">
                <a:solidFill>
                  <a:schemeClr val="tx1"/>
                </a:solidFill>
                <a:latin typeface="Bahnschrift" panose="020B0502040204020203" pitchFamily="34" charset="0"/>
              </a:rPr>
              <a:t> y extracción de minerales como plata y oro, además de conectar con provincias del </a:t>
            </a:r>
            <a:r>
              <a:rPr lang="es-ES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Tawantinsuyo</a:t>
            </a:r>
            <a:r>
              <a:rPr lang="es-ES" sz="2400" dirty="0">
                <a:solidFill>
                  <a:schemeClr val="tx1"/>
                </a:solidFill>
                <a:latin typeface="Bahnschrift" panose="020B0502040204020203" pitchFamily="34" charset="0"/>
              </a:rPr>
              <a:t>. Uno de los primeros indicios lo encontraron en  las actas del Cabildo de 1541 donde se indica que Valdivia fue nombrado gobernador "en el tambo grande que está junto a la plaza de esta ciudad" ¿Qué hacía un tambo -albergue incaico- en territorio chileno? El dato ya empezaba a echar por tierra la idea de que el conquistador había fundado Santiago de Nueva Extremadura en un peladero”</a:t>
            </a:r>
          </a:p>
          <a:p>
            <a:pPr marL="45720" indent="0">
              <a:buNone/>
            </a:pPr>
            <a:endParaRPr lang="es-ES" sz="19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s-ES" sz="1900" dirty="0">
                <a:solidFill>
                  <a:schemeClr val="tx1"/>
                </a:solidFill>
              </a:rPr>
              <a:t>Fuente: </a:t>
            </a:r>
            <a:r>
              <a:rPr lang="es-CL" sz="2000" dirty="0">
                <a:hlinkClick r:id="rId2"/>
              </a:rPr>
              <a:t>https://www.latercera.com/noticia/la-ciudad-inca-en-santiago-que-pedro-de-valdivia-ignoro/</a:t>
            </a:r>
            <a:endParaRPr lang="es-ES" sz="19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s-E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9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6B50F-4A0D-4204-9B9D-88466688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Bahnschrift" panose="020B0502040204020203" pitchFamily="34" charset="0"/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89C24-31D3-402D-BB7A-68D5B066C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786774"/>
            <a:ext cx="9872871" cy="1039502"/>
          </a:xfrm>
        </p:spPr>
        <p:txBody>
          <a:bodyPr/>
          <a:lstStyle/>
          <a:p>
            <a:pPr marL="45720" indent="0" algn="ctr">
              <a:buNone/>
            </a:pPr>
            <a:r>
              <a:rPr lang="es-ES" dirty="0">
                <a:latin typeface="Bahnschrift" panose="020B0502040204020203" pitchFamily="34" charset="0"/>
              </a:rPr>
              <a:t>Lee atentamente las fuentes de las páginas 74 y 75 de tu texto de estudiante, luego desarrolla, individualmente y en tu cuaderno, las actividades 1,2, 3, 4 y 5 de la página 75 </a:t>
            </a:r>
          </a:p>
        </p:txBody>
      </p:sp>
    </p:spTree>
    <p:extLst>
      <p:ext uri="{BB962C8B-B14F-4D97-AF65-F5344CB8AC3E}">
        <p14:creationId xmlns:p14="http://schemas.microsoft.com/office/powerpoint/2010/main" val="215334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36104-0197-4689-8FF1-06AD2ADB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3626B-E1C5-40DB-B8F2-F9357FFCE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Caracterizar la ciudad colonial y su importancia como centro administrativo para la dominación de los territorios y pueblos indígenas</a:t>
            </a:r>
          </a:p>
        </p:txBody>
      </p:sp>
    </p:spTree>
    <p:extLst>
      <p:ext uri="{BB962C8B-B14F-4D97-AF65-F5344CB8AC3E}">
        <p14:creationId xmlns:p14="http://schemas.microsoft.com/office/powerpoint/2010/main" val="5630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6C736-694C-4C5D-973B-731F6158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A79D6-0758-4FE6-8220-5A5119BD7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s-ES" dirty="0"/>
              <a:t>Observemos atentamente el siguiente espacio icónico del centro de Santiago:</a:t>
            </a:r>
          </a:p>
          <a:p>
            <a:pPr marL="45720" indent="0">
              <a:buNone/>
            </a:pPr>
            <a:r>
              <a:rPr lang="es-CL" dirty="0">
                <a:hlinkClick r:id="rId2"/>
              </a:rPr>
              <a:t>https://earth.google.com/web/@-33.4378439,-70.6504796,550.78583096a,864.17318685d,35y,0h,45t,0r/data=ChIaEAoKL20vMGp3d3JzMhgCIAEoAg</a:t>
            </a:r>
            <a:endParaRPr lang="es-CL" dirty="0"/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/>
              <a:t>¿Qué características te llaman la atención? ¿Quién crees que ideó la organización de esta zona de la ciudad? ¿Por qué lo habrá diseñado de esta manera?</a:t>
            </a:r>
          </a:p>
        </p:txBody>
      </p:sp>
    </p:spTree>
    <p:extLst>
      <p:ext uri="{BB962C8B-B14F-4D97-AF65-F5344CB8AC3E}">
        <p14:creationId xmlns:p14="http://schemas.microsoft.com/office/powerpoint/2010/main" val="157473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C1C66B7-9644-4D9B-9A19-5FD3E30EF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682EA3-E633-4081-9743-2D462CD5C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C124DA-5665-462A-B4DD-5F5F3385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466C0-C1E9-4C07-AE23-5E9D6C4D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E4AF0-DA3D-4D8D-AECB-4F4AABB4C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12F545-DC54-476A-B6F6-FDD03907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0C650F8-F898-496D-A76A-C5A3FF87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100" b="1" cap="all"/>
              <a:t>La ciudad se caracterizó por ser el centro administrativo, comercial y social de Chile en aquel entonces. Las más importantes estaban organizadas en cabildos, cuya autoridad máxima era un alcalde, secundados por corregidores y oficiales.</a:t>
            </a:r>
          </a:p>
        </p:txBody>
      </p:sp>
      <p:pic>
        <p:nvPicPr>
          <p:cNvPr id="15" name="Imagen 14" descr="Una torre de un edificio&#10;&#10;Descripción generada automáticamente">
            <a:extLst>
              <a:ext uri="{FF2B5EF4-FFF2-40B4-BE49-F238E27FC236}">
                <a16:creationId xmlns:a16="http://schemas.microsoft.com/office/drawing/2014/main" id="{B29C08AC-BE55-4CE7-8DAB-EE02CC8E4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871" r="5084" b="3"/>
          <a:stretch/>
        </p:blipFill>
        <p:spPr>
          <a:xfrm>
            <a:off x="728471" y="741172"/>
            <a:ext cx="3470431" cy="3279644"/>
          </a:xfrm>
          <a:prstGeom prst="rect">
            <a:avLst/>
          </a:prstGeom>
        </p:spPr>
      </p:pic>
      <p:pic>
        <p:nvPicPr>
          <p:cNvPr id="8" name="Imagen 7" descr="Iglesia en una calle&#10;&#10;Descripción generada automáticamente">
            <a:extLst>
              <a:ext uri="{FF2B5EF4-FFF2-40B4-BE49-F238E27FC236}">
                <a16:creationId xmlns:a16="http://schemas.microsoft.com/office/drawing/2014/main" id="{D2186B06-D583-492F-A87E-DC3718C11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735" r="10901" b="-1"/>
          <a:stretch/>
        </p:blipFill>
        <p:spPr>
          <a:xfrm>
            <a:off x="4360784" y="741172"/>
            <a:ext cx="3470431" cy="3279644"/>
          </a:xfrm>
          <a:prstGeom prst="rect">
            <a:avLst/>
          </a:prstGeom>
        </p:spPr>
      </p:pic>
      <p:pic>
        <p:nvPicPr>
          <p:cNvPr id="13" name="Imagen 12" descr="Una iglesia antigua&#10;&#10;Descripción generada automáticamente">
            <a:extLst>
              <a:ext uri="{FF2B5EF4-FFF2-40B4-BE49-F238E27FC236}">
                <a16:creationId xmlns:a16="http://schemas.microsoft.com/office/drawing/2014/main" id="{6C620F7E-80C6-4187-BB3F-AF09A0D2D8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r="14445" b="-1"/>
          <a:stretch/>
        </p:blipFill>
        <p:spPr>
          <a:xfrm>
            <a:off x="7993097" y="741172"/>
            <a:ext cx="3470431" cy="32796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476068-C0E0-4F9A-9C39-97B7F0280A55}"/>
              </a:ext>
            </a:extLst>
          </p:cNvPr>
          <p:cNvSpPr txBox="1"/>
          <p:nvPr/>
        </p:nvSpPr>
        <p:spPr>
          <a:xfrm>
            <a:off x="5448832" y="3820761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es.wikivoyage.org/wiki/Santiago_de_Chile:_Zona_Cent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764533-B61A-4078-91B3-1CF1C5949683}"/>
              </a:ext>
            </a:extLst>
          </p:cNvPr>
          <p:cNvSpPr txBox="1"/>
          <p:nvPr/>
        </p:nvSpPr>
        <p:spPr>
          <a:xfrm>
            <a:off x="1816520" y="3820761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mons.wikimedia.org/wiki/File:Lima,_Peru_-_Plaza_de_Armas_06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2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BDB8F3D-9638-427C-A988-5CDD4A322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65" y="1207881"/>
            <a:ext cx="6588368" cy="49412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2889989-2F74-4E1C-AF4A-DDCDF5C1EA6E}"/>
              </a:ext>
            </a:extLst>
          </p:cNvPr>
          <p:cNvSpPr/>
          <p:nvPr/>
        </p:nvSpPr>
        <p:spPr>
          <a:xfrm>
            <a:off x="416767" y="3002872"/>
            <a:ext cx="47150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Bahnschrift" panose="020B0502040204020203" pitchFamily="34" charset="0"/>
              </a:rPr>
              <a:t>La plaza constituía el lugar más importante, en ella se ubicaba la iglesia principal, la sede del Cabildo, en el caso de Santiago la residencia del Gobernador y La Real Audiencia, el mercado, el comercio y las viviendas de los vecinos más importantes. 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algn="just"/>
            <a:r>
              <a:rPr lang="es-ES" dirty="0">
                <a:latin typeface="Bahnschrift" panose="020B0502040204020203" pitchFamily="34" charset="0"/>
              </a:rPr>
              <a:t>Ella se realizaban las celebraciones, fiestas religiosas, entretenciones, como las corridas de toros y la aplicación de la justicia.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A12E3D-6498-4DA4-8BBF-A0ED8B603E4B}"/>
              </a:ext>
            </a:extLst>
          </p:cNvPr>
          <p:cNvSpPr txBox="1"/>
          <p:nvPr/>
        </p:nvSpPr>
        <p:spPr>
          <a:xfrm>
            <a:off x="328475" y="488790"/>
            <a:ext cx="398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dirty="0">
                <a:latin typeface="Bahnschrift" panose="020B0502040204020203" pitchFamily="34" charset="0"/>
              </a:rPr>
              <a:t>El modelo de ciudad colonial</a:t>
            </a:r>
          </a:p>
        </p:txBody>
      </p:sp>
    </p:spTree>
    <p:extLst>
      <p:ext uri="{BB962C8B-B14F-4D97-AF65-F5344CB8AC3E}">
        <p14:creationId xmlns:p14="http://schemas.microsoft.com/office/powerpoint/2010/main" val="92449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7B5E7-42F4-4FC4-B481-ABD27DE7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928" y="764505"/>
            <a:ext cx="4982517" cy="2002971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Bahnschrift" panose="020B0502040204020203" pitchFamily="34" charset="0"/>
              </a:rPr>
              <a:t>Según el texto ¿Qué importancia tuvo la ciudad para el desarrollo de la colonia? Argumenta.</a:t>
            </a:r>
          </a:p>
        </p:txBody>
      </p:sp>
      <p:pic>
        <p:nvPicPr>
          <p:cNvPr id="5" name="Marcador de contenido 4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5CA590F2-BB6D-4D2B-B5A7-47C21E212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" y="683249"/>
            <a:ext cx="6344379" cy="4787891"/>
          </a:xfrm>
        </p:spPr>
      </p:pic>
    </p:spTree>
    <p:extLst>
      <p:ext uri="{BB962C8B-B14F-4D97-AF65-F5344CB8AC3E}">
        <p14:creationId xmlns:p14="http://schemas.microsoft.com/office/powerpoint/2010/main" val="9003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 descr="Vista de una ciudad con una montaña al fondo&#10;&#10;Descripción generada automáticamente">
            <a:extLst>
              <a:ext uri="{FF2B5EF4-FFF2-40B4-BE49-F238E27FC236}">
                <a16:creationId xmlns:a16="http://schemas.microsoft.com/office/drawing/2014/main" id="{B3ABDF7C-C855-439D-A413-875031C89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497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8017BE-8631-4D3B-99DD-849EDC23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700" b="1" cap="all">
                <a:solidFill>
                  <a:srgbClr val="FFFFFF"/>
                </a:solidFill>
              </a:rPr>
              <a:t>¿Cómo determinaban los españoles dónde fundar sus ciudades?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C5F4DD-5379-47CE-8D56-E589E7795AA2}"/>
              </a:ext>
            </a:extLst>
          </p:cNvPr>
          <p:cNvSpPr txBox="1"/>
          <p:nvPr/>
        </p:nvSpPr>
        <p:spPr>
          <a:xfrm>
            <a:off x="9809617" y="6657945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en.wikivoyage.org/wiki/Central_Ch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8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CC38EB8E-1927-4314-BFE6-5126B7DE6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71" y="283558"/>
            <a:ext cx="2951809" cy="6290884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740FA63-1A44-4659-B669-3285FB844071}"/>
              </a:ext>
            </a:extLst>
          </p:cNvPr>
          <p:cNvSpPr txBox="1"/>
          <p:nvPr/>
        </p:nvSpPr>
        <p:spPr>
          <a:xfrm flipH="1">
            <a:off x="933062" y="2172525"/>
            <a:ext cx="5299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ahnschrift" panose="020B0502040204020203" pitchFamily="34" charset="0"/>
              </a:rPr>
              <a:t>Los españoles fundaron una gran cantidad de ciudades durante la colonia.</a:t>
            </a:r>
          </a:p>
          <a:p>
            <a:endParaRPr lang="es-ES" dirty="0">
              <a:latin typeface="Bahnschrift" panose="020B0502040204020203" pitchFamily="34" charset="0"/>
            </a:endParaRPr>
          </a:p>
          <a:p>
            <a:r>
              <a:rPr lang="es-ES" dirty="0">
                <a:latin typeface="Bahnschrift" panose="020B0502040204020203" pitchFamily="34" charset="0"/>
              </a:rPr>
              <a:t>Cada una de estas tenía un rol estratégico en la administración de determinadas zonas y/o como base militar</a:t>
            </a:r>
          </a:p>
          <a:p>
            <a:endParaRPr lang="es-ES" dirty="0">
              <a:latin typeface="Bahnschrift" panose="020B0502040204020203" pitchFamily="34" charset="0"/>
            </a:endParaRPr>
          </a:p>
          <a:p>
            <a:r>
              <a:rPr lang="es-ES" dirty="0">
                <a:latin typeface="Bahnschrift" panose="020B0502040204020203" pitchFamily="34" charset="0"/>
              </a:rPr>
              <a:t>Se consideraba para su fundación elementos como: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Disponibilidad agua.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Facilidad de ocupación del terreno.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Valor estratégico militar.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Capacidad de defensa del territorio.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Estabilidad administrativa.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B1CC2D-29E7-40E4-8F01-3C6A8552A1BC}"/>
              </a:ext>
            </a:extLst>
          </p:cNvPr>
          <p:cNvSpPr txBox="1"/>
          <p:nvPr/>
        </p:nvSpPr>
        <p:spPr>
          <a:xfrm>
            <a:off x="933062" y="536981"/>
            <a:ext cx="6097554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dirty="0">
                <a:latin typeface="Bahnschrift" panose="020B0502040204020203" pitchFamily="34" charset="0"/>
              </a:rPr>
              <a:t>¿ Dónde se fundaron las ciudades?</a:t>
            </a:r>
          </a:p>
        </p:txBody>
      </p:sp>
    </p:spTree>
    <p:extLst>
      <p:ext uri="{BB962C8B-B14F-4D97-AF65-F5344CB8AC3E}">
        <p14:creationId xmlns:p14="http://schemas.microsoft.com/office/powerpoint/2010/main" val="178589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B8DC9F-1B87-458B-97B6-6CA4B960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>
            <a:normAutofit lnSpcReduction="10000"/>
          </a:bodyPr>
          <a:lstStyle/>
          <a:p>
            <a:r>
              <a:rPr lang="es-ES" sz="3200" dirty="0"/>
              <a:t>VALLES</a:t>
            </a:r>
          </a:p>
          <a:p>
            <a:endParaRPr lang="es-ES" sz="3200" dirty="0"/>
          </a:p>
          <a:p>
            <a:r>
              <a:rPr lang="es-ES" sz="3200" dirty="0"/>
              <a:t>LADERAS DE RIOS</a:t>
            </a:r>
          </a:p>
          <a:p>
            <a:endParaRPr lang="es-ES" sz="3200" dirty="0"/>
          </a:p>
          <a:p>
            <a:r>
              <a:rPr lang="es-ES" sz="3200" dirty="0"/>
              <a:t>ANTIGUOS ASENTAMIENTOS INDIGENAS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Vista aérea de una ciudad&#10;&#10;Descripción generada automáticamente">
            <a:extLst>
              <a:ext uri="{FF2B5EF4-FFF2-40B4-BE49-F238E27FC236}">
                <a16:creationId xmlns:a16="http://schemas.microsoft.com/office/drawing/2014/main" id="{A05492DB-FC9A-415D-B05A-964047049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34" y="1158040"/>
            <a:ext cx="3121358" cy="23410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Vista de una ciudad a la orilla de la carretera&#10;&#10;Descripción generada automáticamente">
            <a:extLst>
              <a:ext uri="{FF2B5EF4-FFF2-40B4-BE49-F238E27FC236}">
                <a16:creationId xmlns:a16="http://schemas.microsoft.com/office/drawing/2014/main" id="{3AC75A15-9551-4DC2-A1B2-B95DC5DA4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43116" y="3625730"/>
            <a:ext cx="2480365" cy="18602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3B58CEC-7BCB-4A20-AA80-93288B979202}"/>
              </a:ext>
            </a:extLst>
          </p:cNvPr>
          <p:cNvSpPr txBox="1"/>
          <p:nvPr/>
        </p:nvSpPr>
        <p:spPr>
          <a:xfrm>
            <a:off x="1454136" y="3299003"/>
            <a:ext cx="25282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qc.ihacom.ca/Locations-vacances-Montagne-Region-de-santiago/2O5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AD0FD4-2C1E-4B66-81E8-AD8EDBE8577F}"/>
              </a:ext>
            </a:extLst>
          </p:cNvPr>
          <p:cNvSpPr txBox="1"/>
          <p:nvPr/>
        </p:nvSpPr>
        <p:spPr>
          <a:xfrm>
            <a:off x="4541098" y="5285948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pt.wikipedia.org/wiki/Rio_Mapoch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20505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606</Words>
  <Application>Microsoft Office PowerPoint</Application>
  <PresentationFormat>Panorámica</PresentationFormat>
  <Paragraphs>48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Bahnschrift</vt:lpstr>
      <vt:lpstr>Corbel</vt:lpstr>
      <vt:lpstr>Base</vt:lpstr>
      <vt:lpstr>La ciudad colonial</vt:lpstr>
      <vt:lpstr>Objetivo</vt:lpstr>
      <vt:lpstr>Inicio</vt:lpstr>
      <vt:lpstr>La ciudad se caracterizó por ser el centro administrativo, comercial y social de Chile en aquel entonces. Las más importantes estaban organizadas en cabildos, cuya autoridad máxima era un alcalde, secundados por corregidores y oficiales.</vt:lpstr>
      <vt:lpstr>Presentación de PowerPoint</vt:lpstr>
      <vt:lpstr>Según el texto ¿Qué importancia tuvo la ciudad para el desarrollo de la colonia? Argumenta.</vt:lpstr>
      <vt:lpstr>¿Cómo determinaban los españoles dónde fundar sus ciudades?</vt:lpstr>
      <vt:lpstr>Presentación de PowerPoint</vt:lpstr>
      <vt:lpstr>Presentación de PowerPoint</vt:lpstr>
      <vt:lpstr>Visiones y omisiones 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López</dc:creator>
  <cp:lastModifiedBy>Carmen Barros Ortega</cp:lastModifiedBy>
  <cp:revision>3</cp:revision>
  <dcterms:created xsi:type="dcterms:W3CDTF">2020-08-13T09:31:27Z</dcterms:created>
  <dcterms:modified xsi:type="dcterms:W3CDTF">2021-09-09T19:39:21Z</dcterms:modified>
</cp:coreProperties>
</file>