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90" r:id="rId11"/>
    <p:sldId id="288" r:id="rId12"/>
    <p:sldId id="289" r:id="rId13"/>
    <p:sldId id="291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A8B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96" autoAdjust="0"/>
  </p:normalViewPr>
  <p:slideViewPr>
    <p:cSldViewPr>
      <p:cViewPr varScale="1">
        <p:scale>
          <a:sx n="41" d="100"/>
          <a:sy n="41" d="100"/>
        </p:scale>
        <p:origin x="14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857A05C-AFA3-403B-B3E0-014FE998CF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es-CL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3000957-C535-468F-91B7-75C13C8880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es-CL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CB15D853-23C2-4938-A5B1-B67A8C02A9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59BD1B0-95AB-45A8-8B36-4F87DEF267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B3B9DB3-85C5-4083-A281-364ECEE7C2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es-CL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16F09C8F-A86B-416D-A43C-7BBEC0A09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5C87444C-2042-40F6-9778-A1CF5073955D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754BC4-3CBA-46F5-9CB8-A8CF6A8B3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80BF-9E9A-43E7-9B6A-FBEB2B234E71}" type="slidenum">
              <a:rPr lang="en-US" altLang="es-CL"/>
              <a:pPr/>
              <a:t>1</a:t>
            </a:fld>
            <a:endParaRPr lang="en-US" altLang="es-C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B3CDF7A1-FB59-4A4D-A9F0-BA22FD1D0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7588056-5A52-472A-A102-3B071F85D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10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101410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11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205096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12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248263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13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110435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255023-BF81-4C27-A9C4-D6444B306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812F7-7007-4D83-A2C6-01A100F35557}" type="slidenum">
              <a:rPr lang="en-US" altLang="es-CL"/>
              <a:pPr/>
              <a:t>2</a:t>
            </a:fld>
            <a:endParaRPr lang="en-US" altLang="es-C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6590988-609B-40EA-9241-CF2EE1EA7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4679300-3E5C-49AC-A4EC-226E08D6E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3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7105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4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359565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5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84924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6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12851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7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259320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8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315982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9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265088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6C172F-E81E-4DE3-8AE9-F24369D628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es-CL" noProof="0"/>
              <a:t>Haga clic para modificar el estilo de título del patrón</a:t>
            </a:r>
            <a:endParaRPr lang="en-US" altLang="es-CL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40885BA-3E83-44F2-92A7-CB8080472C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77724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es-CL" noProof="0"/>
              <a:t>Haga clic para modificar el estilo de subtítulo del patrón</a:t>
            </a:r>
            <a:endParaRPr lang="en-US" altLang="es-C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6C2D2-1596-4D53-8B13-17969625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6483B6-DDD2-4D7C-8B1D-13202037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78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CBE2FA-CC9B-4B26-A385-83B4E332F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3200" y="2047875"/>
            <a:ext cx="1828800" cy="4495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54BB32-6DC3-4E9F-8685-812422FFC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2047875"/>
            <a:ext cx="5334000" cy="4495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58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F8AD6-6784-46B9-8A21-DBD40C98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96A44-E7CB-4E78-8934-AFAD8075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254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76E04-6402-4BAC-A0A4-7FD5B9F4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E546B-DFCF-43AE-940D-C9450062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69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8AF8B-EA2D-4C88-AFA7-19D23710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2B4C8-1C85-4A06-854E-AB4E4A1A4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809875"/>
            <a:ext cx="3581400" cy="3733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D94391-4B7B-4061-B50A-AD5AAE07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2809875"/>
            <a:ext cx="3581400" cy="3733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0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03AE2-707B-4C08-B41E-1D065B92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F5511-6958-49D5-88C3-CDD5CDCA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9F237E-A70A-4CEA-85BA-F269FD40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195A32-7200-40B1-B653-8DDC4A15F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7EDCFF-24C6-4E0A-BB4E-59854235F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23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AF997-880C-4597-A4DB-67C90FB7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639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6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4C249-6A0E-4B3F-AEA2-9AA4D641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5B435-7134-4B7C-9CE0-57309C65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2B5DC-3ACF-4E19-BFB2-A5CAC19E5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1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89152-AE7D-4AD3-8D1A-A7FE19D5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4A2ABB-290B-4AE5-B20B-E3567A481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70152-0FA1-44AC-97AD-E659A5C12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671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77EE7F-693C-4F6B-81BC-AACF98EF7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047875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DE70E6-FB10-4B59-A7DB-F61A29280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809875"/>
            <a:ext cx="7315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E46782-A460-4AEE-A94F-55F95B5751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0375" y="3068960"/>
            <a:ext cx="4660268" cy="11104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s-CL" dirty="0">
                <a:solidFill>
                  <a:schemeClr val="tx2">
                    <a:lumMod val="50000"/>
                  </a:schemeClr>
                </a:solidFill>
              </a:rPr>
              <a:t>OA 17 </a:t>
            </a:r>
            <a:br>
              <a:rPr lang="en-US" altLang="es-C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es-CL" dirty="0" err="1">
                <a:solidFill>
                  <a:schemeClr val="tx2">
                    <a:lumMod val="50000"/>
                  </a:schemeClr>
                </a:solidFill>
              </a:rPr>
              <a:t>repaso</a:t>
            </a:r>
            <a:r>
              <a:rPr lang="en-US" altLang="es-CL" dirty="0">
                <a:solidFill>
                  <a:schemeClr val="tx2">
                    <a:lumMod val="50000"/>
                  </a:schemeClr>
                </a:solidFill>
              </a:rPr>
              <a:t> de Química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A5586-539C-47E3-BBB0-456B1E13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88640"/>
            <a:ext cx="6192688" cy="13573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  <a:t>Colegio del Real</a:t>
            </a:r>
            <a:b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  <a:t>Química 2°° medio</a:t>
            </a:r>
            <a:b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es-CL" sz="2400" b="1" i="0" u="none" strike="noStrike" kern="1200" cap="none" spc="0" normalizeH="0" baseline="0" noProof="0" dirty="0">
                <a:ln w="12700">
                  <a:solidFill>
                    <a:srgbClr val="21CBFF"/>
                  </a:solidFill>
                  <a:prstDash val="solid"/>
                </a:ln>
                <a:solidFill>
                  <a:srgbClr val="9E6DDA">
                    <a:lumMod val="50000"/>
                  </a:srgbClr>
                </a:solidFill>
                <a:effectLst>
                  <a:outerShdw dist="38100" dir="2640000" algn="bl" rotWithShape="0">
                    <a:srgbClr val="21CBFF"/>
                  </a:outerShdw>
                </a:effectLst>
                <a:uLnTx/>
                <a:uFillTx/>
                <a:latin typeface="Microsoft Sans Serif"/>
                <a:ea typeface="+mj-ea"/>
                <a:cs typeface="+mj-cs"/>
              </a:rPr>
              <a:t>Clase 1</a:t>
            </a:r>
            <a:endParaRPr kumimoji="0" lang="ru-RU" altLang="es-CL" sz="4200" b="1" i="0" u="none" strike="noStrike" kern="1200" cap="none" spc="0" normalizeH="0" baseline="0" noProof="0" dirty="0">
              <a:ln w="12700">
                <a:solidFill>
                  <a:srgbClr val="21CBFF"/>
                </a:solidFill>
                <a:prstDash val="solid"/>
              </a:ln>
              <a:solidFill>
                <a:srgbClr val="9E6DDA">
                  <a:lumMod val="50000"/>
                </a:srgbClr>
              </a:solidFill>
              <a:effectLst>
                <a:outerShdw dist="38100" dir="2640000" algn="bl" rotWithShape="0">
                  <a:srgbClr val="21CBFF"/>
                </a:outerShdw>
              </a:effectLst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F8E71F-A17C-4465-AC0D-FE1034669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5733256"/>
            <a:ext cx="2895600" cy="4541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s-CL" sz="2100" baseline="0">
                <a:solidFill>
                  <a:schemeClr val="accent6">
                    <a:lumMod val="50000"/>
                  </a:schemeClr>
                </a:solidFill>
              </a:rPr>
              <a:t>Prof. Eslendy Sanchez</a:t>
            </a:r>
          </a:p>
          <a:p>
            <a:pPr algn="ctr">
              <a:lnSpc>
                <a:spcPct val="90000"/>
              </a:lnSpc>
            </a:pPr>
            <a:endParaRPr lang="ru-RU" altLang="es-CL" sz="2100" baseline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612382-4E90-4662-9375-7D42D7A7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7" y="188640"/>
            <a:ext cx="1909438" cy="1357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6842" y="2132856"/>
            <a:ext cx="7830316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 a nuestro alrededor 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Fotosíntesis: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las plantas en presencia de la luz, fijan dióxido de carbono y producen sus propios nutrientes, liberando oxígeno al entorno. </a:t>
            </a:r>
            <a:endParaRPr lang="es-C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Respiración celular: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Ocurre al interior de las células de los seres vivos en estructuras conocidas como mitocondrias. Los nutrientes que ingresan a la célula son procesados para extraer la energía almacenada en ellos. Así la glucosa se combina con el oxígeno para producir dióxido de carbono, vapor de agua y energía.</a:t>
            </a:r>
            <a:endParaRPr lang="es-C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477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853" y="1772816"/>
            <a:ext cx="7931595" cy="432048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 a nuestro alrededor 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algn="just"/>
            <a:r>
              <a:rPr lang="es-CL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descomposición: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descomposición: se produce debido a la acción de microorganismos, los que, en condiciones adecuadas, degradan la materia orgánica de restos de plantas y animales, produciendo nuevas sustancias que son liberadas al ambiente.</a:t>
            </a:r>
            <a:endParaRPr lang="es-C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Corrosión de metales</a:t>
            </a:r>
            <a:r>
              <a:rPr lang="es-CL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Cuando los objetos y maquinarias de metal quedan a la intemperie, se oxidan fácilmente por acción combinada del oxígeno del aire y de la humedad, formando un óxido de color rojizo.</a:t>
            </a:r>
            <a:endParaRPr lang="es-C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Combustión</a:t>
            </a:r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quemamos un papel, se transforma en cenizas y, durante el proceso, se desprende dióxido de carbono. </a:t>
            </a:r>
            <a:endParaRPr lang="es-C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77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943429"/>
            <a:ext cx="8208912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Realice un esquema a partir de las siguientes imágenes tomando en cuenta, los conceptos ya explicados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Fotosíntesis: </a:t>
            </a:r>
          </a:p>
          <a:p>
            <a:pPr algn="just"/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Respiración celular: </a:t>
            </a:r>
          </a:p>
          <a:p>
            <a:pPr algn="just"/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descomposición: </a:t>
            </a:r>
          </a:p>
          <a:p>
            <a:pPr algn="just"/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Corrosión de metales: </a:t>
            </a:r>
          </a:p>
          <a:p>
            <a:pPr algn="just"/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Combustión: </a:t>
            </a:r>
          </a:p>
          <a:p>
            <a:pPr algn="just"/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4D490E-29DF-4DDA-8C47-3103BBF3E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14" y="2733061"/>
            <a:ext cx="4291880" cy="100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968B8A-2AFA-4C4A-92B8-386C72E99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10" y="3845462"/>
            <a:ext cx="4168688" cy="9989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30039F-5E9F-4862-B5C4-DFD5311A3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139132"/>
            <a:ext cx="2119263" cy="13590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16A2C5-E071-4E11-9E96-1D9ADA497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366" y="5179046"/>
            <a:ext cx="1728192" cy="13129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792A25-7DA0-44F9-AC3C-389028F6D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624" y="5101663"/>
            <a:ext cx="1728192" cy="14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53" y="832650"/>
            <a:ext cx="6934200" cy="715963"/>
          </a:xfrm>
        </p:spPr>
        <p:txBody>
          <a:bodyPr/>
          <a:lstStyle/>
          <a:p>
            <a:r>
              <a:rPr lang="en-US" altLang="es-CL" sz="4000" dirty="0" err="1">
                <a:solidFill>
                  <a:srgbClr val="4D4D4D"/>
                </a:solidFill>
              </a:rPr>
              <a:t>Cierre</a:t>
            </a:r>
            <a:r>
              <a:rPr lang="en-US" altLang="es-CL" sz="4000" dirty="0">
                <a:solidFill>
                  <a:srgbClr val="4D4D4D"/>
                </a:solidFill>
              </a:rPr>
              <a:t> de </a:t>
            </a:r>
            <a:r>
              <a:rPr lang="en-US" altLang="es-CL" sz="4000" dirty="0" err="1">
                <a:solidFill>
                  <a:srgbClr val="4D4D4D"/>
                </a:solidFill>
              </a:rPr>
              <a:t>clase</a:t>
            </a:r>
            <a:r>
              <a:rPr lang="en-US" altLang="es-CL" sz="4000" dirty="0">
                <a:solidFill>
                  <a:srgbClr val="4D4D4D"/>
                </a:solidFill>
              </a:rPr>
              <a:t> 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943429"/>
            <a:ext cx="8208912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¿Qué aprendiste en la clase?</a:t>
            </a:r>
          </a:p>
          <a:p>
            <a:pPr algn="just"/>
            <a:r>
              <a:rPr lang="es-CL" sz="20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¿Qué </a:t>
            </a:r>
            <a:r>
              <a:rPr lang="es-C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dudas tienen respecto a la clase</a:t>
            </a:r>
            <a:r>
              <a:rPr lang="es-C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s-C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25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9EDF8CDF-AC64-4181-AB88-F4BF5D9B8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2852936"/>
            <a:ext cx="6819900" cy="71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s-CL" sz="2000" dirty="0">
                <a:latin typeface="Verdana" panose="020B0604030504040204" pitchFamily="34" charset="0"/>
                <a:ea typeface="굴림" panose="020B0600000101010101" pitchFamily="34" charset="-127"/>
              </a:rPr>
              <a:t>Describir la asignatura</a:t>
            </a:r>
          </a:p>
          <a:p>
            <a:pPr>
              <a:lnSpc>
                <a:spcPct val="80000"/>
              </a:lnSpc>
            </a:pPr>
            <a:r>
              <a:rPr lang="es-ES" altLang="es-CL" sz="2000" dirty="0">
                <a:latin typeface="Verdana" panose="020B0604030504040204" pitchFamily="34" charset="0"/>
                <a:ea typeface="굴림" panose="020B0600000101010101" pitchFamily="34" charset="-127"/>
              </a:rPr>
              <a:t>Descubrir motivaciones en la asignatura</a:t>
            </a:r>
          </a:p>
          <a:p>
            <a:pPr>
              <a:lnSpc>
                <a:spcPct val="80000"/>
              </a:lnSpc>
            </a:pPr>
            <a:endParaRPr lang="en-US" altLang="es-CL" sz="1400" dirty="0"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21C95-43BC-4D90-B160-B0B4AF487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047875"/>
            <a:ext cx="73152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sz="3700" dirty="0"/>
              <a:t>Objetivo</a:t>
            </a:r>
            <a:r>
              <a:rPr lang="en-US" altLang="es-CL" sz="3700" dirty="0"/>
              <a:t> de la </a:t>
            </a:r>
            <a:r>
              <a:rPr lang="en-US" altLang="es-CL" sz="3700" dirty="0" err="1"/>
              <a:t>clase</a:t>
            </a:r>
            <a:r>
              <a:rPr lang="en-US" altLang="es-CL" sz="3700" dirty="0"/>
              <a:t>:</a:t>
            </a:r>
            <a:endParaRPr lang="ru-RU" altLang="es-CL" sz="37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FC1F15-4F16-4639-9258-798DF23F0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657997"/>
            <a:ext cx="2637367" cy="26423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99A9D5-6B40-47FA-B013-BE0C0C31C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835" y="3695913"/>
            <a:ext cx="2065040" cy="26044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Química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970112"/>
            <a:ext cx="7776864" cy="469924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b="1" u="sng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Organización</a:t>
            </a:r>
            <a:r>
              <a:rPr lang="en-US" altLang="ko-KR" sz="2000" b="1" u="sng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Curricular: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altLang="es-CL" sz="2000" b="1" i="1" u="sng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1 - Química: Soluciones químicas </a:t>
            </a:r>
          </a:p>
          <a:p>
            <a:pPr>
              <a:lnSpc>
                <a:spcPct val="80000"/>
              </a:lnSpc>
            </a:pPr>
            <a:endParaRPr lang="es-ES" altLang="es-CL" sz="2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es-CL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Conocer las características generales de las soluciones químicas. Cálculo de la concentración en algunas de ellas. Las relaciones estequiométricas de las reacciones químicas en solución.</a:t>
            </a:r>
          </a:p>
          <a:p>
            <a:pPr algn="just">
              <a:lnSpc>
                <a:spcPct val="80000"/>
              </a:lnSpc>
            </a:pPr>
            <a:endParaRPr lang="es-ES" altLang="es-CL" sz="2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altLang="es-CL" sz="2000" b="1" u="sng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2 - Química: Propiedades coligativas de las soluciones</a:t>
            </a:r>
          </a:p>
          <a:p>
            <a:pPr>
              <a:lnSpc>
                <a:spcPct val="80000"/>
              </a:lnSpc>
            </a:pPr>
            <a:endParaRPr lang="es-ES" altLang="es-CL" sz="2000" b="1" u="sng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es-CL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Identificar los cambios experimentados en una solución por la interacción de un soluto con un solvente. Las relaciones cuantitativas y cualitativas de dicha interacción. Conocer las leyes y relaciones que las modelan.</a:t>
            </a:r>
            <a:endParaRPr lang="en-US" altLang="es-CL" sz="2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Química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623" y="2132856"/>
            <a:ext cx="7938753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b="1" u="sng" dirty="0" err="1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Organización</a:t>
            </a:r>
            <a:r>
              <a:rPr lang="en-US" altLang="ko-KR" sz="2000" b="1" u="sng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Curricular: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es-ES" altLang="es-CL" sz="2000" b="1" i="1" u="sng" dirty="0">
                <a:solidFill>
                  <a:srgbClr val="4D4D4D"/>
                </a:solidFill>
              </a:rPr>
              <a:t>Unidad 3 - Química: Química orgánica</a:t>
            </a:r>
          </a:p>
          <a:p>
            <a:pPr>
              <a:lnSpc>
                <a:spcPct val="80000"/>
              </a:lnSpc>
            </a:pPr>
            <a:endParaRPr lang="es-ES" altLang="es-CL" sz="2000" dirty="0">
              <a:solidFill>
                <a:srgbClr val="4D4D4D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es-CL" sz="2000" dirty="0">
                <a:solidFill>
                  <a:srgbClr val="4D4D4D"/>
                </a:solidFill>
              </a:rPr>
              <a:t>Profundizar el conocimiento sobre la química orgánica. Las propiedades del carbono, que permiten que se formen los compuestos químicos. El impacto de los distintos compuestos orgánicos en la naturaleza y en la industria.</a:t>
            </a:r>
          </a:p>
          <a:p>
            <a:pPr algn="just">
              <a:lnSpc>
                <a:spcPct val="80000"/>
              </a:lnSpc>
            </a:pPr>
            <a:endParaRPr lang="es-ES" altLang="es-CL" sz="20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CL" sz="2000" b="1" u="sng" dirty="0">
                <a:solidFill>
                  <a:srgbClr val="4D4D4D"/>
                </a:solidFill>
              </a:rPr>
              <a:t>Unidad 4 - Química: Química orgánica: estereoquímica e isomería</a:t>
            </a:r>
          </a:p>
          <a:p>
            <a:pPr>
              <a:lnSpc>
                <a:spcPct val="80000"/>
              </a:lnSpc>
            </a:pPr>
            <a:endParaRPr lang="es-ES" altLang="es-CL" sz="2000" b="1" u="sng" dirty="0">
              <a:solidFill>
                <a:srgbClr val="4D4D4D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es-CL" sz="2000" dirty="0">
                <a:solidFill>
                  <a:srgbClr val="4D4D4D"/>
                </a:solidFill>
              </a:rPr>
              <a:t>Las moléculas orgánicas y su diversidad. La estructura de una molécula y la utilización de distintas representaciones </a:t>
            </a:r>
            <a:r>
              <a:rPr lang="es-ES" altLang="es-CL" sz="2000" dirty="0" err="1">
                <a:solidFill>
                  <a:srgbClr val="4D4D4D"/>
                </a:solidFill>
              </a:rPr>
              <a:t>bi</a:t>
            </a:r>
            <a:r>
              <a:rPr lang="es-ES" altLang="es-CL" sz="2000" dirty="0">
                <a:solidFill>
                  <a:srgbClr val="4D4D4D"/>
                </a:solidFill>
              </a:rPr>
              <a:t> y tridimensionales para caracterizarlas. Los isómeros de un compuesto y sus consecuencias en la naturaleza y el ser humano en particular.</a:t>
            </a:r>
          </a:p>
        </p:txBody>
      </p:sp>
    </p:spTree>
    <p:extLst>
      <p:ext uri="{BB962C8B-B14F-4D97-AF65-F5344CB8AC3E}">
        <p14:creationId xmlns:p14="http://schemas.microsoft.com/office/powerpoint/2010/main" val="255253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623" y="2132856"/>
            <a:ext cx="7938753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Cambios Químicos</a:t>
            </a:r>
          </a:p>
          <a:p>
            <a:pPr>
              <a:lnSpc>
                <a:spcPct val="80000"/>
              </a:lnSpc>
            </a:pPr>
            <a:endParaRPr lang="en-US" altLang="ko-KR" sz="2000" b="1" u="sng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Son aquellos en los que ocurre una transformación de la composición química de la materia, es decir, se forman nuevas sustancias con propiedades diferentes a las de las sustancias originales. La mayoría de los cambios químicos son irreversibles. Y se producen mediante reacciones químicas.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b="1" u="sng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58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935" y="2152318"/>
            <a:ext cx="4027774" cy="35123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Responde las siguientes preguntas a partir de tus conocimientos:</a:t>
            </a:r>
          </a:p>
          <a:p>
            <a:pPr>
              <a:lnSpc>
                <a:spcPct val="80000"/>
              </a:lnSpc>
            </a:pPr>
            <a:endParaRPr lang="en-US" altLang="ko-KR" sz="2000" b="1" u="sng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¿Qué crees que son las reacciones químicas?</a:t>
            </a:r>
          </a:p>
          <a:p>
            <a:pPr>
              <a:lnSpc>
                <a:spcPct val="80000"/>
              </a:lnSpc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¿Conoces alguna reacción química que realice tu cuerpo? </a:t>
            </a:r>
          </a:p>
          <a:p>
            <a:pPr>
              <a:lnSpc>
                <a:spcPct val="80000"/>
              </a:lnSpc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¿Cuándo una hoja se quema que transformación ocurre?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0B7D86-A81F-4941-9A87-026A36F21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37"/>
          <a:stretch/>
        </p:blipFill>
        <p:spPr>
          <a:xfrm>
            <a:off x="4572000" y="2780928"/>
            <a:ext cx="4027774" cy="22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6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934" y="2152318"/>
            <a:ext cx="8421521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 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 algn="just">
              <a:buNone/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 una transformación de la materia; en una reacción química, una o más sustancias llamadas reactantes se transforman, bajo determinadas condiciones, en nuevas sustancias o productos.</a:t>
            </a:r>
          </a:p>
          <a:p>
            <a:pPr marL="0" indent="0" algn="just"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Las principales características que permiten reconocer una reacción química son liberación de gases, la formación de un sólido, el cambio de color y la liberación de calor.</a:t>
            </a:r>
          </a:p>
          <a:p>
            <a:pPr marL="0" indent="0" algn="just"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Las reacciones químicas se representan con ecuaciones químicas, como es el caso de la fotosíntesis o la respiración celular.</a:t>
            </a:r>
            <a:endParaRPr lang="es-ES" altLang="ko-KR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3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8620" y="2034575"/>
            <a:ext cx="5040559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La flecha: </a:t>
            </a: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Separa los reactantes de los productos indica el sentido en que la reacción se desarrolla.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Sí la flecha tiene solo un sentido, la reacción es irreversible.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CL" sz="2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ko-KR" sz="2000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Si en la reacción química los productos pueden reaccionar para formar los reactivos originales, se considera la reacción como reversible.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DDFAC3-B4E3-47E7-88BD-7DB3CA559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79"/>
          <a:stretch/>
        </p:blipFill>
        <p:spPr>
          <a:xfrm>
            <a:off x="324304" y="2931605"/>
            <a:ext cx="3095568" cy="18262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B76607-6320-46C1-B74C-2EE78C6A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5373216"/>
            <a:ext cx="1030095" cy="2678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49F2EB-11C4-41A9-B5C5-A47A2D9037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744" b="-31465"/>
          <a:stretch/>
        </p:blipFill>
        <p:spPr>
          <a:xfrm>
            <a:off x="7020272" y="3557409"/>
            <a:ext cx="1252778" cy="4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Repaso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3968" y="2152318"/>
            <a:ext cx="4475211" cy="394097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altLang="ko-KR" sz="2000" b="1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Reacciones químicas: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ko-KR" sz="2000" b="1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 algn="just"/>
            <a:r>
              <a:rPr lang="es-C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Reactantes o reactivos:</a:t>
            </a: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Son las sustancias necesarias para la reacción, en este caso, el cloro (Cl) y el hidrógeno (H).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Productos:</a:t>
            </a:r>
            <a:r>
              <a:rPr lang="es-CL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Son las sustancias que resultan de una reacción química. En este caso, es el cloruro de hidrógeno HCl.</a:t>
            </a:r>
          </a:p>
          <a:p>
            <a:pPr algn="just"/>
            <a:r>
              <a:rPr lang="es-C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altLang="ko-KR" sz="20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DDFAC3-B4E3-47E7-88BD-7DB3CA559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79"/>
          <a:stretch/>
        </p:blipFill>
        <p:spPr>
          <a:xfrm>
            <a:off x="431890" y="1797146"/>
            <a:ext cx="3286730" cy="19390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CC9CAFF-54B2-4DD0-9F71-E4C4DD205C9B}"/>
              </a:ext>
            </a:extLst>
          </p:cNvPr>
          <p:cNvSpPr txBox="1"/>
          <p:nvPr/>
        </p:nvSpPr>
        <p:spPr>
          <a:xfrm>
            <a:off x="655834" y="4091342"/>
            <a:ext cx="3468510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Coeficientes estequiométricos:</a:t>
            </a:r>
            <a:r>
              <a:rPr lang="es-CL" sz="2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Indican el número de átomos o moléculas de las sustancias que participan en la reacción. Normalmente, el número 1 no se indica en la ecuación</a:t>
            </a:r>
          </a:p>
        </p:txBody>
      </p:sp>
    </p:spTree>
    <p:extLst>
      <p:ext uri="{BB962C8B-B14F-4D97-AF65-F5344CB8AC3E}">
        <p14:creationId xmlns:p14="http://schemas.microsoft.com/office/powerpoint/2010/main" val="423288391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 6">
      <a:dk1>
        <a:srgbClr val="4D4D4D"/>
      </a:dk1>
      <a:lt1>
        <a:srgbClr val="FFFFFF"/>
      </a:lt1>
      <a:dk2>
        <a:srgbClr val="4D4D4D"/>
      </a:dk2>
      <a:lt2>
        <a:srgbClr val="42A5BC"/>
      </a:lt2>
      <a:accent1>
        <a:srgbClr val="0B70D4"/>
      </a:accent1>
      <a:accent2>
        <a:srgbClr val="61D9E4"/>
      </a:accent2>
      <a:accent3>
        <a:srgbClr val="FFFFFF"/>
      </a:accent3>
      <a:accent4>
        <a:srgbClr val="404040"/>
      </a:accent4>
      <a:accent5>
        <a:srgbClr val="AABBE6"/>
      </a:accent5>
      <a:accent6>
        <a:srgbClr val="57C4CF"/>
      </a:accent6>
      <a:hlink>
        <a:srgbClr val="2091E2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62</TotalTime>
  <Words>801</Words>
  <Application>Microsoft Office PowerPoint</Application>
  <PresentationFormat>Presentación en pantalla (4:3)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Microsoft Sans Serif</vt:lpstr>
      <vt:lpstr>Times New Roman</vt:lpstr>
      <vt:lpstr>Verdana</vt:lpstr>
      <vt:lpstr>powerpoint-template</vt:lpstr>
      <vt:lpstr>OA 17  repaso de Química</vt:lpstr>
      <vt:lpstr>Objetivo de la clase:</vt:lpstr>
      <vt:lpstr>Química </vt:lpstr>
      <vt:lpstr>Química </vt:lpstr>
      <vt:lpstr>Repaso </vt:lpstr>
      <vt:lpstr>Repaso </vt:lpstr>
      <vt:lpstr>Repaso </vt:lpstr>
      <vt:lpstr>Repaso </vt:lpstr>
      <vt:lpstr>Repaso </vt:lpstr>
      <vt:lpstr>Repaso </vt:lpstr>
      <vt:lpstr>Repaso </vt:lpstr>
      <vt:lpstr>Repaso </vt:lpstr>
      <vt:lpstr>Cierre de clase  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</dc:title>
  <dc:creator>Eslendy Sanchez</dc:creator>
  <cp:lastModifiedBy>Carmen Barros Ortega</cp:lastModifiedBy>
  <cp:revision>9</cp:revision>
  <dcterms:created xsi:type="dcterms:W3CDTF">2021-03-19T00:34:52Z</dcterms:created>
  <dcterms:modified xsi:type="dcterms:W3CDTF">2021-03-31T12:44:14Z</dcterms:modified>
</cp:coreProperties>
</file>