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7" r:id="rId2"/>
    <p:sldId id="327" r:id="rId3"/>
    <p:sldId id="259" r:id="rId4"/>
    <p:sldId id="293" r:id="rId5"/>
    <p:sldId id="294" r:id="rId6"/>
    <p:sldId id="322" r:id="rId7"/>
    <p:sldId id="297" r:id="rId8"/>
    <p:sldId id="323" r:id="rId9"/>
    <p:sldId id="324" r:id="rId10"/>
    <p:sldId id="299" r:id="rId11"/>
    <p:sldId id="300" r:id="rId12"/>
    <p:sldId id="301" r:id="rId13"/>
    <p:sldId id="302" r:id="rId14"/>
    <p:sldId id="319" r:id="rId15"/>
    <p:sldId id="320" r:id="rId16"/>
    <p:sldId id="303" r:id="rId17"/>
    <p:sldId id="321" r:id="rId18"/>
    <p:sldId id="304" r:id="rId19"/>
    <p:sldId id="305" r:id="rId20"/>
    <p:sldId id="306" r:id="rId21"/>
    <p:sldId id="307" r:id="rId22"/>
    <p:sldId id="308" r:id="rId23"/>
    <p:sldId id="309" r:id="rId24"/>
    <p:sldId id="310" r:id="rId25"/>
    <p:sldId id="311" r:id="rId26"/>
    <p:sldId id="314" r:id="rId27"/>
    <p:sldId id="325" r:id="rId28"/>
    <p:sldId id="317" r:id="rId2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E00AB7"/>
    <a:srgbClr val="E21E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57" autoAdjust="0"/>
  </p:normalViewPr>
  <p:slideViewPr>
    <p:cSldViewPr>
      <p:cViewPr varScale="1">
        <p:scale>
          <a:sx n="53" d="100"/>
          <a:sy n="53" d="100"/>
        </p:scale>
        <p:origin x="39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84A50-CEA4-4D39-9528-9B3938BF4362}" type="datetimeFigureOut">
              <a:rPr lang="es-CL" smtClean="0"/>
              <a:t>08-06-2021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A4FD2-3BB7-4C53-B4C2-B62A5B98C60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1781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Embarcación de recreo a motor o a vela, de manga o anchura mayor que un velero, con camarotes y generalmente lujosa.</a:t>
            </a: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A4FD2-3BB7-4C53-B4C2-B62A5B98C608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5968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Embarcación de recreo a motor o a vela, de manga o anchura mayor que un velero, con camarotes y generalmente lujosa.</a:t>
            </a: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A4FD2-3BB7-4C53-B4C2-B62A5B98C608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9680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CF38-E328-4798-BACA-2DE784649E23}" type="datetimeFigureOut">
              <a:rPr lang="es-CL" smtClean="0"/>
              <a:t>08-06-2021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8BAF-F434-4F87-81EC-5D118E077DD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CF38-E328-4798-BACA-2DE784649E23}" type="datetimeFigureOut">
              <a:rPr lang="es-CL" smtClean="0"/>
              <a:t>08-06-2021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8BAF-F434-4F87-81EC-5D118E077DD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CF38-E328-4798-BACA-2DE784649E23}" type="datetimeFigureOut">
              <a:rPr lang="es-CL" smtClean="0"/>
              <a:t>08-06-2021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8BAF-F434-4F87-81EC-5D118E077DD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CF38-E328-4798-BACA-2DE784649E23}" type="datetimeFigureOut">
              <a:rPr lang="es-CL" smtClean="0"/>
              <a:t>08-06-2021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8BAF-F434-4F87-81EC-5D118E077DD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CF38-E328-4798-BACA-2DE784649E23}" type="datetimeFigureOut">
              <a:rPr lang="es-CL" smtClean="0"/>
              <a:t>08-06-2021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8BAF-F434-4F87-81EC-5D118E077DD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CF38-E328-4798-BACA-2DE784649E23}" type="datetimeFigureOut">
              <a:rPr lang="es-CL" smtClean="0"/>
              <a:t>08-06-2021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8BAF-F434-4F87-81EC-5D118E077DD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CF38-E328-4798-BACA-2DE784649E23}" type="datetimeFigureOut">
              <a:rPr lang="es-CL" smtClean="0"/>
              <a:t>08-06-2021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8BAF-F434-4F87-81EC-5D118E077DD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CF38-E328-4798-BACA-2DE784649E23}" type="datetimeFigureOut">
              <a:rPr lang="es-CL" smtClean="0"/>
              <a:t>08-06-2021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8BAF-F434-4F87-81EC-5D118E077DD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CF38-E328-4798-BACA-2DE784649E23}" type="datetimeFigureOut">
              <a:rPr lang="es-CL" smtClean="0"/>
              <a:t>08-06-2021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8BAF-F434-4F87-81EC-5D118E077DD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CF38-E328-4798-BACA-2DE784649E23}" type="datetimeFigureOut">
              <a:rPr lang="es-CL" smtClean="0"/>
              <a:t>08-06-2021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8BAF-F434-4F87-81EC-5D118E077DD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CF38-E328-4798-BACA-2DE784649E23}" type="datetimeFigureOut">
              <a:rPr lang="es-CL" smtClean="0"/>
              <a:t>08-06-2021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8BAF-F434-4F87-81EC-5D118E077DD3}" type="slidenum">
              <a:rPr lang="es-CL" smtClean="0"/>
              <a:t>‹Nº›</a:t>
            </a:fld>
            <a:endParaRPr lang="es-CL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s-ES"/>
              <a:t>Haga clic en el icono para agregar una imagen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21ED4"/>
            </a:gs>
            <a:gs pos="100000">
              <a:schemeClr val="bg2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4CF38-E328-4798-BACA-2DE784649E23}" type="datetimeFigureOut">
              <a:rPr lang="es-CL" smtClean="0"/>
              <a:t>08-06-2021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68BAF-F434-4F87-81EC-5D118E077DD3}" type="slidenum">
              <a:rPr lang="es-CL" smtClean="0"/>
              <a:t>‹Nº›</a:t>
            </a:fld>
            <a:endParaRPr lang="es-CL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026" name="Picture 2" descr="Pasapalabra Kids - Chilevisi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2" y="16440"/>
            <a:ext cx="918596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2"/>
          <p:cNvSpPr txBox="1">
            <a:spLocks/>
          </p:cNvSpPr>
          <p:nvPr/>
        </p:nvSpPr>
        <p:spPr>
          <a:xfrm>
            <a:off x="4311450" y="322452"/>
            <a:ext cx="4788024" cy="7628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L" dirty="0"/>
              <a:t>Unidad 2: clase 1</a:t>
            </a:r>
          </a:p>
        </p:txBody>
      </p:sp>
      <p:pic>
        <p:nvPicPr>
          <p:cNvPr id="7" name="Picture 2" descr="LET'S PLAY PASAPALABRA!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085299"/>
            <a:ext cx="5400600" cy="2919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ubtítulo 3"/>
          <p:cNvSpPr txBox="1">
            <a:spLocks/>
          </p:cNvSpPr>
          <p:nvPr/>
        </p:nvSpPr>
        <p:spPr>
          <a:xfrm>
            <a:off x="6837992" y="5467517"/>
            <a:ext cx="2259026" cy="13062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dirty="0"/>
              <a:t>Taller Lenguaje 2° Básico</a:t>
            </a:r>
          </a:p>
          <a:p>
            <a:r>
              <a:rPr lang="es-CL" dirty="0"/>
              <a:t>Carolina Díaz</a:t>
            </a:r>
          </a:p>
        </p:txBody>
      </p:sp>
      <p:sp>
        <p:nvSpPr>
          <p:cNvPr id="9" name="Rectángulo 8"/>
          <p:cNvSpPr/>
          <p:nvPr/>
        </p:nvSpPr>
        <p:spPr>
          <a:xfrm>
            <a:off x="3009809" y="1934874"/>
            <a:ext cx="33380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</a:rPr>
              <a:t>OA13:</a:t>
            </a:r>
          </a:p>
          <a:p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</a:rPr>
              <a:t>Experimentar con la escritura para comunicar hechos, ideas y sentimientos, entre otros.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34463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3789040"/>
            <a:ext cx="7125113" cy="924475"/>
          </a:xfrm>
        </p:spPr>
        <p:txBody>
          <a:bodyPr/>
          <a:lstStyle/>
          <a:p>
            <a:pPr algn="ctr"/>
            <a:r>
              <a:rPr lang="es-CL" sz="2000" dirty="0"/>
              <a:t>utilizado para decir que algo es bello.</a:t>
            </a:r>
            <a:br>
              <a:rPr lang="es-CL" sz="2000" dirty="0"/>
            </a:br>
            <a:br>
              <a:rPr lang="es-CL" sz="2000" dirty="0"/>
            </a:br>
            <a:endParaRPr lang="es-CL" sz="2000" b="1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203848" y="116632"/>
            <a:ext cx="259308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</a:t>
            </a:r>
            <a:endParaRPr lang="es-ES" sz="2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0" y="5060693"/>
            <a:ext cx="9144000" cy="1822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endParaRPr lang="es-CL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L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HERMOSO</a:t>
            </a:r>
          </a:p>
          <a:p>
            <a:pPr marL="0" indent="0" algn="ctr">
              <a:buNone/>
            </a:pPr>
            <a:endParaRPr lang="es-C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614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3789040"/>
            <a:ext cx="7125113" cy="924475"/>
          </a:xfrm>
        </p:spPr>
        <p:txBody>
          <a:bodyPr/>
          <a:lstStyle/>
          <a:p>
            <a:pPr algn="ctr"/>
            <a:r>
              <a:rPr lang="es-CL" sz="20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 utiliza para indicar que algo o alguien es brillante en lo que hace o sabe mucho.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3203848" y="116632"/>
            <a:ext cx="259308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2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0" y="5060693"/>
            <a:ext cx="9144000" cy="1822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endParaRPr lang="es-CL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L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INTELIGENTE</a:t>
            </a:r>
          </a:p>
          <a:p>
            <a:pPr marL="0" indent="0" algn="ctr">
              <a:buNone/>
            </a:pPr>
            <a:endParaRPr lang="es-C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971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63588" y="3737501"/>
            <a:ext cx="7596844" cy="924475"/>
          </a:xfrm>
        </p:spPr>
        <p:txBody>
          <a:bodyPr/>
          <a:lstStyle/>
          <a:p>
            <a:pPr algn="ctr"/>
            <a:r>
              <a:rPr lang="es-CL" sz="2000" dirty="0"/>
              <a:t>Mamífero. Adjetivos que lo describen:  de cuello </a:t>
            </a:r>
            <a:r>
              <a:rPr lang="es-CL" sz="2000" b="1" u="sng" dirty="0"/>
              <a:t>“largo” </a:t>
            </a:r>
            <a:r>
              <a:rPr lang="es-CL" sz="2000" dirty="0"/>
              <a:t>y es un animal muy </a:t>
            </a:r>
            <a:r>
              <a:rPr lang="es-CL" sz="2000" b="1" u="sng" dirty="0"/>
              <a:t>“alto”.</a:t>
            </a:r>
            <a:endParaRPr lang="es-CL" sz="2000" b="1" u="sng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203848" y="116632"/>
            <a:ext cx="259308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</a:t>
            </a:r>
            <a:endParaRPr lang="es-ES" sz="2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0" y="5060693"/>
            <a:ext cx="9144000" cy="1822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endParaRPr lang="es-CL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L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JIRAFA</a:t>
            </a:r>
          </a:p>
          <a:p>
            <a:pPr marL="0" indent="0" algn="ctr">
              <a:buNone/>
            </a:pPr>
            <a:endParaRPr lang="es-C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695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3789040"/>
            <a:ext cx="7125113" cy="924475"/>
          </a:xfrm>
        </p:spPr>
        <p:txBody>
          <a:bodyPr/>
          <a:lstStyle/>
          <a:p>
            <a:pPr algn="ctr"/>
            <a:r>
              <a:rPr lang="es-CL" sz="2000" dirty="0"/>
              <a:t>Fruta de color café por fuera, color verde por dentro que tiene muchas pepas y es de sabor ácido. </a:t>
            </a:r>
            <a:endParaRPr lang="es-CL" sz="20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203848" y="116632"/>
            <a:ext cx="259308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</a:t>
            </a:r>
            <a:endParaRPr lang="es-ES" sz="2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0" y="5060693"/>
            <a:ext cx="9144000" cy="1822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endParaRPr lang="es-CL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L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KIWI</a:t>
            </a:r>
          </a:p>
          <a:p>
            <a:pPr marL="0" indent="0" algn="ctr">
              <a:buNone/>
            </a:pPr>
            <a:endParaRPr lang="es-C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7032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3789040"/>
            <a:ext cx="7125113" cy="924475"/>
          </a:xfrm>
        </p:spPr>
        <p:txBody>
          <a:bodyPr/>
          <a:lstStyle/>
          <a:p>
            <a:pPr algn="ctr"/>
            <a:r>
              <a:rPr lang="es-CL" sz="2000" dirty="0"/>
              <a:t>Jugador de futbol. Uno de los mejores del mundo. De nacionalidad argentina.</a:t>
            </a:r>
            <a:endParaRPr lang="es-CL" sz="20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203848" y="116632"/>
            <a:ext cx="259308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</a:t>
            </a:r>
            <a:endParaRPr lang="es-ES" sz="2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0" y="5060693"/>
            <a:ext cx="9144000" cy="1822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endParaRPr lang="es-CL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L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Lionel Messi</a:t>
            </a:r>
          </a:p>
          <a:p>
            <a:pPr marL="0" indent="0" algn="ctr">
              <a:buNone/>
            </a:pPr>
            <a:endParaRPr lang="es-C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931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3789040"/>
            <a:ext cx="7125113" cy="924475"/>
          </a:xfrm>
        </p:spPr>
        <p:txBody>
          <a:bodyPr/>
          <a:lstStyle/>
          <a:p>
            <a:pPr algn="ctr"/>
            <a:r>
              <a:rPr lang="es-CL" sz="2000" dirty="0"/>
              <a:t>Comuna en la cual se ubica este colegio</a:t>
            </a:r>
            <a:endParaRPr lang="es-CL" sz="20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203848" y="116632"/>
            <a:ext cx="259308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</a:t>
            </a:r>
            <a:endParaRPr lang="es-ES" sz="2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0" y="5060693"/>
            <a:ext cx="9144000" cy="1822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endParaRPr lang="es-CL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L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Maipú</a:t>
            </a:r>
          </a:p>
          <a:p>
            <a:pPr marL="0" indent="0" algn="ctr">
              <a:buNone/>
            </a:pPr>
            <a:endParaRPr lang="es-C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24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3789040"/>
            <a:ext cx="7125113" cy="924475"/>
          </a:xfrm>
        </p:spPr>
        <p:txBody>
          <a:bodyPr/>
          <a:lstStyle/>
          <a:p>
            <a:r>
              <a:rPr lang="es-CL" sz="2000" dirty="0"/>
              <a:t>Nombre del viejito pascuero. </a:t>
            </a:r>
            <a:endParaRPr lang="es-CL" sz="20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203848" y="116632"/>
            <a:ext cx="259308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endParaRPr lang="es-ES" sz="2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0" y="5060693"/>
            <a:ext cx="9144000" cy="1822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endParaRPr lang="es-CL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L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NICOLÁS</a:t>
            </a:r>
          </a:p>
          <a:p>
            <a:pPr marL="0" indent="0" algn="ctr">
              <a:buNone/>
            </a:pPr>
            <a:endParaRPr lang="es-C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147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3789040"/>
            <a:ext cx="7125113" cy="924475"/>
          </a:xfrm>
        </p:spPr>
        <p:txBody>
          <a:bodyPr/>
          <a:lstStyle/>
          <a:p>
            <a:r>
              <a:rPr lang="es-CL" sz="2000" dirty="0"/>
              <a:t>Ave que no puede volar.</a:t>
            </a:r>
            <a:endParaRPr lang="es-CL" sz="20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203848" y="116632"/>
            <a:ext cx="259308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Ñ</a:t>
            </a:r>
            <a:endParaRPr lang="es-ES" sz="2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0" y="5060693"/>
            <a:ext cx="9144000" cy="1822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endParaRPr lang="es-CL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L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ÑANDÚ</a:t>
            </a:r>
          </a:p>
          <a:p>
            <a:pPr marL="0" indent="0" algn="ctr">
              <a:buNone/>
            </a:pPr>
            <a:endParaRPr lang="es-C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086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3789040"/>
            <a:ext cx="7125113" cy="924475"/>
          </a:xfrm>
        </p:spPr>
        <p:txBody>
          <a:bodyPr/>
          <a:lstStyle/>
          <a:p>
            <a:pPr algn="ctr"/>
            <a:r>
              <a:rPr lang="es-CL" sz="2000" dirty="0"/>
              <a:t>Utensilio para cocinar, usado especialmente para cocer o guisar alimentos es de metal, con tapa.</a:t>
            </a:r>
            <a:endParaRPr lang="es-CL" sz="20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203848" y="116632"/>
            <a:ext cx="259308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s-ES" sz="2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0" y="5060693"/>
            <a:ext cx="9144000" cy="1822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endParaRPr lang="es-CL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L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OLLA</a:t>
            </a:r>
          </a:p>
          <a:p>
            <a:pPr marL="0" indent="0" algn="ctr">
              <a:buNone/>
            </a:pPr>
            <a:endParaRPr lang="es-C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5862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3789040"/>
            <a:ext cx="7125113" cy="924475"/>
          </a:xfrm>
        </p:spPr>
        <p:txBody>
          <a:bodyPr/>
          <a:lstStyle/>
          <a:p>
            <a:pPr algn="ctr"/>
            <a:r>
              <a:rPr lang="es-CL" sz="2000" dirty="0"/>
              <a:t>Animal doméstico que se caracteriza por ser el mejor amigo del hombre.</a:t>
            </a:r>
            <a:endParaRPr lang="es-CL" sz="20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203848" y="116632"/>
            <a:ext cx="259308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</a:t>
            </a:r>
            <a:endParaRPr lang="es-ES" sz="2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0" y="5060693"/>
            <a:ext cx="9144000" cy="1822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endParaRPr lang="es-CL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L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PERRO</a:t>
            </a:r>
          </a:p>
          <a:p>
            <a:pPr marL="0" indent="0" algn="ctr">
              <a:buNone/>
            </a:pPr>
            <a:endParaRPr lang="es-C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025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r>
              <a:rPr lang="es-CL" dirty="0">
                <a:solidFill>
                  <a:schemeClr val="tx2">
                    <a:lumMod val="75000"/>
                  </a:schemeClr>
                </a:solidFill>
              </a:rPr>
              <a:t>TUTI FRUTI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1706076"/>
              </p:ext>
            </p:extLst>
          </p:nvPr>
        </p:nvGraphicFramePr>
        <p:xfrm>
          <a:off x="1009650" y="1806575"/>
          <a:ext cx="7306765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1353">
                  <a:extLst>
                    <a:ext uri="{9D8B030D-6E8A-4147-A177-3AD203B41FA5}">
                      <a16:colId xmlns:a16="http://schemas.microsoft.com/office/drawing/2014/main" val="2314242549"/>
                    </a:ext>
                  </a:extLst>
                </a:gridCol>
                <a:gridCol w="1461353">
                  <a:extLst>
                    <a:ext uri="{9D8B030D-6E8A-4147-A177-3AD203B41FA5}">
                      <a16:colId xmlns:a16="http://schemas.microsoft.com/office/drawing/2014/main" val="293605972"/>
                    </a:ext>
                  </a:extLst>
                </a:gridCol>
                <a:gridCol w="1461353">
                  <a:extLst>
                    <a:ext uri="{9D8B030D-6E8A-4147-A177-3AD203B41FA5}">
                      <a16:colId xmlns:a16="http://schemas.microsoft.com/office/drawing/2014/main" val="3166726816"/>
                    </a:ext>
                  </a:extLst>
                </a:gridCol>
                <a:gridCol w="1461353">
                  <a:extLst>
                    <a:ext uri="{9D8B030D-6E8A-4147-A177-3AD203B41FA5}">
                      <a16:colId xmlns:a16="http://schemas.microsoft.com/office/drawing/2014/main" val="3366033901"/>
                    </a:ext>
                  </a:extLst>
                </a:gridCol>
                <a:gridCol w="1461353">
                  <a:extLst>
                    <a:ext uri="{9D8B030D-6E8A-4147-A177-3AD203B41FA5}">
                      <a16:colId xmlns:a16="http://schemas.microsoft.com/office/drawing/2014/main" val="37733223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>
                          <a:solidFill>
                            <a:srgbClr val="0070C0"/>
                          </a:solidFill>
                        </a:rPr>
                        <a:t>letra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>
                          <a:solidFill>
                            <a:srgbClr val="0070C0"/>
                          </a:solidFill>
                        </a:rPr>
                        <a:t>nombre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>
                          <a:solidFill>
                            <a:srgbClr val="0070C0"/>
                          </a:solidFill>
                        </a:rPr>
                        <a:t>animal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>
                          <a:solidFill>
                            <a:srgbClr val="0070C0"/>
                          </a:solidFill>
                        </a:rPr>
                        <a:t>objeto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>
                          <a:solidFill>
                            <a:srgbClr val="0070C0"/>
                          </a:solidFill>
                        </a:rPr>
                        <a:t>vegetal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002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520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05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364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682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64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025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872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9025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3861048"/>
            <a:ext cx="7125113" cy="924475"/>
          </a:xfrm>
        </p:spPr>
        <p:txBody>
          <a:bodyPr/>
          <a:lstStyle/>
          <a:p>
            <a:pPr algn="ctr"/>
            <a:r>
              <a:rPr lang="es-CL" sz="20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Masa preparada con harina, leche. Huevos, azúcar, y levadura</a:t>
            </a:r>
            <a:endParaRPr lang="es-CL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203848" y="116632"/>
            <a:ext cx="259308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</a:t>
            </a:r>
            <a:endParaRPr lang="es-ES" sz="2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0" y="5305375"/>
            <a:ext cx="9144000" cy="133267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r>
              <a:rPr lang="es-CL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QUEQUE</a:t>
            </a:r>
          </a:p>
          <a:p>
            <a:pPr marL="0" indent="0" algn="ctr">
              <a:buNone/>
            </a:pPr>
            <a:endParaRPr lang="es-C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184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3861048"/>
            <a:ext cx="7125113" cy="924475"/>
          </a:xfrm>
        </p:spPr>
        <p:txBody>
          <a:bodyPr/>
          <a:lstStyle/>
          <a:p>
            <a:pPr algn="ctr"/>
            <a:r>
              <a:rPr lang="es-CL" sz="2000" dirty="0"/>
              <a:t>Indica que algo es veloz.</a:t>
            </a:r>
            <a:endParaRPr lang="es-CL" sz="20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203848" y="116632"/>
            <a:ext cx="259308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endParaRPr lang="es-ES" sz="2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-9922" y="5035963"/>
            <a:ext cx="9144000" cy="1822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endParaRPr lang="es-CL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L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RÁPIDO</a:t>
            </a:r>
          </a:p>
          <a:p>
            <a:pPr marL="0" indent="0" algn="ctr">
              <a:buNone/>
            </a:pPr>
            <a:endParaRPr lang="es-C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798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3861048"/>
            <a:ext cx="7125113" cy="924475"/>
          </a:xfrm>
        </p:spPr>
        <p:txBody>
          <a:bodyPr/>
          <a:lstStyle/>
          <a:p>
            <a:pPr algn="ctr"/>
            <a:r>
              <a:rPr lang="es-CL" sz="2000" dirty="0"/>
              <a:t>Capital de Chile.</a:t>
            </a:r>
            <a:endParaRPr lang="es-CL" sz="20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203848" y="116632"/>
            <a:ext cx="259308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endParaRPr lang="es-ES" sz="2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0" y="5060693"/>
            <a:ext cx="9144000" cy="1822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endParaRPr lang="es-CL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L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SANTIAGO</a:t>
            </a:r>
          </a:p>
          <a:p>
            <a:pPr marL="0" indent="0" algn="ctr">
              <a:buNone/>
            </a:pPr>
            <a:endParaRPr lang="es-C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328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3861048"/>
            <a:ext cx="7992888" cy="1008112"/>
          </a:xfrm>
        </p:spPr>
        <p:txBody>
          <a:bodyPr/>
          <a:lstStyle/>
          <a:p>
            <a:pPr algn="ctr"/>
            <a:r>
              <a:rPr lang="es-CL" sz="2000" dirty="0"/>
              <a:t> Fruta de piel roja, lisa y brillante, pulpa muy jugosa y semillas amarillas y planas. Se consume como ensalada. El artículo que lo acompaña es “el”.</a:t>
            </a:r>
            <a:endParaRPr lang="es-CL" sz="20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203848" y="116632"/>
            <a:ext cx="259308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endParaRPr lang="es-ES" sz="2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0" y="5060693"/>
            <a:ext cx="9144000" cy="1822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endParaRPr lang="es-CL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L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TOMATE</a:t>
            </a:r>
          </a:p>
          <a:p>
            <a:pPr marL="0" indent="0" algn="ctr">
              <a:buNone/>
            </a:pPr>
            <a:endParaRPr lang="es-C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845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3861048"/>
            <a:ext cx="7125113" cy="924475"/>
          </a:xfrm>
        </p:spPr>
        <p:txBody>
          <a:bodyPr/>
          <a:lstStyle/>
          <a:p>
            <a:pPr algn="ctr"/>
            <a:r>
              <a:rPr lang="es-CL" sz="20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Fruta, se hace vino con ella.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3203848" y="116632"/>
            <a:ext cx="259308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es-ES" sz="2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0" y="5060693"/>
            <a:ext cx="9144000" cy="1822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endParaRPr lang="es-CL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L" sz="54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Uvas</a:t>
            </a:r>
            <a:endParaRPr lang="es-CL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s-C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111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3861048"/>
            <a:ext cx="7125113" cy="1008112"/>
          </a:xfrm>
        </p:spPr>
        <p:txBody>
          <a:bodyPr/>
          <a:lstStyle/>
          <a:p>
            <a:pPr algn="ctr"/>
            <a:r>
              <a:rPr lang="es-CL" sz="2000" dirty="0"/>
              <a:t>Mamífero hembra, cuerpo muy robusto, pelo corto, cabeza gruesa provista de dos cuernos curvos y produce leche. </a:t>
            </a:r>
            <a:endParaRPr lang="es-CL" sz="20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203848" y="116632"/>
            <a:ext cx="259308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endParaRPr lang="es-ES" sz="2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0" y="5060693"/>
            <a:ext cx="9144000" cy="1822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endParaRPr lang="es-CL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L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VACA</a:t>
            </a:r>
          </a:p>
          <a:p>
            <a:pPr marL="0" indent="0" algn="ctr">
              <a:buNone/>
            </a:pPr>
            <a:endParaRPr lang="es-C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734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3861048"/>
            <a:ext cx="7125113" cy="924475"/>
          </a:xfrm>
        </p:spPr>
        <p:txBody>
          <a:bodyPr/>
          <a:lstStyle/>
          <a:p>
            <a:pPr algn="ctr"/>
            <a:r>
              <a:rPr lang="es-CL" sz="2000" dirty="0"/>
              <a:t>Instrumento musical de percusión. </a:t>
            </a:r>
          </a:p>
        </p:txBody>
      </p:sp>
      <p:sp>
        <p:nvSpPr>
          <p:cNvPr id="7" name="6 Rectángulo"/>
          <p:cNvSpPr/>
          <p:nvPr/>
        </p:nvSpPr>
        <p:spPr>
          <a:xfrm>
            <a:off x="3203848" y="116632"/>
            <a:ext cx="259308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X</a:t>
            </a:r>
            <a:endParaRPr lang="es-ES" sz="2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0" y="5060693"/>
            <a:ext cx="9144000" cy="1822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endParaRPr lang="es-CL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L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XILÓFONO</a:t>
            </a:r>
          </a:p>
          <a:p>
            <a:pPr marL="0" indent="0" algn="ctr">
              <a:buNone/>
            </a:pPr>
            <a:endParaRPr lang="es-C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513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3861048"/>
            <a:ext cx="7125113" cy="1008112"/>
          </a:xfrm>
        </p:spPr>
        <p:txBody>
          <a:bodyPr/>
          <a:lstStyle/>
          <a:p>
            <a:pPr algn="ctr"/>
            <a:r>
              <a:rPr lang="es-CL" sz="2000" dirty="0"/>
              <a:t>Animal que es experto en cazar</a:t>
            </a:r>
          </a:p>
        </p:txBody>
      </p:sp>
      <p:sp>
        <p:nvSpPr>
          <p:cNvPr id="7" name="6 Rectángulo"/>
          <p:cNvSpPr/>
          <p:nvPr/>
        </p:nvSpPr>
        <p:spPr>
          <a:xfrm>
            <a:off x="3203848" y="116632"/>
            <a:ext cx="259308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endParaRPr lang="es-ES" sz="2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0" y="5060693"/>
            <a:ext cx="9144000" cy="1822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endParaRPr lang="es-CL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L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ZORRO</a:t>
            </a:r>
          </a:p>
          <a:p>
            <a:pPr marL="0" indent="0" algn="ctr">
              <a:buNone/>
            </a:pPr>
            <a:endParaRPr lang="es-C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1121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026" name="Picture 2" descr="Pasapalabra Kids - Chilevisi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57" y="0"/>
            <a:ext cx="918596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2915816" y="6277962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FLGA DANIELLA ANDRADE</a:t>
            </a:r>
          </a:p>
        </p:txBody>
      </p:sp>
    </p:spTree>
    <p:extLst>
      <p:ext uri="{BB962C8B-B14F-4D97-AF65-F5344CB8AC3E}">
        <p14:creationId xmlns:p14="http://schemas.microsoft.com/office/powerpoint/2010/main" val="175959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3429000"/>
            <a:ext cx="7125113" cy="1068491"/>
          </a:xfrm>
        </p:spPr>
        <p:txBody>
          <a:bodyPr/>
          <a:lstStyle/>
          <a:p>
            <a:pPr algn="ctr"/>
            <a:r>
              <a:rPr lang="es-CL" sz="2000" dirty="0"/>
              <a:t>Es un medio de transporte aéreo.</a:t>
            </a:r>
            <a:endParaRPr lang="es-CL" sz="2000" b="1" dirty="0"/>
          </a:p>
        </p:txBody>
      </p:sp>
      <p:sp>
        <p:nvSpPr>
          <p:cNvPr id="7" name="6 Rectángulo"/>
          <p:cNvSpPr/>
          <p:nvPr/>
        </p:nvSpPr>
        <p:spPr>
          <a:xfrm>
            <a:off x="3203848" y="116632"/>
            <a:ext cx="259308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0" y="5085184"/>
            <a:ext cx="9144000" cy="1822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endParaRPr lang="es-CL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L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AVIÓN</a:t>
            </a:r>
          </a:p>
          <a:p>
            <a:pPr marL="0" indent="0" algn="ctr">
              <a:buNone/>
            </a:pPr>
            <a:endParaRPr lang="es-C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763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3573016"/>
            <a:ext cx="7125113" cy="924475"/>
          </a:xfrm>
        </p:spPr>
        <p:txBody>
          <a:bodyPr/>
          <a:lstStyle/>
          <a:p>
            <a:pPr algn="ctr"/>
            <a:r>
              <a:rPr lang="es-CL" sz="1800" dirty="0"/>
              <a:t>Adjetivo que se utiliza para describir positivamente. Es sinónimo de lindo.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3203848" y="116632"/>
            <a:ext cx="259308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es-ES" sz="2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0" y="5085184"/>
            <a:ext cx="9144000" cy="1822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endParaRPr lang="es-CL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L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BONITO</a:t>
            </a:r>
          </a:p>
          <a:p>
            <a:pPr marL="0" indent="0" algn="ctr">
              <a:buNone/>
            </a:pPr>
            <a:endParaRPr lang="es-C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345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3933056"/>
            <a:ext cx="7125113" cy="924475"/>
          </a:xfrm>
        </p:spPr>
        <p:txBody>
          <a:bodyPr/>
          <a:lstStyle/>
          <a:p>
            <a:pPr algn="ctr"/>
            <a:r>
              <a:rPr lang="es-CL" sz="2000" dirty="0"/>
              <a:t>Es el nombre de la profesora.</a:t>
            </a:r>
            <a:endParaRPr lang="es-CL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203848" y="116632"/>
            <a:ext cx="259308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es-ES" sz="2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0" y="5999303"/>
            <a:ext cx="9144000" cy="85869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endParaRPr lang="es-CL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L" sz="2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CAROLINA</a:t>
            </a:r>
            <a:endParaRPr lang="es-C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8213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3933056"/>
            <a:ext cx="7125113" cy="924475"/>
          </a:xfrm>
        </p:spPr>
        <p:txBody>
          <a:bodyPr/>
          <a:lstStyle/>
          <a:p>
            <a:pPr algn="ctr"/>
            <a:r>
              <a:rPr lang="es-CL" sz="2000" dirty="0"/>
              <a:t>Se utiliza para decir que algún alimento está exquisito. </a:t>
            </a:r>
            <a:endParaRPr lang="es-CL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203848" y="116632"/>
            <a:ext cx="259308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endParaRPr lang="es-ES" sz="2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0" y="5085184"/>
            <a:ext cx="9144000" cy="1822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endParaRPr lang="es-CL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L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DELICIOSO</a:t>
            </a:r>
          </a:p>
          <a:p>
            <a:pPr marL="0" indent="0" algn="ctr">
              <a:buNone/>
            </a:pPr>
            <a:endParaRPr lang="es-C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7556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3429000"/>
            <a:ext cx="7125113" cy="924475"/>
          </a:xfrm>
        </p:spPr>
        <p:txBody>
          <a:bodyPr/>
          <a:lstStyle/>
          <a:p>
            <a:pPr algn="ctr"/>
            <a:r>
              <a:rPr lang="es-CL" sz="2000" dirty="0"/>
              <a:t>Artículo definido de género masculino. </a:t>
            </a:r>
            <a:endParaRPr lang="es-CL" sz="20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203848" y="116632"/>
            <a:ext cx="259308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2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0" y="5085184"/>
            <a:ext cx="9144000" cy="1822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endParaRPr lang="es-CL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L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EL</a:t>
            </a:r>
          </a:p>
          <a:p>
            <a:pPr marL="0" indent="0" algn="ctr">
              <a:buNone/>
            </a:pPr>
            <a:endParaRPr lang="es-C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541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3429000"/>
            <a:ext cx="7125113" cy="924475"/>
          </a:xfrm>
        </p:spPr>
        <p:txBody>
          <a:bodyPr/>
          <a:lstStyle/>
          <a:p>
            <a:pPr algn="ctr"/>
            <a:r>
              <a:rPr lang="es-CL" sz="2000" dirty="0"/>
              <a:t>País donde se encuentra la torre Eiffel. Donde ocurren los hechos en la serie “</a:t>
            </a:r>
            <a:r>
              <a:rPr lang="es-CL" sz="2000" dirty="0" err="1"/>
              <a:t>LadyBug</a:t>
            </a:r>
            <a:r>
              <a:rPr lang="es-CL" sz="2000" dirty="0"/>
              <a:t>”</a:t>
            </a:r>
            <a:endParaRPr lang="es-CL" sz="20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203848" y="116632"/>
            <a:ext cx="259308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</a:t>
            </a:r>
            <a:endParaRPr lang="es-ES" sz="2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0" y="5085184"/>
            <a:ext cx="9144000" cy="1822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endParaRPr lang="es-CL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L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FRANCIA</a:t>
            </a:r>
          </a:p>
          <a:p>
            <a:pPr marL="0" indent="0" algn="ctr">
              <a:buNone/>
            </a:pPr>
            <a:endParaRPr lang="es-C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5702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73457" y="3429000"/>
            <a:ext cx="7514967" cy="924475"/>
          </a:xfrm>
        </p:spPr>
        <p:txBody>
          <a:bodyPr/>
          <a:lstStyle/>
          <a:p>
            <a:pPr algn="ctr"/>
            <a:r>
              <a:rPr lang="es-CL" sz="2000" dirty="0"/>
              <a:t>Animal felino, mascota</a:t>
            </a:r>
            <a:endParaRPr lang="es-CL" sz="20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203848" y="116632"/>
            <a:ext cx="259308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</a:t>
            </a:r>
            <a:endParaRPr lang="es-ES" sz="2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0" y="5085184"/>
            <a:ext cx="9144000" cy="1822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endParaRPr lang="es-CL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L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GATA</a:t>
            </a:r>
          </a:p>
          <a:p>
            <a:pPr marL="0" indent="0" algn="ctr">
              <a:buNone/>
            </a:pPr>
            <a:endParaRPr lang="es-C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680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theme/theme1.xml><?xml version="1.0" encoding="utf-8"?>
<a:theme xmlns:a="http://schemas.openxmlformats.org/drawingml/2006/main" name="Verano">
  <a:themeElements>
    <a:clrScheme name="Verano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Veran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TM01972873[[fn=Verano]]</Template>
  <TotalTime>765</TotalTime>
  <Words>435</Words>
  <Application>Microsoft Office PowerPoint</Application>
  <PresentationFormat>Presentación en pantalla (4:3)</PresentationFormat>
  <Paragraphs>115</Paragraphs>
  <Slides>28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4" baseType="lpstr">
      <vt:lpstr>Arial</vt:lpstr>
      <vt:lpstr>Calibri</vt:lpstr>
      <vt:lpstr>Courier New</vt:lpstr>
      <vt:lpstr>Verdana</vt:lpstr>
      <vt:lpstr>Wingdings 2</vt:lpstr>
      <vt:lpstr>Verano</vt:lpstr>
      <vt:lpstr>Presentación de PowerPoint</vt:lpstr>
      <vt:lpstr>TUTI FRUTI</vt:lpstr>
      <vt:lpstr>Es un medio de transporte aéreo.</vt:lpstr>
      <vt:lpstr>Adjetivo que se utiliza para describir positivamente. Es sinónimo de lindo.</vt:lpstr>
      <vt:lpstr>Es el nombre de la profesora.</vt:lpstr>
      <vt:lpstr>Se utiliza para decir que algún alimento está exquisito. </vt:lpstr>
      <vt:lpstr>Artículo definido de género masculino. </vt:lpstr>
      <vt:lpstr>País donde se encuentra la torre Eiffel. Donde ocurren los hechos en la serie “LadyBug”</vt:lpstr>
      <vt:lpstr>Animal felino, mascota</vt:lpstr>
      <vt:lpstr>utilizado para decir que algo es bello.  </vt:lpstr>
      <vt:lpstr>se utiliza para indicar que algo o alguien es brillante en lo que hace o sabe mucho.</vt:lpstr>
      <vt:lpstr>Mamífero. Adjetivos que lo describen:  de cuello “largo” y es un animal muy “alto”.</vt:lpstr>
      <vt:lpstr>Fruta de color café por fuera, color verde por dentro que tiene muchas pepas y es de sabor ácido. </vt:lpstr>
      <vt:lpstr>Jugador de futbol. Uno de los mejores del mundo. De nacionalidad argentina.</vt:lpstr>
      <vt:lpstr>Comuna en la cual se ubica este colegio</vt:lpstr>
      <vt:lpstr>Nombre del viejito pascuero. </vt:lpstr>
      <vt:lpstr>Ave que no puede volar.</vt:lpstr>
      <vt:lpstr>Utensilio para cocinar, usado especialmente para cocer o guisar alimentos es de metal, con tapa.</vt:lpstr>
      <vt:lpstr>Animal doméstico que se caracteriza por ser el mejor amigo del hombre.</vt:lpstr>
      <vt:lpstr>Masa preparada con harina, leche. Huevos, azúcar, y levadura</vt:lpstr>
      <vt:lpstr>Indica que algo es veloz.</vt:lpstr>
      <vt:lpstr>Capital de Chile.</vt:lpstr>
      <vt:lpstr> Fruta de piel roja, lisa y brillante, pulpa muy jugosa y semillas amarillas y planas. Se consume como ensalada. El artículo que lo acompaña es “el”.</vt:lpstr>
      <vt:lpstr>Fruta, se hace vino con ella.</vt:lpstr>
      <vt:lpstr>Mamífero hembra, cuerpo muy robusto, pelo corto, cabeza gruesa provista de dos cuernos curvos y produce leche. </vt:lpstr>
      <vt:lpstr>Instrumento musical de percusión. </vt:lpstr>
      <vt:lpstr>Animal que es experto en cazar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Daniella</dc:creator>
  <cp:lastModifiedBy>Carmen Barros Ortega</cp:lastModifiedBy>
  <cp:revision>45</cp:revision>
  <dcterms:created xsi:type="dcterms:W3CDTF">2020-04-03T20:46:39Z</dcterms:created>
  <dcterms:modified xsi:type="dcterms:W3CDTF">2021-06-08T15:37:20Z</dcterms:modified>
</cp:coreProperties>
</file>