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65" r:id="rId3"/>
    <p:sldId id="267" r:id="rId4"/>
    <p:sldId id="284" r:id="rId5"/>
    <p:sldId id="286" r:id="rId6"/>
    <p:sldId id="291" r:id="rId7"/>
    <p:sldId id="287" r:id="rId8"/>
    <p:sldId id="266" r:id="rId9"/>
    <p:sldId id="258" r:id="rId10"/>
    <p:sldId id="259" r:id="rId11"/>
    <p:sldId id="260" r:id="rId12"/>
    <p:sldId id="261" r:id="rId13"/>
    <p:sldId id="262" r:id="rId14"/>
    <p:sldId id="263" r:id="rId15"/>
    <p:sldId id="264" r:id="rId16"/>
    <p:sldId id="278" r:id="rId17"/>
    <p:sldId id="277" r:id="rId18"/>
    <p:sldId id="279" r:id="rId19"/>
    <p:sldId id="288" r:id="rId20"/>
    <p:sldId id="290" r:id="rId21"/>
    <p:sldId id="28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B25DEB-E382-42A1-BBE8-F81AD603D08A}" type="doc">
      <dgm:prSet loTypeId="urn:microsoft.com/office/officeart/2018/5/layout/IconLeaf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5A1E1E50-3904-4B1D-95FF-970F1D2B1BD4}">
      <dgm:prSet/>
      <dgm:spPr/>
      <dgm:t>
        <a:bodyPr/>
        <a:lstStyle/>
        <a:p>
          <a:pPr>
            <a:lnSpc>
              <a:spcPct val="100000"/>
            </a:lnSpc>
            <a:defRPr cap="all"/>
          </a:pPr>
          <a:r>
            <a:rPr lang="es-ES"/>
            <a:t>Durante la época, lo más común era asistir al teatro para ver películas.</a:t>
          </a:r>
          <a:endParaRPr lang="en-US"/>
        </a:p>
      </dgm:t>
    </dgm:pt>
    <dgm:pt modelId="{50B28051-C3B7-483D-A338-A642A9A42626}" type="parTrans" cxnId="{698B6D5E-E07B-4100-9B45-4357C8BC8C88}">
      <dgm:prSet/>
      <dgm:spPr/>
      <dgm:t>
        <a:bodyPr/>
        <a:lstStyle/>
        <a:p>
          <a:endParaRPr lang="en-US"/>
        </a:p>
      </dgm:t>
    </dgm:pt>
    <dgm:pt modelId="{628B02C0-4A35-4BA5-A215-DA72014AAFFD}" type="sibTrans" cxnId="{698B6D5E-E07B-4100-9B45-4357C8BC8C88}">
      <dgm:prSet/>
      <dgm:spPr/>
      <dgm:t>
        <a:bodyPr/>
        <a:lstStyle/>
        <a:p>
          <a:endParaRPr lang="en-US"/>
        </a:p>
      </dgm:t>
    </dgm:pt>
    <dgm:pt modelId="{66EFA5D9-9621-4A28-B480-1C64DF938F10}">
      <dgm:prSet/>
      <dgm:spPr/>
      <dgm:t>
        <a:bodyPr/>
        <a:lstStyle/>
        <a:p>
          <a:pPr>
            <a:lnSpc>
              <a:spcPct val="100000"/>
            </a:lnSpc>
            <a:defRPr cap="all"/>
          </a:pPr>
          <a:r>
            <a:rPr lang="es-ES"/>
            <a:t>Las películas de moda eran mudas, pero no significa que todo el cine esté en silencio, pues el ambiente era acompañado por el sonido de un piano.</a:t>
          </a:r>
          <a:endParaRPr lang="en-US"/>
        </a:p>
      </dgm:t>
    </dgm:pt>
    <dgm:pt modelId="{82C432EA-0B3E-4E24-BF6C-813950E1BC24}" type="parTrans" cxnId="{5C0A9DA4-1E96-4548-91A4-D4E72FA0E8EB}">
      <dgm:prSet/>
      <dgm:spPr/>
      <dgm:t>
        <a:bodyPr/>
        <a:lstStyle/>
        <a:p>
          <a:endParaRPr lang="en-US"/>
        </a:p>
      </dgm:t>
    </dgm:pt>
    <dgm:pt modelId="{465B8DFF-2FD5-48A5-A1D2-F7314F856AF1}" type="sibTrans" cxnId="{5C0A9DA4-1E96-4548-91A4-D4E72FA0E8EB}">
      <dgm:prSet/>
      <dgm:spPr/>
      <dgm:t>
        <a:bodyPr/>
        <a:lstStyle/>
        <a:p>
          <a:endParaRPr lang="en-US"/>
        </a:p>
      </dgm:t>
    </dgm:pt>
    <dgm:pt modelId="{C9B281B6-7E6F-49E9-B071-B905972ECEBB}" type="pres">
      <dgm:prSet presAssocID="{59B25DEB-E382-42A1-BBE8-F81AD603D08A}" presName="root" presStyleCnt="0">
        <dgm:presLayoutVars>
          <dgm:dir/>
          <dgm:resizeHandles val="exact"/>
        </dgm:presLayoutVars>
      </dgm:prSet>
      <dgm:spPr/>
    </dgm:pt>
    <dgm:pt modelId="{B1FDE13D-FFA3-4AA1-B021-A6F9D5656627}" type="pres">
      <dgm:prSet presAssocID="{5A1E1E50-3904-4B1D-95FF-970F1D2B1BD4}" presName="compNode" presStyleCnt="0"/>
      <dgm:spPr/>
    </dgm:pt>
    <dgm:pt modelId="{6E08C20E-7DDA-4AC8-B080-C8AD39C287AD}" type="pres">
      <dgm:prSet presAssocID="{5A1E1E50-3904-4B1D-95FF-970F1D2B1BD4}" presName="iconBgRect" presStyleLbl="bgShp" presStyleIdx="0" presStyleCnt="2"/>
      <dgm:spPr>
        <a:prstGeom prst="round2DiagRect">
          <a:avLst>
            <a:gd name="adj1" fmla="val 29727"/>
            <a:gd name="adj2" fmla="val 0"/>
          </a:avLst>
        </a:prstGeom>
      </dgm:spPr>
    </dgm:pt>
    <dgm:pt modelId="{25501097-B86B-43F4-80AA-24167A14B88D}" type="pres">
      <dgm:prSet presAssocID="{5A1E1E50-3904-4B1D-95FF-970F1D2B1BD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tro"/>
        </a:ext>
      </dgm:extLst>
    </dgm:pt>
    <dgm:pt modelId="{E6D125E5-3E84-4A81-9972-2C4F9128C592}" type="pres">
      <dgm:prSet presAssocID="{5A1E1E50-3904-4B1D-95FF-970F1D2B1BD4}" presName="spaceRect" presStyleCnt="0"/>
      <dgm:spPr/>
    </dgm:pt>
    <dgm:pt modelId="{2F5B910B-F2AF-4C66-B254-FD8E1F29A029}" type="pres">
      <dgm:prSet presAssocID="{5A1E1E50-3904-4B1D-95FF-970F1D2B1BD4}" presName="textRect" presStyleLbl="revTx" presStyleIdx="0" presStyleCnt="2">
        <dgm:presLayoutVars>
          <dgm:chMax val="1"/>
          <dgm:chPref val="1"/>
        </dgm:presLayoutVars>
      </dgm:prSet>
      <dgm:spPr/>
    </dgm:pt>
    <dgm:pt modelId="{FC93A37B-24CC-4BD2-AEC0-54F07E44218B}" type="pres">
      <dgm:prSet presAssocID="{628B02C0-4A35-4BA5-A215-DA72014AAFFD}" presName="sibTrans" presStyleCnt="0"/>
      <dgm:spPr/>
    </dgm:pt>
    <dgm:pt modelId="{BDEC78C6-EEBB-4F22-9E2F-B343B02EEECC}" type="pres">
      <dgm:prSet presAssocID="{66EFA5D9-9621-4A28-B480-1C64DF938F10}" presName="compNode" presStyleCnt="0"/>
      <dgm:spPr/>
    </dgm:pt>
    <dgm:pt modelId="{C7F7E918-DB84-4AF4-9419-F09C04DDBE27}" type="pres">
      <dgm:prSet presAssocID="{66EFA5D9-9621-4A28-B480-1C64DF938F10}" presName="iconBgRect" presStyleLbl="bgShp" presStyleIdx="1" presStyleCnt="2"/>
      <dgm:spPr>
        <a:prstGeom prst="round2DiagRect">
          <a:avLst>
            <a:gd name="adj1" fmla="val 29727"/>
            <a:gd name="adj2" fmla="val 0"/>
          </a:avLst>
        </a:prstGeom>
      </dgm:spPr>
    </dgm:pt>
    <dgm:pt modelId="{79458A8B-8AB0-4918-9508-3A03D8C51825}" type="pres">
      <dgm:prSet presAssocID="{66EFA5D9-9621-4A28-B480-1C64DF938F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19076EFA-855C-472C-B6DB-2100D02E591B}" type="pres">
      <dgm:prSet presAssocID="{66EFA5D9-9621-4A28-B480-1C64DF938F10}" presName="spaceRect" presStyleCnt="0"/>
      <dgm:spPr/>
    </dgm:pt>
    <dgm:pt modelId="{7A3D384B-E032-4380-A6BF-B377CBBB9669}" type="pres">
      <dgm:prSet presAssocID="{66EFA5D9-9621-4A28-B480-1C64DF938F10}" presName="textRect" presStyleLbl="revTx" presStyleIdx="1" presStyleCnt="2">
        <dgm:presLayoutVars>
          <dgm:chMax val="1"/>
          <dgm:chPref val="1"/>
        </dgm:presLayoutVars>
      </dgm:prSet>
      <dgm:spPr/>
    </dgm:pt>
  </dgm:ptLst>
  <dgm:cxnLst>
    <dgm:cxn modelId="{452D0226-40F7-478E-AF7D-A9F52A02EDF3}" type="presOf" srcId="{5A1E1E50-3904-4B1D-95FF-970F1D2B1BD4}" destId="{2F5B910B-F2AF-4C66-B254-FD8E1F29A029}" srcOrd="0" destOrd="0" presId="urn:microsoft.com/office/officeart/2018/5/layout/IconLeafLabelList"/>
    <dgm:cxn modelId="{698B6D5E-E07B-4100-9B45-4357C8BC8C88}" srcId="{59B25DEB-E382-42A1-BBE8-F81AD603D08A}" destId="{5A1E1E50-3904-4B1D-95FF-970F1D2B1BD4}" srcOrd="0" destOrd="0" parTransId="{50B28051-C3B7-483D-A338-A642A9A42626}" sibTransId="{628B02C0-4A35-4BA5-A215-DA72014AAFFD}"/>
    <dgm:cxn modelId="{1F900C82-22F4-4E3A-AB33-51F12FC36CEA}" type="presOf" srcId="{59B25DEB-E382-42A1-BBE8-F81AD603D08A}" destId="{C9B281B6-7E6F-49E9-B071-B905972ECEBB}" srcOrd="0" destOrd="0" presId="urn:microsoft.com/office/officeart/2018/5/layout/IconLeafLabelList"/>
    <dgm:cxn modelId="{5C0A9DA4-1E96-4548-91A4-D4E72FA0E8EB}" srcId="{59B25DEB-E382-42A1-BBE8-F81AD603D08A}" destId="{66EFA5D9-9621-4A28-B480-1C64DF938F10}" srcOrd="1" destOrd="0" parTransId="{82C432EA-0B3E-4E24-BF6C-813950E1BC24}" sibTransId="{465B8DFF-2FD5-48A5-A1D2-F7314F856AF1}"/>
    <dgm:cxn modelId="{23CF58C6-F12D-4FB8-8878-052B1377A64C}" type="presOf" srcId="{66EFA5D9-9621-4A28-B480-1C64DF938F10}" destId="{7A3D384B-E032-4380-A6BF-B377CBBB9669}" srcOrd="0" destOrd="0" presId="urn:microsoft.com/office/officeart/2018/5/layout/IconLeafLabelList"/>
    <dgm:cxn modelId="{03E68BBF-0848-4F8E-AD79-4296CCB946B3}" type="presParOf" srcId="{C9B281B6-7E6F-49E9-B071-B905972ECEBB}" destId="{B1FDE13D-FFA3-4AA1-B021-A6F9D5656627}" srcOrd="0" destOrd="0" presId="urn:microsoft.com/office/officeart/2018/5/layout/IconLeafLabelList"/>
    <dgm:cxn modelId="{ECF42E8F-C838-4331-BADE-DEC5008484F7}" type="presParOf" srcId="{B1FDE13D-FFA3-4AA1-B021-A6F9D5656627}" destId="{6E08C20E-7DDA-4AC8-B080-C8AD39C287AD}" srcOrd="0" destOrd="0" presId="urn:microsoft.com/office/officeart/2018/5/layout/IconLeafLabelList"/>
    <dgm:cxn modelId="{2980D29F-D1DF-4AB6-A063-E333DFAE59F2}" type="presParOf" srcId="{B1FDE13D-FFA3-4AA1-B021-A6F9D5656627}" destId="{25501097-B86B-43F4-80AA-24167A14B88D}" srcOrd="1" destOrd="0" presId="urn:microsoft.com/office/officeart/2018/5/layout/IconLeafLabelList"/>
    <dgm:cxn modelId="{51400F52-3047-4717-A075-8AFD62D5FBDA}" type="presParOf" srcId="{B1FDE13D-FFA3-4AA1-B021-A6F9D5656627}" destId="{E6D125E5-3E84-4A81-9972-2C4F9128C592}" srcOrd="2" destOrd="0" presId="urn:microsoft.com/office/officeart/2018/5/layout/IconLeafLabelList"/>
    <dgm:cxn modelId="{47AAC3A4-8DFA-4C86-8F1E-FAF13120E843}" type="presParOf" srcId="{B1FDE13D-FFA3-4AA1-B021-A6F9D5656627}" destId="{2F5B910B-F2AF-4C66-B254-FD8E1F29A029}" srcOrd="3" destOrd="0" presId="urn:microsoft.com/office/officeart/2018/5/layout/IconLeafLabelList"/>
    <dgm:cxn modelId="{2B19CD59-FC8E-4A61-9581-8696C57D4180}" type="presParOf" srcId="{C9B281B6-7E6F-49E9-B071-B905972ECEBB}" destId="{FC93A37B-24CC-4BD2-AEC0-54F07E44218B}" srcOrd="1" destOrd="0" presId="urn:microsoft.com/office/officeart/2018/5/layout/IconLeafLabelList"/>
    <dgm:cxn modelId="{40C333E4-1766-4710-8046-A80E20E3FDBA}" type="presParOf" srcId="{C9B281B6-7E6F-49E9-B071-B905972ECEBB}" destId="{BDEC78C6-EEBB-4F22-9E2F-B343B02EEECC}" srcOrd="2" destOrd="0" presId="urn:microsoft.com/office/officeart/2018/5/layout/IconLeafLabelList"/>
    <dgm:cxn modelId="{0BCB15D0-A994-4380-B4AD-46EE3E53A36D}" type="presParOf" srcId="{BDEC78C6-EEBB-4F22-9E2F-B343B02EEECC}" destId="{C7F7E918-DB84-4AF4-9419-F09C04DDBE27}" srcOrd="0" destOrd="0" presId="urn:microsoft.com/office/officeart/2018/5/layout/IconLeafLabelList"/>
    <dgm:cxn modelId="{1C32AED0-1EE6-4612-B4DB-9059DB122ACA}" type="presParOf" srcId="{BDEC78C6-EEBB-4F22-9E2F-B343B02EEECC}" destId="{79458A8B-8AB0-4918-9508-3A03D8C51825}" srcOrd="1" destOrd="0" presId="urn:microsoft.com/office/officeart/2018/5/layout/IconLeafLabelList"/>
    <dgm:cxn modelId="{989B1A41-DFFB-4784-809B-85D024B926B9}" type="presParOf" srcId="{BDEC78C6-EEBB-4F22-9E2F-B343B02EEECC}" destId="{19076EFA-855C-472C-B6DB-2100D02E591B}" srcOrd="2" destOrd="0" presId="urn:microsoft.com/office/officeart/2018/5/layout/IconLeafLabelList"/>
    <dgm:cxn modelId="{F086EB5C-9649-4A42-8876-3B4FF3BA3D30}" type="presParOf" srcId="{BDEC78C6-EEBB-4F22-9E2F-B343B02EEECC}" destId="{7A3D384B-E032-4380-A6BF-B377CBBB9669}" srcOrd="3" destOrd="0" presId="urn:microsoft.com/office/officeart/2018/5/layout/IconLeaf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08F45E-B7D4-42F2-855B-841581E2339E}" type="doc">
      <dgm:prSet loTypeId="urn:microsoft.com/office/officeart/2005/8/layout/process4" loCatId="process" qsTypeId="urn:microsoft.com/office/officeart/2005/8/quickstyle/simple1" qsCatId="simple" csTypeId="urn:microsoft.com/office/officeart/2005/8/colors/colorful5" csCatId="colorful"/>
      <dgm:spPr/>
      <dgm:t>
        <a:bodyPr/>
        <a:lstStyle/>
        <a:p>
          <a:endParaRPr lang="en-US"/>
        </a:p>
      </dgm:t>
    </dgm:pt>
    <dgm:pt modelId="{4AF83B57-1CBC-41EE-A557-519D78F02924}">
      <dgm:prSet/>
      <dgm:spPr/>
      <dgm:t>
        <a:bodyPr/>
        <a:lstStyle/>
        <a:p>
          <a:r>
            <a:rPr lang="es-CL" dirty="0"/>
            <a:t>El contexto de la época dio el pie para ampliar la democratización de la sociedad chilena </a:t>
          </a:r>
          <a:endParaRPr lang="en-US" dirty="0"/>
        </a:p>
      </dgm:t>
    </dgm:pt>
    <dgm:pt modelId="{490A1752-200A-4DC8-A307-5C681804560D}" type="parTrans" cxnId="{4F82B12B-3F56-402E-AC44-E3210D4CF996}">
      <dgm:prSet/>
      <dgm:spPr/>
      <dgm:t>
        <a:bodyPr/>
        <a:lstStyle/>
        <a:p>
          <a:endParaRPr lang="en-US"/>
        </a:p>
      </dgm:t>
    </dgm:pt>
    <dgm:pt modelId="{55575C60-BD4D-4579-B8BB-990929100EB5}" type="sibTrans" cxnId="{4F82B12B-3F56-402E-AC44-E3210D4CF996}">
      <dgm:prSet/>
      <dgm:spPr/>
      <dgm:t>
        <a:bodyPr/>
        <a:lstStyle/>
        <a:p>
          <a:endParaRPr lang="en-US"/>
        </a:p>
      </dgm:t>
    </dgm:pt>
    <dgm:pt modelId="{4D3240B0-CB1B-4F20-87EE-3665DC298322}">
      <dgm:prSet/>
      <dgm:spPr/>
      <dgm:t>
        <a:bodyPr/>
        <a:lstStyle/>
        <a:p>
          <a:r>
            <a:rPr lang="es-CL" dirty="0"/>
            <a:t>¿Qué es democratizar?</a:t>
          </a:r>
          <a:endParaRPr lang="en-US" dirty="0"/>
        </a:p>
      </dgm:t>
    </dgm:pt>
    <dgm:pt modelId="{F443A733-703E-41DF-A510-7949AC54BB66}" type="parTrans" cxnId="{0AA79AB2-FFD0-49A9-AB5C-F6D0A225CD0F}">
      <dgm:prSet/>
      <dgm:spPr/>
      <dgm:t>
        <a:bodyPr/>
        <a:lstStyle/>
        <a:p>
          <a:endParaRPr lang="en-US"/>
        </a:p>
      </dgm:t>
    </dgm:pt>
    <dgm:pt modelId="{C9CFAF9C-EB1C-4FC5-8C11-02C5DA583D1F}" type="sibTrans" cxnId="{0AA79AB2-FFD0-49A9-AB5C-F6D0A225CD0F}">
      <dgm:prSet/>
      <dgm:spPr/>
      <dgm:t>
        <a:bodyPr/>
        <a:lstStyle/>
        <a:p>
          <a:endParaRPr lang="en-US"/>
        </a:p>
      </dgm:t>
    </dgm:pt>
    <dgm:pt modelId="{C9590464-4420-47BD-8684-D5409CF2FCB6}" type="pres">
      <dgm:prSet presAssocID="{0908F45E-B7D4-42F2-855B-841581E2339E}" presName="Name0" presStyleCnt="0">
        <dgm:presLayoutVars>
          <dgm:dir/>
          <dgm:animLvl val="lvl"/>
          <dgm:resizeHandles val="exact"/>
        </dgm:presLayoutVars>
      </dgm:prSet>
      <dgm:spPr/>
    </dgm:pt>
    <dgm:pt modelId="{4B26232A-CDAE-4A42-999F-84157AA038B8}" type="pres">
      <dgm:prSet presAssocID="{4D3240B0-CB1B-4F20-87EE-3665DC298322}" presName="boxAndChildren" presStyleCnt="0"/>
      <dgm:spPr/>
    </dgm:pt>
    <dgm:pt modelId="{D0D3FDA9-189E-49B2-BB8B-C85EC4146EA6}" type="pres">
      <dgm:prSet presAssocID="{4D3240B0-CB1B-4F20-87EE-3665DC298322}" presName="parentTextBox" presStyleLbl="node1" presStyleIdx="0" presStyleCnt="2" custLinFactNeighborX="-371" custLinFactNeighborY="201"/>
      <dgm:spPr/>
    </dgm:pt>
    <dgm:pt modelId="{FFF2EF09-EE9C-442F-B911-6B8D6A399F96}" type="pres">
      <dgm:prSet presAssocID="{55575C60-BD4D-4579-B8BB-990929100EB5}" presName="sp" presStyleCnt="0"/>
      <dgm:spPr/>
    </dgm:pt>
    <dgm:pt modelId="{E64B6E12-D598-4D45-AA1C-F58A6946D1D1}" type="pres">
      <dgm:prSet presAssocID="{4AF83B57-1CBC-41EE-A557-519D78F02924}" presName="arrowAndChildren" presStyleCnt="0"/>
      <dgm:spPr/>
    </dgm:pt>
    <dgm:pt modelId="{74F00D2E-06AA-4225-8BE7-187B7BC55CB4}" type="pres">
      <dgm:prSet presAssocID="{4AF83B57-1CBC-41EE-A557-519D78F02924}" presName="parentTextArrow" presStyleLbl="node1" presStyleIdx="1" presStyleCnt="2"/>
      <dgm:spPr/>
    </dgm:pt>
  </dgm:ptLst>
  <dgm:cxnLst>
    <dgm:cxn modelId="{4F82B12B-3F56-402E-AC44-E3210D4CF996}" srcId="{0908F45E-B7D4-42F2-855B-841581E2339E}" destId="{4AF83B57-1CBC-41EE-A557-519D78F02924}" srcOrd="0" destOrd="0" parTransId="{490A1752-200A-4DC8-A307-5C681804560D}" sibTransId="{55575C60-BD4D-4579-B8BB-990929100EB5}"/>
    <dgm:cxn modelId="{7E4D7B46-ACC8-4EEE-BA2F-6BC92CD2E24C}" type="presOf" srcId="{4D3240B0-CB1B-4F20-87EE-3665DC298322}" destId="{D0D3FDA9-189E-49B2-BB8B-C85EC4146EA6}" srcOrd="0" destOrd="0" presId="urn:microsoft.com/office/officeart/2005/8/layout/process4"/>
    <dgm:cxn modelId="{D3084D95-80EF-45FD-BABF-F98E470AE5DB}" type="presOf" srcId="{4AF83B57-1CBC-41EE-A557-519D78F02924}" destId="{74F00D2E-06AA-4225-8BE7-187B7BC55CB4}" srcOrd="0" destOrd="0" presId="urn:microsoft.com/office/officeart/2005/8/layout/process4"/>
    <dgm:cxn modelId="{5956B2A2-A894-498B-835C-6F97292793A1}" type="presOf" srcId="{0908F45E-B7D4-42F2-855B-841581E2339E}" destId="{C9590464-4420-47BD-8684-D5409CF2FCB6}" srcOrd="0" destOrd="0" presId="urn:microsoft.com/office/officeart/2005/8/layout/process4"/>
    <dgm:cxn modelId="{0AA79AB2-FFD0-49A9-AB5C-F6D0A225CD0F}" srcId="{0908F45E-B7D4-42F2-855B-841581E2339E}" destId="{4D3240B0-CB1B-4F20-87EE-3665DC298322}" srcOrd="1" destOrd="0" parTransId="{F443A733-703E-41DF-A510-7949AC54BB66}" sibTransId="{C9CFAF9C-EB1C-4FC5-8C11-02C5DA583D1F}"/>
    <dgm:cxn modelId="{BCA3319D-E708-4339-9F0C-B8551E95A128}" type="presParOf" srcId="{C9590464-4420-47BD-8684-D5409CF2FCB6}" destId="{4B26232A-CDAE-4A42-999F-84157AA038B8}" srcOrd="0" destOrd="0" presId="urn:microsoft.com/office/officeart/2005/8/layout/process4"/>
    <dgm:cxn modelId="{EF682526-3769-4610-A1AC-3FBA06747DF5}" type="presParOf" srcId="{4B26232A-CDAE-4A42-999F-84157AA038B8}" destId="{D0D3FDA9-189E-49B2-BB8B-C85EC4146EA6}" srcOrd="0" destOrd="0" presId="urn:microsoft.com/office/officeart/2005/8/layout/process4"/>
    <dgm:cxn modelId="{3FE4ABE6-72AD-4B1B-939B-F3ABD9C9DB9E}" type="presParOf" srcId="{C9590464-4420-47BD-8684-D5409CF2FCB6}" destId="{FFF2EF09-EE9C-442F-B911-6B8D6A399F96}" srcOrd="1" destOrd="0" presId="urn:microsoft.com/office/officeart/2005/8/layout/process4"/>
    <dgm:cxn modelId="{D9C27C23-9DDB-4D85-A650-C094B5C7CB1A}" type="presParOf" srcId="{C9590464-4420-47BD-8684-D5409CF2FCB6}" destId="{E64B6E12-D598-4D45-AA1C-F58A6946D1D1}" srcOrd="2" destOrd="0" presId="urn:microsoft.com/office/officeart/2005/8/layout/process4"/>
    <dgm:cxn modelId="{4682B67D-EB51-4744-BCD7-0C6654EB5D12}" type="presParOf" srcId="{E64B6E12-D598-4D45-AA1C-F58A6946D1D1}" destId="{74F00D2E-06AA-4225-8BE7-187B7BC55CB4}"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8C20E-7DDA-4AC8-B080-C8AD39C287AD}">
      <dsp:nvSpPr>
        <dsp:cNvPr id="0" name=""/>
        <dsp:cNvSpPr/>
      </dsp:nvSpPr>
      <dsp:spPr>
        <a:xfrm>
          <a:off x="458499" y="598393"/>
          <a:ext cx="1269562" cy="126956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501097-B86B-43F4-80AA-24167A14B88D}">
      <dsp:nvSpPr>
        <dsp:cNvPr id="0" name=""/>
        <dsp:cNvSpPr/>
      </dsp:nvSpPr>
      <dsp:spPr>
        <a:xfrm>
          <a:off x="729062" y="868956"/>
          <a:ext cx="728437" cy="728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5B910B-F2AF-4C66-B254-FD8E1F29A029}">
      <dsp:nvSpPr>
        <dsp:cNvPr id="0" name=""/>
        <dsp:cNvSpPr/>
      </dsp:nvSpPr>
      <dsp:spPr>
        <a:xfrm>
          <a:off x="52656" y="2263393"/>
          <a:ext cx="20812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kern="1200"/>
            <a:t>Durante la época, lo más común era asistir al teatro para ver películas.</a:t>
          </a:r>
          <a:endParaRPr lang="en-US" sz="1100" kern="1200"/>
        </a:p>
      </dsp:txBody>
      <dsp:txXfrm>
        <a:off x="52656" y="2263393"/>
        <a:ext cx="2081250" cy="990000"/>
      </dsp:txXfrm>
    </dsp:sp>
    <dsp:sp modelId="{C7F7E918-DB84-4AF4-9419-F09C04DDBE27}">
      <dsp:nvSpPr>
        <dsp:cNvPr id="0" name=""/>
        <dsp:cNvSpPr/>
      </dsp:nvSpPr>
      <dsp:spPr>
        <a:xfrm>
          <a:off x="2903968" y="598393"/>
          <a:ext cx="1269562" cy="1269562"/>
        </a:xfrm>
        <a:prstGeom prst="round2DiagRect">
          <a:avLst>
            <a:gd name="adj1" fmla="val 29727"/>
            <a:gd name="adj2" fmla="val 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dsp:style>
    </dsp:sp>
    <dsp:sp modelId="{79458A8B-8AB0-4918-9508-3A03D8C51825}">
      <dsp:nvSpPr>
        <dsp:cNvPr id="0" name=""/>
        <dsp:cNvSpPr/>
      </dsp:nvSpPr>
      <dsp:spPr>
        <a:xfrm>
          <a:off x="3174531" y="868956"/>
          <a:ext cx="728437" cy="728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3D384B-E032-4380-A6BF-B377CBBB9669}">
      <dsp:nvSpPr>
        <dsp:cNvPr id="0" name=""/>
        <dsp:cNvSpPr/>
      </dsp:nvSpPr>
      <dsp:spPr>
        <a:xfrm>
          <a:off x="2498124" y="2263393"/>
          <a:ext cx="2081250"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s-ES" sz="1100" kern="1200"/>
            <a:t>Las películas de moda eran mudas, pero no significa que todo el cine esté en silencio, pues el ambiente era acompañado por el sonido de un piano.</a:t>
          </a:r>
          <a:endParaRPr lang="en-US" sz="1100" kern="1200"/>
        </a:p>
      </dsp:txBody>
      <dsp:txXfrm>
        <a:off x="2498124" y="2263393"/>
        <a:ext cx="2081250" cy="99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3FDA9-189E-49B2-BB8B-C85EC4146EA6}">
      <dsp:nvSpPr>
        <dsp:cNvPr id="0" name=""/>
        <dsp:cNvSpPr/>
      </dsp:nvSpPr>
      <dsp:spPr>
        <a:xfrm>
          <a:off x="0" y="3375173"/>
          <a:ext cx="6572250" cy="221282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CL" sz="3200" kern="1200" dirty="0"/>
            <a:t>¿Qué es democratizar?</a:t>
          </a:r>
          <a:endParaRPr lang="en-US" sz="3200" kern="1200" dirty="0"/>
        </a:p>
      </dsp:txBody>
      <dsp:txXfrm>
        <a:off x="0" y="3375173"/>
        <a:ext cx="6572250" cy="2212826"/>
      </dsp:txXfrm>
    </dsp:sp>
    <dsp:sp modelId="{74F00D2E-06AA-4225-8BE7-187B7BC55CB4}">
      <dsp:nvSpPr>
        <dsp:cNvPr id="0" name=""/>
        <dsp:cNvSpPr/>
      </dsp:nvSpPr>
      <dsp:spPr>
        <a:xfrm rot="10800000">
          <a:off x="0" y="2519"/>
          <a:ext cx="6572250" cy="3403326"/>
        </a:xfrm>
        <a:prstGeom prst="upArrowCallou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s-CL" sz="3200" kern="1200" dirty="0"/>
            <a:t>El contexto de la época dio el pie para ampliar la democratización de la sociedad chilena </a:t>
          </a:r>
          <a:endParaRPr lang="en-US" sz="3200" kern="1200" dirty="0"/>
        </a:p>
      </dsp:txBody>
      <dsp:txXfrm rot="10800000">
        <a:off x="0" y="2519"/>
        <a:ext cx="6572250" cy="221137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FF0A04-5F09-4F94-B599-E500D7695366}" type="datetimeFigureOut">
              <a:rPr lang="es-ES" smtClean="0"/>
              <a:t>10/09/2021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752AE3-E49B-4826-B75D-8FAED44B184D}" type="slidenum">
              <a:rPr lang="es-ES" smtClean="0"/>
              <a:t>‹Nº›</a:t>
            </a:fld>
            <a:endParaRPr lang="es-ES"/>
          </a:p>
        </p:txBody>
      </p:sp>
    </p:spTree>
    <p:extLst>
      <p:ext uri="{BB962C8B-B14F-4D97-AF65-F5344CB8AC3E}">
        <p14:creationId xmlns:p14="http://schemas.microsoft.com/office/powerpoint/2010/main" val="1248852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https://www.youtube.com/watch?v=ACLos3Ku9jM&amp;feature=emb_title</a:t>
            </a:r>
          </a:p>
        </p:txBody>
      </p:sp>
      <p:sp>
        <p:nvSpPr>
          <p:cNvPr id="4" name="Marcador de número de diapositiva 3"/>
          <p:cNvSpPr>
            <a:spLocks noGrp="1"/>
          </p:cNvSpPr>
          <p:nvPr>
            <p:ph type="sldNum" sz="quarter" idx="5"/>
          </p:nvPr>
        </p:nvSpPr>
        <p:spPr/>
        <p:txBody>
          <a:bodyPr/>
          <a:lstStyle/>
          <a:p>
            <a:fld id="{7D752AE3-E49B-4826-B75D-8FAED44B184D}" type="slidenum">
              <a:rPr lang="es-ES" smtClean="0"/>
              <a:t>6</a:t>
            </a:fld>
            <a:endParaRPr lang="es-ES"/>
          </a:p>
        </p:txBody>
      </p:sp>
    </p:spTree>
    <p:extLst>
      <p:ext uri="{BB962C8B-B14F-4D97-AF65-F5344CB8AC3E}">
        <p14:creationId xmlns:p14="http://schemas.microsoft.com/office/powerpoint/2010/main" val="2670908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7cb72f7f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7cb72f7f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b1cc14bb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b1cc14b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4080028-9D53-4920-BDA6-E4B0D05C27EA}" type="datetimeFigureOut">
              <a:rPr lang="es-ES" smtClean="0"/>
              <a:t>10/09/2021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D8A423C-A7A7-4943-8A78-B1A9AE843149}" type="slidenum">
              <a:rPr lang="es-ES" smtClean="0"/>
              <a:t>‹Nº›</a:t>
            </a:fld>
            <a:endParaRPr lang="es-ES"/>
          </a:p>
        </p:txBody>
      </p:sp>
    </p:spTree>
    <p:extLst>
      <p:ext uri="{BB962C8B-B14F-4D97-AF65-F5344CB8AC3E}">
        <p14:creationId xmlns:p14="http://schemas.microsoft.com/office/powerpoint/2010/main" val="457945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080028-9D53-4920-BDA6-E4B0D05C27EA}" type="datetimeFigureOut">
              <a:rPr lang="es-ES" smtClean="0"/>
              <a:t>10/09/2021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8A423C-A7A7-4943-8A78-B1A9AE843149}" type="slidenum">
              <a:rPr lang="es-ES" smtClean="0"/>
              <a:t>‹Nº›</a:t>
            </a:fld>
            <a:endParaRPr lang="es-ES"/>
          </a:p>
        </p:txBody>
      </p:sp>
    </p:spTree>
    <p:extLst>
      <p:ext uri="{BB962C8B-B14F-4D97-AF65-F5344CB8AC3E}">
        <p14:creationId xmlns:p14="http://schemas.microsoft.com/office/powerpoint/2010/main" val="44608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080028-9D53-4920-BDA6-E4B0D05C27EA}" type="datetimeFigureOut">
              <a:rPr lang="es-ES" smtClean="0"/>
              <a:t>10/09/2021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8A423C-A7A7-4943-8A78-B1A9AE843149}" type="slidenum">
              <a:rPr lang="es-ES" smtClean="0"/>
              <a:t>‹Nº›</a:t>
            </a:fld>
            <a:endParaRPr lang="es-ES"/>
          </a:p>
        </p:txBody>
      </p:sp>
    </p:spTree>
    <p:extLst>
      <p:ext uri="{BB962C8B-B14F-4D97-AF65-F5344CB8AC3E}">
        <p14:creationId xmlns:p14="http://schemas.microsoft.com/office/powerpoint/2010/main" val="42317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s-CL" smtClean="0"/>
              <a:pPr algn="r"/>
              <a:t>‹Nº›</a:t>
            </a:fld>
            <a:endParaRPr lang="es-CL"/>
          </a:p>
        </p:txBody>
      </p:sp>
    </p:spTree>
    <p:extLst>
      <p:ext uri="{BB962C8B-B14F-4D97-AF65-F5344CB8AC3E}">
        <p14:creationId xmlns:p14="http://schemas.microsoft.com/office/powerpoint/2010/main" val="142131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34"/>
        <p:cNvGrpSpPr/>
        <p:nvPr/>
      </p:nvGrpSpPr>
      <p:grpSpPr>
        <a:xfrm>
          <a:off x="0" y="0"/>
          <a:ext cx="0" cy="0"/>
          <a:chOff x="0" y="0"/>
          <a:chExt cx="0" cy="0"/>
        </a:xfrm>
      </p:grpSpPr>
      <p:sp>
        <p:nvSpPr>
          <p:cNvPr id="35" name="Google Shape;35;p6"/>
          <p:cNvSpPr/>
          <p:nvPr/>
        </p:nvSpPr>
        <p:spPr>
          <a:xfrm>
            <a:off x="3581333" y="-12267"/>
            <a:ext cx="8610800" cy="3447600"/>
          </a:xfrm>
          <a:prstGeom prst="rect">
            <a:avLst/>
          </a:prstGeom>
          <a:gradFill>
            <a:gsLst>
              <a:gs pos="0">
                <a:srgbClr val="020F2B">
                  <a:alpha val="33725"/>
                </a:srgbClr>
              </a:gs>
              <a:gs pos="100000">
                <a:srgbClr val="010C16">
                  <a:alpha val="0"/>
                </a:srgbClr>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6"/>
          <p:cNvSpPr/>
          <p:nvPr/>
        </p:nvSpPr>
        <p:spPr>
          <a:xfrm>
            <a:off x="-12267" y="-12267"/>
            <a:ext cx="6108400" cy="6870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latin typeface="IBM Plex Sans Condensed SemiBold"/>
              <a:ea typeface="IBM Plex Sans Condensed SemiBold"/>
              <a:cs typeface="IBM Plex Sans Condensed SemiBold"/>
              <a:sym typeface="IBM Plex Sans Condensed SemiBold"/>
            </a:endParaRPr>
          </a:p>
        </p:txBody>
      </p:sp>
      <p:pic>
        <p:nvPicPr>
          <p:cNvPr id="37" name="Google Shape;37;p6"/>
          <p:cNvPicPr preferRelativeResize="0"/>
          <p:nvPr/>
        </p:nvPicPr>
        <p:blipFill>
          <a:blip r:embed="rId2">
            <a:alphaModFix amt="60000"/>
          </a:blip>
          <a:stretch>
            <a:fillRect/>
          </a:stretch>
        </p:blipFill>
        <p:spPr>
          <a:xfrm rot="-5400000">
            <a:off x="2775000" y="3320985"/>
            <a:ext cx="6870267" cy="228296"/>
          </a:xfrm>
          <a:prstGeom prst="rect">
            <a:avLst/>
          </a:prstGeom>
          <a:noFill/>
          <a:ln>
            <a:noFill/>
          </a:ln>
        </p:spPr>
      </p:pic>
      <p:sp>
        <p:nvSpPr>
          <p:cNvPr id="38" name="Google Shape;38;p6"/>
          <p:cNvSpPr txBox="1">
            <a:spLocks noGrp="1"/>
          </p:cNvSpPr>
          <p:nvPr>
            <p:ph type="title"/>
          </p:nvPr>
        </p:nvSpPr>
        <p:spPr>
          <a:xfrm>
            <a:off x="408533" y="641400"/>
            <a:ext cx="5087600" cy="1391600"/>
          </a:xfrm>
          <a:prstGeom prst="rect">
            <a:avLst/>
          </a:prstGeom>
        </p:spPr>
        <p:txBody>
          <a:bodyPr spcFirstLastPara="1" wrap="square" lIns="0" tIns="0" rIns="0" bIns="0" anchor="b" anchorCtr="0"/>
          <a:lstStyle>
            <a:lvl1pPr lvl="0"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1pPr>
            <a:lvl2pPr lvl="1"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2pPr>
            <a:lvl3pPr lvl="2"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3pPr>
            <a:lvl4pPr lvl="3"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4pPr>
            <a:lvl5pPr lvl="4"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5pPr>
            <a:lvl6pPr lvl="5"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6pPr>
            <a:lvl7pPr lvl="6"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7pPr>
            <a:lvl8pPr lvl="7"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8pPr>
            <a:lvl9pPr lvl="8" algn="l" rtl="0">
              <a:spcBef>
                <a:spcPts val="0"/>
              </a:spcBef>
              <a:spcAft>
                <a:spcPts val="0"/>
              </a:spcAft>
              <a:buClr>
                <a:srgbClr val="77588B"/>
              </a:buClr>
              <a:buSzPts val="3000"/>
              <a:buFont typeface="IBM Plex Sans Condensed SemiBold"/>
              <a:buNone/>
              <a:defRPr>
                <a:solidFill>
                  <a:srgbClr val="77588B"/>
                </a:solidFill>
                <a:latin typeface="IBM Plex Sans Condensed SemiBold"/>
                <a:ea typeface="IBM Plex Sans Condensed SemiBold"/>
                <a:cs typeface="IBM Plex Sans Condensed SemiBold"/>
                <a:sym typeface="IBM Plex Sans Condensed SemiBold"/>
              </a:defRPr>
            </a:lvl9pPr>
          </a:lstStyle>
          <a:p>
            <a:endParaRPr/>
          </a:p>
        </p:txBody>
      </p:sp>
      <p:sp>
        <p:nvSpPr>
          <p:cNvPr id="39" name="Google Shape;39;p6"/>
          <p:cNvSpPr txBox="1">
            <a:spLocks noGrp="1"/>
          </p:cNvSpPr>
          <p:nvPr>
            <p:ph type="body" idx="1"/>
          </p:nvPr>
        </p:nvSpPr>
        <p:spPr>
          <a:xfrm>
            <a:off x="408533" y="2134600"/>
            <a:ext cx="5087600" cy="4024000"/>
          </a:xfrm>
          <a:prstGeom prst="rect">
            <a:avLst/>
          </a:prstGeom>
        </p:spPr>
        <p:txBody>
          <a:bodyPr spcFirstLastPara="1" wrap="square" lIns="0" tIns="0" rIns="0" bIns="0" anchor="t" anchorCtr="0"/>
          <a:lstStyle>
            <a:lvl1pPr marL="609585" lvl="0" indent="-491054" rtl="0">
              <a:spcBef>
                <a:spcPts val="800"/>
              </a:spcBef>
              <a:spcAft>
                <a:spcPts val="0"/>
              </a:spcAft>
              <a:buClr>
                <a:srgbClr val="77588B"/>
              </a:buClr>
              <a:buSzPts val="2200"/>
              <a:buChar char="▫"/>
              <a:defRPr sz="2933">
                <a:solidFill>
                  <a:srgbClr val="77588B"/>
                </a:solidFill>
              </a:defRPr>
            </a:lvl1pPr>
            <a:lvl2pPr marL="1219170" lvl="1" indent="-491054" rtl="0">
              <a:spcBef>
                <a:spcPts val="0"/>
              </a:spcBef>
              <a:spcAft>
                <a:spcPts val="0"/>
              </a:spcAft>
              <a:buClr>
                <a:srgbClr val="77588B"/>
              </a:buClr>
              <a:buSzPts val="2200"/>
              <a:buChar char="▫"/>
              <a:defRPr sz="2933">
                <a:solidFill>
                  <a:srgbClr val="77588B"/>
                </a:solidFill>
              </a:defRPr>
            </a:lvl2pPr>
            <a:lvl3pPr marL="1828754" lvl="2" indent="-491054" rtl="0">
              <a:spcBef>
                <a:spcPts val="0"/>
              </a:spcBef>
              <a:spcAft>
                <a:spcPts val="0"/>
              </a:spcAft>
              <a:buClr>
                <a:srgbClr val="77588B"/>
              </a:buClr>
              <a:buSzPts val="2200"/>
              <a:buChar char="▫"/>
              <a:defRPr sz="2933">
                <a:solidFill>
                  <a:srgbClr val="77588B"/>
                </a:solidFill>
              </a:defRPr>
            </a:lvl3pPr>
            <a:lvl4pPr marL="2438339" lvl="3" indent="-491054" rtl="0">
              <a:spcBef>
                <a:spcPts val="0"/>
              </a:spcBef>
              <a:spcAft>
                <a:spcPts val="0"/>
              </a:spcAft>
              <a:buClr>
                <a:srgbClr val="77588B"/>
              </a:buClr>
              <a:buSzPts val="2200"/>
              <a:buChar char="▫"/>
              <a:defRPr sz="2933">
                <a:solidFill>
                  <a:srgbClr val="77588B"/>
                </a:solidFill>
              </a:defRPr>
            </a:lvl4pPr>
            <a:lvl5pPr marL="3047924" lvl="4" indent="-491054" rtl="0">
              <a:spcBef>
                <a:spcPts val="0"/>
              </a:spcBef>
              <a:spcAft>
                <a:spcPts val="0"/>
              </a:spcAft>
              <a:buClr>
                <a:srgbClr val="77588B"/>
              </a:buClr>
              <a:buSzPts val="2200"/>
              <a:buChar char="▫"/>
              <a:defRPr sz="2933">
                <a:solidFill>
                  <a:srgbClr val="77588B"/>
                </a:solidFill>
              </a:defRPr>
            </a:lvl5pPr>
            <a:lvl6pPr marL="3657509" lvl="5" indent="-491054" rtl="0">
              <a:spcBef>
                <a:spcPts val="0"/>
              </a:spcBef>
              <a:spcAft>
                <a:spcPts val="0"/>
              </a:spcAft>
              <a:buClr>
                <a:srgbClr val="77588B"/>
              </a:buClr>
              <a:buSzPts val="2200"/>
              <a:buChar char="▫"/>
              <a:defRPr sz="2933">
                <a:solidFill>
                  <a:srgbClr val="77588B"/>
                </a:solidFill>
              </a:defRPr>
            </a:lvl6pPr>
            <a:lvl7pPr marL="4267093" lvl="6" indent="-491054" rtl="0">
              <a:spcBef>
                <a:spcPts val="0"/>
              </a:spcBef>
              <a:spcAft>
                <a:spcPts val="0"/>
              </a:spcAft>
              <a:buClr>
                <a:srgbClr val="77588B"/>
              </a:buClr>
              <a:buSzPts val="2200"/>
              <a:buChar char="▫"/>
              <a:defRPr sz="2933">
                <a:solidFill>
                  <a:srgbClr val="77588B"/>
                </a:solidFill>
              </a:defRPr>
            </a:lvl7pPr>
            <a:lvl8pPr marL="4876678" lvl="7" indent="-491054" rtl="0">
              <a:spcBef>
                <a:spcPts val="0"/>
              </a:spcBef>
              <a:spcAft>
                <a:spcPts val="0"/>
              </a:spcAft>
              <a:buClr>
                <a:srgbClr val="77588B"/>
              </a:buClr>
              <a:buSzPts val="2200"/>
              <a:buChar char="▫"/>
              <a:defRPr sz="2933">
                <a:solidFill>
                  <a:srgbClr val="77588B"/>
                </a:solidFill>
              </a:defRPr>
            </a:lvl8pPr>
            <a:lvl9pPr marL="5486263" lvl="8" indent="-491054" rtl="0">
              <a:spcBef>
                <a:spcPts val="0"/>
              </a:spcBef>
              <a:spcAft>
                <a:spcPts val="0"/>
              </a:spcAft>
              <a:buClr>
                <a:srgbClr val="77588B"/>
              </a:buClr>
              <a:buSzPts val="2200"/>
              <a:buChar char="▫"/>
              <a:defRPr sz="2933">
                <a:solidFill>
                  <a:srgbClr val="77588B"/>
                </a:solidFill>
              </a:defRPr>
            </a:lvl9pPr>
          </a:lstStyle>
          <a:p>
            <a:endParaRPr/>
          </a:p>
        </p:txBody>
      </p:sp>
      <p:sp>
        <p:nvSpPr>
          <p:cNvPr id="40" name="Google Shape;40;p6"/>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s-CL" smtClean="0"/>
              <a:pPr algn="r"/>
              <a:t>‹Nº›</a:t>
            </a:fld>
            <a:endParaRPr lang="es-CL"/>
          </a:p>
        </p:txBody>
      </p:sp>
    </p:spTree>
    <p:extLst>
      <p:ext uri="{BB962C8B-B14F-4D97-AF65-F5344CB8AC3E}">
        <p14:creationId xmlns:p14="http://schemas.microsoft.com/office/powerpoint/2010/main" val="230314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4080028-9D53-4920-BDA6-E4B0D05C27EA}" type="datetimeFigureOut">
              <a:rPr lang="es-ES" smtClean="0"/>
              <a:t>10/09/2021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8A423C-A7A7-4943-8A78-B1A9AE843149}" type="slidenum">
              <a:rPr lang="es-ES" smtClean="0"/>
              <a:t>‹Nº›</a:t>
            </a:fld>
            <a:endParaRPr lang="es-ES"/>
          </a:p>
        </p:txBody>
      </p:sp>
    </p:spTree>
    <p:extLst>
      <p:ext uri="{BB962C8B-B14F-4D97-AF65-F5344CB8AC3E}">
        <p14:creationId xmlns:p14="http://schemas.microsoft.com/office/powerpoint/2010/main" val="400254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p>
            <a:fld id="{34080028-9D53-4920-BDA6-E4B0D05C27EA}" type="datetimeFigureOut">
              <a:rPr lang="es-ES" smtClean="0"/>
              <a:t>10/09/2021</a:t>
            </a:fld>
            <a:endParaRPr lang="es-ES"/>
          </a:p>
        </p:txBody>
      </p:sp>
      <p:sp>
        <p:nvSpPr>
          <p:cNvPr id="5" name="Footer Placeholder 4"/>
          <p:cNvSpPr>
            <a:spLocks noGrp="1"/>
          </p:cNvSpPr>
          <p:nvPr>
            <p:ph type="ftr" sz="quarter" idx="11"/>
          </p:nvPr>
        </p:nvSpPr>
        <p:spPr>
          <a:xfrm>
            <a:off x="2182708" y="6272784"/>
            <a:ext cx="6327648" cy="365125"/>
          </a:xfrm>
        </p:spPr>
        <p:txBody>
          <a:bodyPr/>
          <a:lstStyle/>
          <a:p>
            <a:endParaRPr lang="es-E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D8A423C-A7A7-4943-8A78-B1A9AE843149}" type="slidenum">
              <a:rPr lang="es-ES" smtClean="0"/>
              <a:t>‹Nº›</a:t>
            </a:fld>
            <a:endParaRPr lang="es-ES"/>
          </a:p>
        </p:txBody>
      </p:sp>
    </p:spTree>
    <p:extLst>
      <p:ext uri="{BB962C8B-B14F-4D97-AF65-F5344CB8AC3E}">
        <p14:creationId xmlns:p14="http://schemas.microsoft.com/office/powerpoint/2010/main" val="3260635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4080028-9D53-4920-BDA6-E4B0D05C27EA}" type="datetimeFigureOut">
              <a:rPr lang="es-ES" smtClean="0"/>
              <a:t>10/09/2021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8A423C-A7A7-4943-8A78-B1A9AE843149}" type="slidenum">
              <a:rPr lang="es-ES" smtClean="0"/>
              <a:t>‹Nº›</a:t>
            </a:fld>
            <a:endParaRPr lang="es-ES"/>
          </a:p>
        </p:txBody>
      </p:sp>
    </p:spTree>
    <p:extLst>
      <p:ext uri="{BB962C8B-B14F-4D97-AF65-F5344CB8AC3E}">
        <p14:creationId xmlns:p14="http://schemas.microsoft.com/office/powerpoint/2010/main" val="273259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4080028-9D53-4920-BDA6-E4B0D05C27EA}" type="datetimeFigureOut">
              <a:rPr lang="es-ES" smtClean="0"/>
              <a:t>10/09/2021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D8A423C-A7A7-4943-8A78-B1A9AE843149}" type="slidenum">
              <a:rPr lang="es-ES" smtClean="0"/>
              <a:t>‹Nº›</a:t>
            </a:fld>
            <a:endParaRPr lang="es-ES"/>
          </a:p>
        </p:txBody>
      </p:sp>
    </p:spTree>
    <p:extLst>
      <p:ext uri="{BB962C8B-B14F-4D97-AF65-F5344CB8AC3E}">
        <p14:creationId xmlns:p14="http://schemas.microsoft.com/office/powerpoint/2010/main" val="418791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4080028-9D53-4920-BDA6-E4B0D05C27EA}" type="datetimeFigureOut">
              <a:rPr lang="es-ES" smtClean="0"/>
              <a:t>10/09/2021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D8A423C-A7A7-4943-8A78-B1A9AE843149}" type="slidenum">
              <a:rPr lang="es-ES" smtClean="0"/>
              <a:t>‹Nº›</a:t>
            </a:fld>
            <a:endParaRPr lang="es-ES"/>
          </a:p>
        </p:txBody>
      </p:sp>
    </p:spTree>
    <p:extLst>
      <p:ext uri="{BB962C8B-B14F-4D97-AF65-F5344CB8AC3E}">
        <p14:creationId xmlns:p14="http://schemas.microsoft.com/office/powerpoint/2010/main" val="792636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80028-9D53-4920-BDA6-E4B0D05C27EA}" type="datetimeFigureOut">
              <a:rPr lang="es-ES" smtClean="0"/>
              <a:t>10/09/2021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D8A423C-A7A7-4943-8A78-B1A9AE843149}" type="slidenum">
              <a:rPr lang="es-ES" smtClean="0"/>
              <a:t>‹Nº›</a:t>
            </a:fld>
            <a:endParaRPr lang="es-ES"/>
          </a:p>
        </p:txBody>
      </p:sp>
    </p:spTree>
    <p:extLst>
      <p:ext uri="{BB962C8B-B14F-4D97-AF65-F5344CB8AC3E}">
        <p14:creationId xmlns:p14="http://schemas.microsoft.com/office/powerpoint/2010/main" val="79565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080028-9D53-4920-BDA6-E4B0D05C27EA}" type="datetimeFigureOut">
              <a:rPr lang="es-ES" smtClean="0"/>
              <a:t>10/09/2021</a:t>
            </a:fld>
            <a:endParaRPr lang="es-ES"/>
          </a:p>
        </p:txBody>
      </p:sp>
      <p:sp>
        <p:nvSpPr>
          <p:cNvPr id="6" name="Footer Placeholder 5"/>
          <p:cNvSpPr>
            <a:spLocks noGrp="1"/>
          </p:cNvSpPr>
          <p:nvPr>
            <p:ph type="ftr" sz="quarter" idx="11"/>
          </p:nvPr>
        </p:nvSpPr>
        <p:spPr/>
        <p:txBody>
          <a:bodyPr/>
          <a:lstStyle/>
          <a:p>
            <a:endParaRPr lang="es-E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D8A423C-A7A7-4943-8A78-B1A9AE843149}" type="slidenum">
              <a:rPr lang="es-ES" smtClean="0"/>
              <a:t>‹Nº›</a:t>
            </a:fld>
            <a:endParaRPr lang="es-ES"/>
          </a:p>
        </p:txBody>
      </p:sp>
    </p:spTree>
    <p:extLst>
      <p:ext uri="{BB962C8B-B14F-4D97-AF65-F5344CB8AC3E}">
        <p14:creationId xmlns:p14="http://schemas.microsoft.com/office/powerpoint/2010/main" val="423895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080028-9D53-4920-BDA6-E4B0D05C27EA}" type="datetimeFigureOut">
              <a:rPr lang="es-ES" smtClean="0"/>
              <a:t>10/09/2021</a:t>
            </a:fld>
            <a:endParaRPr lang="es-E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D8A423C-A7A7-4943-8A78-B1A9AE843149}" type="slidenum">
              <a:rPr lang="es-ES" smtClean="0"/>
              <a:t>‹Nº›</a:t>
            </a:fld>
            <a:endParaRPr lang="es-ES"/>
          </a:p>
        </p:txBody>
      </p:sp>
    </p:spTree>
    <p:extLst>
      <p:ext uri="{BB962C8B-B14F-4D97-AF65-F5344CB8AC3E}">
        <p14:creationId xmlns:p14="http://schemas.microsoft.com/office/powerpoint/2010/main" val="341480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4080028-9D53-4920-BDA6-E4B0D05C27EA}" type="datetimeFigureOut">
              <a:rPr lang="es-ES" smtClean="0"/>
              <a:t>10/09/2021</a:t>
            </a:fld>
            <a:endParaRPr lang="es-E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s-E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D8A423C-A7A7-4943-8A78-B1A9AE843149}" type="slidenum">
              <a:rPr lang="es-ES" smtClean="0"/>
              <a:t>‹Nº›</a:t>
            </a:fld>
            <a:endParaRPr lang="es-ES"/>
          </a:p>
        </p:txBody>
      </p:sp>
    </p:spTree>
    <p:extLst>
      <p:ext uri="{BB962C8B-B14F-4D97-AF65-F5344CB8AC3E}">
        <p14:creationId xmlns:p14="http://schemas.microsoft.com/office/powerpoint/2010/main" val="4220489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hyperlink" Target="https://creativecommons.org/licenses/by-sa/3.0/"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bradanovic.blogspot.com/2014/10/arica-y-el-mundial-de-1962.html" TargetMode="External"/><Relationship Id="rId5"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2.wdp"/><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16.jp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jpg"/><Relationship Id="rId7" Type="http://schemas.openxmlformats.org/officeDocument/2006/relationships/hyperlink" Target="https://commons.wikimedia.org/wiki/File:Mural_Brigada_Ramona_Parra_02.jpg" TargetMode="Externa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4.png"/><Relationship Id="rId10" Type="http://schemas.openxmlformats.org/officeDocument/2006/relationships/hyperlink" Target="https://creativecommons.org/licenses/by-nc/3.0/" TargetMode="External"/><Relationship Id="rId4" Type="http://schemas.openxmlformats.org/officeDocument/2006/relationships/hyperlink" Target="https://scielo.conicyt.cl/scielo.php?script=sci_arttext&amp;pid=S0718-04622009000200012" TargetMode="External"/><Relationship Id="rId9"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hyperlink" Target="http://sigloscuriosos.blogspot.com/2010/09/muera-el-roto-quezada.html" TargetMode="External"/><Relationship Id="rId12" Type="http://schemas.openxmlformats.org/officeDocument/2006/relationships/hyperlink" Target="https://creativecommons.org/licenses/by-nc-nd/3.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6.jpg"/><Relationship Id="rId11" Type="http://schemas.openxmlformats.org/officeDocument/2006/relationships/hyperlink" Target="https://creativecommons.org/licenses/by-sa/3.0/" TargetMode="External"/><Relationship Id="rId5" Type="http://schemas.openxmlformats.org/officeDocument/2006/relationships/image" Target="../media/image4.png"/><Relationship Id="rId10" Type="http://schemas.openxmlformats.org/officeDocument/2006/relationships/hyperlink" Target="https://en.wikipedia.org/wiki/Papelucho" TargetMode="External"/><Relationship Id="rId4" Type="http://schemas.microsoft.com/office/2007/relationships/hdphoto" Target="../media/hdphoto1.wdp"/><Relationship Id="rId9"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creativecommons.org/licenses/by-sa/3.0/" TargetMode="External"/><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hyperlink" Target="http://www.emol.com/noticias/magazine/2000/12/20/41424/la-vision-social-de-gabriela-mistral.html" TargetMode="External"/><Relationship Id="rId5" Type="http://schemas.openxmlformats.org/officeDocument/2006/relationships/hyperlink" Target="https://es.wikipedia.org/wiki/Gabriela_Mistral" TargetMode="Externa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microsoft.com/office/2007/relationships/hdphoto" Target="../media/hdphoto1.wdp"/><Relationship Id="rId7" Type="http://schemas.openxmlformats.org/officeDocument/2006/relationships/diagramData" Target="../diagrams/data2.xm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3.png"/><Relationship Id="rId11" Type="http://schemas.microsoft.com/office/2007/relationships/diagramDrawing" Target="../diagrams/drawing2.xml"/><Relationship Id="rId5" Type="http://schemas.microsoft.com/office/2007/relationships/hdphoto" Target="../media/hdphoto2.wdp"/><Relationship Id="rId10" Type="http://schemas.openxmlformats.org/officeDocument/2006/relationships/diagramColors" Target="../diagrams/colors2.xml"/><Relationship Id="rId4" Type="http://schemas.openxmlformats.org/officeDocument/2006/relationships/image" Target="../media/image4.png"/><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laoms.org/democratizacion-proyecto-pa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F2ldR1EvhG0?feature=oembed"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xml"/><Relationship Id="rId7" Type="http://schemas.microsoft.com/office/2007/relationships/hdphoto" Target="../media/hdphoto2.wdp"/><Relationship Id="rId2" Type="http://schemas.openxmlformats.org/officeDocument/2006/relationships/slideLayout" Target="../slideLayouts/slideLayout13.xml"/><Relationship Id="rId1" Type="http://schemas.openxmlformats.org/officeDocument/2006/relationships/video" Target="https://www.youtube.com/embed/ACLos3Ku9jM?feature=oembed" TargetMode="Externa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FF0965A7-524A-44F1-B044-48411EA4F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12">
            <a:extLst>
              <a:ext uri="{FF2B5EF4-FFF2-40B4-BE49-F238E27FC236}">
                <a16:creationId xmlns:a16="http://schemas.microsoft.com/office/drawing/2014/main" id="{58EE5433-7B78-4432-965F-8790C3F42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8F7AAA96-ECD9-48EA-B942-1172BB519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70B19E-86C2-47CF-9F3B-610283AC3C4C}"/>
              </a:ext>
            </a:extLst>
          </p:cNvPr>
          <p:cNvSpPr>
            <a:spLocks noGrp="1"/>
          </p:cNvSpPr>
          <p:nvPr>
            <p:ph type="ctrTitle"/>
          </p:nvPr>
        </p:nvSpPr>
        <p:spPr>
          <a:xfrm>
            <a:off x="6713220" y="1054100"/>
            <a:ext cx="4615180" cy="3736099"/>
          </a:xfrm>
        </p:spPr>
        <p:txBody>
          <a:bodyPr anchor="ctr">
            <a:normAutofit/>
          </a:bodyPr>
          <a:lstStyle/>
          <a:p>
            <a:r>
              <a:rPr lang="es-ES" sz="5000"/>
              <a:t>Cultura de masas y movilización social hacia mediados del siglo XX en Chile</a:t>
            </a:r>
          </a:p>
        </p:txBody>
      </p:sp>
      <p:sp>
        <p:nvSpPr>
          <p:cNvPr id="26" name="Rectangle 16">
            <a:extLst>
              <a:ext uri="{FF2B5EF4-FFF2-40B4-BE49-F238E27FC236}">
                <a16:creationId xmlns:a16="http://schemas.microsoft.com/office/drawing/2014/main" id="{248BD5A8-902E-46F3-9C9F-F939987C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8">
            <a:extLst>
              <a:ext uri="{FF2B5EF4-FFF2-40B4-BE49-F238E27FC236}">
                <a16:creationId xmlns:a16="http://schemas.microsoft.com/office/drawing/2014/main" id="{3800B863-FA71-4FFB-9F30-56E95B0D3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8" name="Oval 19">
              <a:extLst>
                <a:ext uri="{FF2B5EF4-FFF2-40B4-BE49-F238E27FC236}">
                  <a16:creationId xmlns:a16="http://schemas.microsoft.com/office/drawing/2014/main" id="{F974AC77-F93C-4C47-8BA3-991BBA2EF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0">
              <a:extLst>
                <a:ext uri="{FF2B5EF4-FFF2-40B4-BE49-F238E27FC236}">
                  <a16:creationId xmlns:a16="http://schemas.microsoft.com/office/drawing/2014/main" id="{B170C1A4-4B9C-47A6-981D-0D71C5685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ítulo 2">
            <a:extLst>
              <a:ext uri="{FF2B5EF4-FFF2-40B4-BE49-F238E27FC236}">
                <a16:creationId xmlns:a16="http://schemas.microsoft.com/office/drawing/2014/main" id="{DF88E7D5-D636-41E4-B2A9-6C1C2155B022}"/>
              </a:ext>
            </a:extLst>
          </p:cNvPr>
          <p:cNvSpPr>
            <a:spLocks noGrp="1"/>
          </p:cNvSpPr>
          <p:nvPr>
            <p:ph type="subTitle" idx="1"/>
          </p:nvPr>
        </p:nvSpPr>
        <p:spPr>
          <a:xfrm>
            <a:off x="6713220" y="4591473"/>
            <a:ext cx="4615180" cy="668769"/>
          </a:xfrm>
        </p:spPr>
        <p:txBody>
          <a:bodyPr>
            <a:noAutofit/>
          </a:bodyPr>
          <a:lstStyle/>
          <a:p>
            <a:r>
              <a:rPr lang="es-ES" sz="1600" dirty="0">
                <a:solidFill>
                  <a:srgbClr val="000000"/>
                </a:solidFill>
              </a:rPr>
              <a:t>Historia-Segundo Medio</a:t>
            </a:r>
          </a:p>
          <a:p>
            <a:r>
              <a:rPr lang="es-ES" sz="1600" dirty="0">
                <a:solidFill>
                  <a:srgbClr val="000000"/>
                </a:solidFill>
              </a:rPr>
              <a:t>Profesor: Abraham López</a:t>
            </a:r>
          </a:p>
          <a:p>
            <a:r>
              <a:rPr lang="es-ES" sz="1600" dirty="0">
                <a:solidFill>
                  <a:srgbClr val="000000"/>
                </a:solidFill>
              </a:rPr>
              <a:t>OA: 12  Clase </a:t>
            </a:r>
            <a:r>
              <a:rPr lang="es-ES" sz="1600" dirty="0" err="1">
                <a:solidFill>
                  <a:srgbClr val="000000"/>
                </a:solidFill>
              </a:rPr>
              <a:t>N°</a:t>
            </a:r>
            <a:r>
              <a:rPr lang="es-ES" sz="1600" dirty="0">
                <a:solidFill>
                  <a:srgbClr val="000000"/>
                </a:solidFill>
              </a:rPr>
              <a:t> 15</a:t>
            </a:r>
          </a:p>
        </p:txBody>
      </p:sp>
      <p:pic>
        <p:nvPicPr>
          <p:cNvPr id="5" name="Imagen 4" descr="Foto en blanco y negro de una multitud de gente&#10;&#10;Descripción generada automáticamente">
            <a:extLst>
              <a:ext uri="{FF2B5EF4-FFF2-40B4-BE49-F238E27FC236}">
                <a16:creationId xmlns:a16="http://schemas.microsoft.com/office/drawing/2014/main" id="{123D3852-769E-490D-9D28-92873F4F271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3999" y="1709251"/>
            <a:ext cx="5462001" cy="3072375"/>
          </a:xfrm>
          <a:prstGeom prst="rect">
            <a:avLst/>
          </a:prstGeom>
        </p:spPr>
      </p:pic>
      <p:sp>
        <p:nvSpPr>
          <p:cNvPr id="6" name="CuadroTexto 5">
            <a:extLst>
              <a:ext uri="{FF2B5EF4-FFF2-40B4-BE49-F238E27FC236}">
                <a16:creationId xmlns:a16="http://schemas.microsoft.com/office/drawing/2014/main" id="{CF1FD1CA-D9B4-42A2-A278-03176B4AB3E5}"/>
              </a:ext>
            </a:extLst>
          </p:cNvPr>
          <p:cNvSpPr txBox="1"/>
          <p:nvPr/>
        </p:nvSpPr>
        <p:spPr>
          <a:xfrm>
            <a:off x="3452328" y="4581571"/>
            <a:ext cx="264367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6" tooltip="http://bradanovic.blogspot.com/2014/10/arica-y-el-mundial-de-1962.html">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Tree>
    <p:extLst>
      <p:ext uri="{BB962C8B-B14F-4D97-AF65-F5344CB8AC3E}">
        <p14:creationId xmlns:p14="http://schemas.microsoft.com/office/powerpoint/2010/main" val="3768453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220B87F-FEE9-4179-8D1B-FBEA87A3497D}"/>
              </a:ext>
            </a:extLst>
          </p:cNvPr>
          <p:cNvSpPr>
            <a:spLocks noGrp="1"/>
          </p:cNvSpPr>
          <p:nvPr>
            <p:ph type="title"/>
          </p:nvPr>
        </p:nvSpPr>
        <p:spPr>
          <a:xfrm>
            <a:off x="1069848" y="484632"/>
            <a:ext cx="10058400" cy="1609344"/>
          </a:xfrm>
        </p:spPr>
        <p:txBody>
          <a:bodyPr>
            <a:normAutofit/>
          </a:bodyPr>
          <a:lstStyle/>
          <a:p>
            <a:r>
              <a:rPr lang="es" dirty="0"/>
              <a:t>La pérgola de las flores</a:t>
            </a:r>
            <a:endParaRPr lang="es-ES" dirty="0"/>
          </a:p>
        </p:txBody>
      </p:sp>
      <p:pic>
        <p:nvPicPr>
          <p:cNvPr id="4" name="Google Shape;127;p22">
            <a:extLst>
              <a:ext uri="{FF2B5EF4-FFF2-40B4-BE49-F238E27FC236}">
                <a16:creationId xmlns:a16="http://schemas.microsoft.com/office/drawing/2014/main" id="{2E1CE3D3-95BE-4938-A74F-C6221C3FB77A}"/>
              </a:ext>
            </a:extLst>
          </p:cNvPr>
          <p:cNvPicPr preferRelativeResize="0"/>
          <p:nvPr/>
        </p:nvPicPr>
        <p:blipFill rotWithShape="1">
          <a:blip r:embed="rId4"/>
          <a:srcRect l="10895" r="39094"/>
          <a:stretch/>
        </p:blipFill>
        <p:spPr>
          <a:xfrm>
            <a:off x="1007196" y="2265037"/>
            <a:ext cx="5088800" cy="3907158"/>
          </a:xfrm>
          <a:prstGeom prst="rect">
            <a:avLst/>
          </a:prstGeom>
          <a:noFill/>
        </p:spPr>
      </p:pic>
      <p:sp>
        <p:nvSpPr>
          <p:cNvPr id="3" name="Marcador de contenido 2">
            <a:extLst>
              <a:ext uri="{FF2B5EF4-FFF2-40B4-BE49-F238E27FC236}">
                <a16:creationId xmlns:a16="http://schemas.microsoft.com/office/drawing/2014/main" id="{91843039-D82E-4504-8FF8-ED93E18B8983}"/>
              </a:ext>
            </a:extLst>
          </p:cNvPr>
          <p:cNvSpPr>
            <a:spLocks noGrp="1"/>
          </p:cNvSpPr>
          <p:nvPr>
            <p:ph idx="1"/>
          </p:nvPr>
        </p:nvSpPr>
        <p:spPr>
          <a:xfrm>
            <a:off x="6496216" y="2320412"/>
            <a:ext cx="4632031" cy="3851787"/>
          </a:xfrm>
        </p:spPr>
        <p:txBody>
          <a:bodyPr anchor="ctr">
            <a:normAutofit/>
          </a:bodyPr>
          <a:lstStyle/>
          <a:p>
            <a:pPr marL="0" indent="0" algn="just">
              <a:buNone/>
            </a:pPr>
            <a:r>
              <a:rPr lang="es-ES" dirty="0"/>
              <a:t>Es uno de los hitos más importantes de la cultura durante la segunda mitad del siglo XX. Fue escrita por Isidora Aguirre y retrató la realidad vivida en la ciudad. Con más de mil presentaciones, es el musical más visto en la Historia del teatro en Chile</a:t>
            </a:r>
          </a:p>
          <a:p>
            <a:pPr marL="0" indent="0">
              <a:buNone/>
            </a:pPr>
            <a:endParaRPr lang="es-ES"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21567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C8D586-1ECD-4981-BED2-97336112C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863F9E3-7928-4131-B57D-F2C6F838A885}"/>
              </a:ext>
            </a:extLst>
          </p:cNvPr>
          <p:cNvSpPr>
            <a:spLocks noGrp="1"/>
          </p:cNvSpPr>
          <p:nvPr>
            <p:ph type="title"/>
          </p:nvPr>
        </p:nvSpPr>
        <p:spPr>
          <a:xfrm>
            <a:off x="6400800" y="484632"/>
            <a:ext cx="5299586" cy="1609344"/>
          </a:xfrm>
          <a:ln>
            <a:noFill/>
          </a:ln>
        </p:spPr>
        <p:txBody>
          <a:bodyPr>
            <a:normAutofit/>
          </a:bodyPr>
          <a:lstStyle/>
          <a:p>
            <a:r>
              <a:rPr lang="es" sz="6000" dirty="0"/>
              <a:t>Cine</a:t>
            </a:r>
            <a:endParaRPr lang="es-ES" sz="4000" dirty="0"/>
          </a:p>
        </p:txBody>
      </p:sp>
      <p:pic>
        <p:nvPicPr>
          <p:cNvPr id="4" name="Google Shape;134;p23">
            <a:extLst>
              <a:ext uri="{FF2B5EF4-FFF2-40B4-BE49-F238E27FC236}">
                <a16:creationId xmlns:a16="http://schemas.microsoft.com/office/drawing/2014/main" id="{6BA2937D-9A56-4C36-B5B0-D60622C0D33E}"/>
              </a:ext>
            </a:extLst>
          </p:cNvPr>
          <p:cNvPicPr preferRelativeResize="0"/>
          <p:nvPr/>
        </p:nvPicPr>
        <p:blipFill rotWithShape="1">
          <a:blip r:embed="rId3"/>
          <a:srcRect l="5248" r="6071"/>
          <a:stretch/>
        </p:blipFill>
        <p:spPr>
          <a:xfrm>
            <a:off x="1" y="10"/>
            <a:ext cx="6066502" cy="6857989"/>
          </a:xfrm>
          <a:prstGeom prst="rect">
            <a:avLst/>
          </a:prstGeom>
          <a:noFill/>
        </p:spPr>
      </p:pic>
      <p:sp>
        <p:nvSpPr>
          <p:cNvPr id="3" name="Marcador de contenido 2">
            <a:extLst>
              <a:ext uri="{FF2B5EF4-FFF2-40B4-BE49-F238E27FC236}">
                <a16:creationId xmlns:a16="http://schemas.microsoft.com/office/drawing/2014/main" id="{61BB2D5A-D7FF-41E8-8772-79FBBE57F8A1}"/>
              </a:ext>
            </a:extLst>
          </p:cNvPr>
          <p:cNvSpPr>
            <a:spLocks noGrp="1"/>
          </p:cNvSpPr>
          <p:nvPr>
            <p:ph idx="1"/>
          </p:nvPr>
        </p:nvSpPr>
        <p:spPr>
          <a:xfrm>
            <a:off x="6400800" y="2093976"/>
            <a:ext cx="5299585" cy="4050792"/>
          </a:xfrm>
        </p:spPr>
        <p:txBody>
          <a:bodyPr>
            <a:normAutofit/>
          </a:bodyPr>
          <a:lstStyle/>
          <a:p>
            <a:pPr marL="0" lvl="0" indent="0" algn="just">
              <a:spcBef>
                <a:spcPts val="0"/>
              </a:spcBef>
              <a:buNone/>
            </a:pPr>
            <a:r>
              <a:rPr lang="es-ES" sz="1800" dirty="0">
                <a:latin typeface="Times New Roman"/>
                <a:ea typeface="Times New Roman"/>
                <a:cs typeface="Times New Roman"/>
                <a:sym typeface="Times New Roman"/>
              </a:rPr>
              <a:t>Para la sociedad de la época, era un panorama cultural asistir al cine.</a:t>
            </a:r>
          </a:p>
          <a:p>
            <a:pPr marL="0" lvl="0" indent="0" algn="just">
              <a:spcBef>
                <a:spcPts val="1600"/>
              </a:spcBef>
              <a:buNone/>
            </a:pPr>
            <a:r>
              <a:rPr lang="es-ES" sz="1800" dirty="0">
                <a:latin typeface="Times New Roman"/>
                <a:ea typeface="Times New Roman"/>
                <a:cs typeface="Times New Roman"/>
                <a:sym typeface="Times New Roman"/>
              </a:rPr>
              <a:t>Las familias se vestían con sus mejores tenidas y los Domingos, el cine estaba repleto.</a:t>
            </a:r>
          </a:p>
          <a:p>
            <a:pPr marL="0" lvl="0" indent="0" algn="just">
              <a:spcBef>
                <a:spcPts val="1600"/>
              </a:spcBef>
              <a:buNone/>
            </a:pPr>
            <a:r>
              <a:rPr lang="es-ES" sz="1800" dirty="0">
                <a:latin typeface="Times New Roman"/>
                <a:ea typeface="Times New Roman"/>
                <a:cs typeface="Times New Roman"/>
                <a:sym typeface="Times New Roman"/>
              </a:rPr>
              <a:t>Se construyeron fastuosas salas, adoptando modelos extranjeros, los "cine-palacios". Así, hubo salas de cine para todos los gustos, céntricas y en barrios, con entradas caras y baratas.</a:t>
            </a:r>
          </a:p>
          <a:p>
            <a:pPr marL="0" indent="0">
              <a:buNone/>
            </a:pPr>
            <a:endParaRPr lang="es-ES" sz="1800" dirty="0"/>
          </a:p>
        </p:txBody>
      </p:sp>
      <p:grpSp>
        <p:nvGrpSpPr>
          <p:cNvPr id="11" name="Group 10">
            <a:extLst>
              <a:ext uri="{FF2B5EF4-FFF2-40B4-BE49-F238E27FC236}">
                <a16:creationId xmlns:a16="http://schemas.microsoft.com/office/drawing/2014/main" id="{AF001A23-2767-4A31-BD30-56112DE952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C6BD30CE-7C6B-4C5B-8206-2A912062D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7FA45EC6-AD58-4CAF-846D-46D82B614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237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Imagen 5" descr="Imagen que contiene texto, libro, periódico&#10;&#10;Descripción generada automáticamente">
            <a:extLst>
              <a:ext uri="{FF2B5EF4-FFF2-40B4-BE49-F238E27FC236}">
                <a16:creationId xmlns:a16="http://schemas.microsoft.com/office/drawing/2014/main" id="{FA5301EB-34E5-4076-A426-2350511A28DA}"/>
              </a:ext>
            </a:extLst>
          </p:cNvPr>
          <p:cNvPicPr>
            <a:picLocks noChangeAspect="1"/>
          </p:cNvPicPr>
          <p:nvPr/>
        </p:nvPicPr>
        <p:blipFill rotWithShape="1">
          <a:blip r:embed="rId4">
            <a:extLst>
              <a:ext uri="{28A0092B-C50C-407E-A947-70E740481C1C}">
                <a14:useLocalDpi xmlns:a14="http://schemas.microsoft.com/office/drawing/2010/main" val="0"/>
              </a:ext>
            </a:extLst>
          </a:blip>
          <a:srcRect r="25763" b="2"/>
          <a:stretch/>
        </p:blipFill>
        <p:spPr>
          <a:xfrm>
            <a:off x="1007196" y="2265037"/>
            <a:ext cx="5088800" cy="3907158"/>
          </a:xfrm>
          <a:prstGeom prst="rect">
            <a:avLst/>
          </a:prstGeom>
        </p:spPr>
      </p:pic>
      <p:sp>
        <p:nvSpPr>
          <p:cNvPr id="26" name="Oval 2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5" name="Marcador de contenido 2">
            <a:extLst>
              <a:ext uri="{FF2B5EF4-FFF2-40B4-BE49-F238E27FC236}">
                <a16:creationId xmlns:a16="http://schemas.microsoft.com/office/drawing/2014/main" id="{A72036A2-13C1-40AF-A9B4-60D35BB8C6F2}"/>
              </a:ext>
            </a:extLst>
          </p:cNvPr>
          <p:cNvGraphicFramePr>
            <a:graphicFrameLocks noGrp="1"/>
          </p:cNvGraphicFramePr>
          <p:nvPr>
            <p:ph idx="1"/>
            <p:extLst>
              <p:ext uri="{D42A27DB-BD31-4B8C-83A1-F6EECF244321}">
                <p14:modId xmlns:p14="http://schemas.microsoft.com/office/powerpoint/2010/main" val="917747857"/>
              </p:ext>
            </p:extLst>
          </p:nvPr>
        </p:nvGraphicFramePr>
        <p:xfrm>
          <a:off x="6496216" y="2320412"/>
          <a:ext cx="4632031" cy="38517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CuadroTexto 6">
            <a:extLst>
              <a:ext uri="{FF2B5EF4-FFF2-40B4-BE49-F238E27FC236}">
                <a16:creationId xmlns:a16="http://schemas.microsoft.com/office/drawing/2014/main" id="{81C2AAD5-3E13-409B-B42C-7B4CF042F26E}"/>
              </a:ext>
            </a:extLst>
          </p:cNvPr>
          <p:cNvSpPr txBox="1"/>
          <p:nvPr/>
        </p:nvSpPr>
        <p:spPr>
          <a:xfrm>
            <a:off x="557026" y="5961097"/>
            <a:ext cx="598914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S" dirty="0"/>
              <a:t>En 1942, con el apoyo de la CORFO se crea Chile Films</a:t>
            </a:r>
          </a:p>
        </p:txBody>
      </p:sp>
      <p:sp>
        <p:nvSpPr>
          <p:cNvPr id="19" name="Título 1">
            <a:extLst>
              <a:ext uri="{FF2B5EF4-FFF2-40B4-BE49-F238E27FC236}">
                <a16:creationId xmlns:a16="http://schemas.microsoft.com/office/drawing/2014/main" id="{E35EF0FE-CDC2-40AC-80B0-4445B67CE88C}"/>
              </a:ext>
            </a:extLst>
          </p:cNvPr>
          <p:cNvSpPr>
            <a:spLocks noGrp="1"/>
          </p:cNvSpPr>
          <p:nvPr>
            <p:ph type="title"/>
          </p:nvPr>
        </p:nvSpPr>
        <p:spPr>
          <a:xfrm>
            <a:off x="984504" y="494719"/>
            <a:ext cx="5299586" cy="1609344"/>
          </a:xfrm>
          <a:ln>
            <a:noFill/>
          </a:ln>
        </p:spPr>
        <p:txBody>
          <a:bodyPr>
            <a:normAutofit/>
          </a:bodyPr>
          <a:lstStyle/>
          <a:p>
            <a:r>
              <a:rPr lang="es" sz="6600" dirty="0"/>
              <a:t>Cine</a:t>
            </a:r>
            <a:endParaRPr lang="es-ES" sz="6600" dirty="0"/>
          </a:p>
        </p:txBody>
      </p:sp>
    </p:spTree>
    <p:extLst>
      <p:ext uri="{BB962C8B-B14F-4D97-AF65-F5344CB8AC3E}">
        <p14:creationId xmlns:p14="http://schemas.microsoft.com/office/powerpoint/2010/main" val="327675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CE27B0D-C4C0-4DA8-95CC-390826260562}"/>
              </a:ext>
            </a:extLst>
          </p:cNvPr>
          <p:cNvSpPr>
            <a:spLocks noGrp="1"/>
          </p:cNvSpPr>
          <p:nvPr>
            <p:ph idx="1"/>
          </p:nvPr>
        </p:nvSpPr>
        <p:spPr/>
        <p:txBody>
          <a:bodyPr/>
          <a:lstStyle/>
          <a:p>
            <a:endParaRPr lang="es-ES"/>
          </a:p>
        </p:txBody>
      </p:sp>
      <p:pic>
        <p:nvPicPr>
          <p:cNvPr id="4" name="Google Shape;146;p25">
            <a:extLst>
              <a:ext uri="{FF2B5EF4-FFF2-40B4-BE49-F238E27FC236}">
                <a16:creationId xmlns:a16="http://schemas.microsoft.com/office/drawing/2014/main" id="{4390D225-B0FB-4825-8C3B-9ACC18A03567}"/>
              </a:ext>
            </a:extLst>
          </p:cNvPr>
          <p:cNvPicPr preferRelativeResize="0"/>
          <p:nvPr/>
        </p:nvPicPr>
        <p:blipFill>
          <a:blip r:embed="rId2">
            <a:alphaModFix/>
          </a:blip>
          <a:stretch>
            <a:fillRect/>
          </a:stretch>
        </p:blipFill>
        <p:spPr>
          <a:xfrm>
            <a:off x="1438635" y="857250"/>
            <a:ext cx="9144000" cy="5143500"/>
          </a:xfrm>
          <a:prstGeom prst="rect">
            <a:avLst/>
          </a:prstGeom>
          <a:noFill/>
          <a:ln>
            <a:noFill/>
          </a:ln>
        </p:spPr>
      </p:pic>
    </p:spTree>
    <p:extLst>
      <p:ext uri="{BB962C8B-B14F-4D97-AF65-F5344CB8AC3E}">
        <p14:creationId xmlns:p14="http://schemas.microsoft.com/office/powerpoint/2010/main" val="344916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descr="Imagen que contiene foto, vistiendo, celular, mujer&#10;&#10;Descripción generada automáticamente">
            <a:extLst>
              <a:ext uri="{FF2B5EF4-FFF2-40B4-BE49-F238E27FC236}">
                <a16:creationId xmlns:a16="http://schemas.microsoft.com/office/drawing/2014/main" id="{C466C62B-AE20-4317-B8C3-B99931F02AAA}"/>
              </a:ext>
            </a:extLst>
          </p:cNvPr>
          <p:cNvPicPr>
            <a:picLocks noChangeAspect="1"/>
          </p:cNvPicPr>
          <p:nvPr/>
        </p:nvPicPr>
        <p:blipFill rotWithShape="1">
          <a:blip r:embed="rId2">
            <a:extLst>
              <a:ext uri="{28A0092B-C50C-407E-A947-70E740481C1C}">
                <a14:useLocalDpi xmlns:a14="http://schemas.microsoft.com/office/drawing/2010/main" val="0"/>
              </a:ext>
            </a:extLst>
          </a:blip>
          <a:srcRect l="571" t="-485" r="-573" b="28461"/>
          <a:stretch/>
        </p:blipFill>
        <p:spPr>
          <a:xfrm>
            <a:off x="2930184" y="-2655"/>
            <a:ext cx="2996169" cy="3358597"/>
          </a:xfrm>
          <a:prstGeom prst="rect">
            <a:avLst/>
          </a:prstGeom>
        </p:spPr>
      </p:pic>
      <p:pic>
        <p:nvPicPr>
          <p:cNvPr id="8" name="Imagen 7" descr="Imagen que contiene interior, cuarto, muebles, vivo&#10;&#10;Descripción generada automáticamente">
            <a:extLst>
              <a:ext uri="{FF2B5EF4-FFF2-40B4-BE49-F238E27FC236}">
                <a16:creationId xmlns:a16="http://schemas.microsoft.com/office/drawing/2014/main" id="{73DFAC56-1415-4CC1-8182-80B21250DF8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2450"/>
          <a:stretch/>
        </p:blipFill>
        <p:spPr>
          <a:xfrm>
            <a:off x="20" y="3504904"/>
            <a:ext cx="5926333" cy="3353096"/>
          </a:xfrm>
          <a:prstGeom prst="rect">
            <a:avLst/>
          </a:prstGeom>
        </p:spPr>
      </p:pic>
      <p:sp>
        <p:nvSpPr>
          <p:cNvPr id="25" name="Rectangle 24">
            <a:extLst>
              <a:ext uri="{FF2B5EF4-FFF2-40B4-BE49-F238E27FC236}">
                <a16:creationId xmlns:a16="http://schemas.microsoft.com/office/drawing/2014/main" id="{11564CA4-59C9-4DAC-950E-61D1FA278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FB1FE0-FB4D-4EAF-98A3-7B1F414B65A7}"/>
              </a:ext>
            </a:extLst>
          </p:cNvPr>
          <p:cNvSpPr>
            <a:spLocks noGrp="1"/>
          </p:cNvSpPr>
          <p:nvPr>
            <p:ph type="title"/>
          </p:nvPr>
        </p:nvSpPr>
        <p:spPr>
          <a:xfrm>
            <a:off x="6400800" y="484632"/>
            <a:ext cx="5299586" cy="1609344"/>
          </a:xfrm>
          <a:ln>
            <a:noFill/>
          </a:ln>
        </p:spPr>
        <p:txBody>
          <a:bodyPr>
            <a:normAutofit/>
          </a:bodyPr>
          <a:lstStyle/>
          <a:p>
            <a:r>
              <a:rPr lang="es" sz="4000"/>
              <a:t>Arte</a:t>
            </a:r>
            <a:endParaRPr lang="es-ES" sz="4000"/>
          </a:p>
        </p:txBody>
      </p:sp>
      <p:pic>
        <p:nvPicPr>
          <p:cNvPr id="5" name="Imagen 4" descr="Imagen que contiene grafiti, ventana&#10;&#10;Descripción generada automáticamente">
            <a:extLst>
              <a:ext uri="{FF2B5EF4-FFF2-40B4-BE49-F238E27FC236}">
                <a16:creationId xmlns:a16="http://schemas.microsoft.com/office/drawing/2014/main" id="{50F1D169-85EE-42D3-8C44-9F2298D4283B}"/>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8622" r="19486" b="-4"/>
          <a:stretch/>
        </p:blipFill>
        <p:spPr>
          <a:xfrm>
            <a:off x="20" y="10"/>
            <a:ext cx="2769297" cy="3355932"/>
          </a:xfrm>
          <a:prstGeom prst="rect">
            <a:avLst/>
          </a:prstGeom>
        </p:spPr>
      </p:pic>
      <p:sp>
        <p:nvSpPr>
          <p:cNvPr id="3" name="Marcador de contenido 2">
            <a:extLst>
              <a:ext uri="{FF2B5EF4-FFF2-40B4-BE49-F238E27FC236}">
                <a16:creationId xmlns:a16="http://schemas.microsoft.com/office/drawing/2014/main" id="{27648934-59EE-4E6E-BE57-3E81C08D1313}"/>
              </a:ext>
            </a:extLst>
          </p:cNvPr>
          <p:cNvSpPr>
            <a:spLocks noGrp="1"/>
          </p:cNvSpPr>
          <p:nvPr>
            <p:ph idx="1"/>
          </p:nvPr>
        </p:nvSpPr>
        <p:spPr>
          <a:xfrm>
            <a:off x="6400799" y="2121408"/>
            <a:ext cx="5299585" cy="4050792"/>
          </a:xfrm>
        </p:spPr>
        <p:txBody>
          <a:bodyPr>
            <a:normAutofit/>
          </a:bodyPr>
          <a:lstStyle/>
          <a:p>
            <a:pPr marL="0" lvl="0" indent="0">
              <a:spcBef>
                <a:spcPts val="0"/>
              </a:spcBef>
              <a:buNone/>
            </a:pPr>
            <a:r>
              <a:rPr lang="es-ES" sz="1800" dirty="0"/>
              <a:t>Renovación de las artes plásticas: cubismo y surgimiento de la pintura abstracta.</a:t>
            </a:r>
          </a:p>
          <a:p>
            <a:pPr marL="0" lvl="0" indent="0">
              <a:spcBef>
                <a:spcPts val="1600"/>
              </a:spcBef>
              <a:spcAft>
                <a:spcPts val="1600"/>
              </a:spcAft>
              <a:buNone/>
            </a:pPr>
            <a:r>
              <a:rPr lang="es-ES" sz="1800" dirty="0"/>
              <a:t>Algunas manifestaciones artísticas, como la decoración mural, los textiles y los carteles se masificaron, lo que permitió extender el impacto artístico a un público más amplio. </a:t>
            </a:r>
          </a:p>
          <a:p>
            <a:pPr marL="0" indent="0">
              <a:buNone/>
            </a:pPr>
            <a:endParaRPr lang="es-ES" sz="1800" dirty="0"/>
          </a:p>
        </p:txBody>
      </p:sp>
      <p:grpSp>
        <p:nvGrpSpPr>
          <p:cNvPr id="37" name="Group 26">
            <a:extLst>
              <a:ext uri="{FF2B5EF4-FFF2-40B4-BE49-F238E27FC236}">
                <a16:creationId xmlns:a16="http://schemas.microsoft.com/office/drawing/2014/main" id="{E74380E0-C298-4F18-9189-C236E8B829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8" name="Oval 27">
              <a:extLst>
                <a:ext uri="{FF2B5EF4-FFF2-40B4-BE49-F238E27FC236}">
                  <a16:creationId xmlns:a16="http://schemas.microsoft.com/office/drawing/2014/main" id="{979684C7-75DC-42F1-850A-E9C49ECA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28">
              <a:extLst>
                <a:ext uri="{FF2B5EF4-FFF2-40B4-BE49-F238E27FC236}">
                  <a16:creationId xmlns:a16="http://schemas.microsoft.com/office/drawing/2014/main" id="{4130853F-4D98-4539-8461-9F2028367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CuadroTexto 5">
            <a:extLst>
              <a:ext uri="{FF2B5EF4-FFF2-40B4-BE49-F238E27FC236}">
                <a16:creationId xmlns:a16="http://schemas.microsoft.com/office/drawing/2014/main" id="{0BD0062D-A0BD-4AE4-9132-3D418E11C19E}"/>
              </a:ext>
            </a:extLst>
          </p:cNvPr>
          <p:cNvSpPr txBox="1"/>
          <p:nvPr/>
        </p:nvSpPr>
        <p:spPr>
          <a:xfrm>
            <a:off x="125645" y="3155887"/>
            <a:ext cx="264367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7" tooltip="https://commons.wikimedia.org/wiki/File:Mural_Brigada_Ramona_Parra_02.jpg">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9"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
        <p:nvSpPr>
          <p:cNvPr id="9" name="CuadroTexto 8">
            <a:extLst>
              <a:ext uri="{FF2B5EF4-FFF2-40B4-BE49-F238E27FC236}">
                <a16:creationId xmlns:a16="http://schemas.microsoft.com/office/drawing/2014/main" id="{E665970B-7D69-4E30-9422-F7D93E2C052F}"/>
              </a:ext>
            </a:extLst>
          </p:cNvPr>
          <p:cNvSpPr txBox="1"/>
          <p:nvPr/>
        </p:nvSpPr>
        <p:spPr>
          <a:xfrm>
            <a:off x="3260239" y="6657945"/>
            <a:ext cx="2666114"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4" tooltip="https://scielo.conicyt.cl/scielo.php?script=sci_arttext&amp;pid=S0718-04622009000200012">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10" tooltip="https://creativecommons.org/licenses/by-nc/3.0/">
                  <a:extLst>
                    <a:ext uri="{A12FA001-AC4F-418D-AE19-62706E023703}">
                      <ahyp:hlinkClr xmlns:ahyp="http://schemas.microsoft.com/office/drawing/2018/hyperlinkcolor" val="tx"/>
                    </a:ext>
                  </a:extLst>
                </a:hlinkClick>
              </a:rPr>
              <a:t>CC BY-NC</a:t>
            </a:r>
            <a:endParaRPr lang="es-ES" sz="700">
              <a:solidFill>
                <a:srgbClr val="FFFFFF"/>
              </a:solidFill>
            </a:endParaRPr>
          </a:p>
        </p:txBody>
      </p:sp>
    </p:spTree>
    <p:extLst>
      <p:ext uri="{BB962C8B-B14F-4D97-AF65-F5344CB8AC3E}">
        <p14:creationId xmlns:p14="http://schemas.microsoft.com/office/powerpoint/2010/main" val="320314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A62C49B0-C1CB-4EF3-82D4-A78D1E39812E}"/>
              </a:ext>
            </a:extLst>
          </p:cNvPr>
          <p:cNvSpPr>
            <a:spLocks noGrp="1"/>
          </p:cNvSpPr>
          <p:nvPr>
            <p:ph type="title"/>
          </p:nvPr>
        </p:nvSpPr>
        <p:spPr>
          <a:xfrm>
            <a:off x="1069848" y="484632"/>
            <a:ext cx="10058400" cy="1609344"/>
          </a:xfrm>
        </p:spPr>
        <p:txBody>
          <a:bodyPr>
            <a:normAutofit/>
          </a:bodyPr>
          <a:lstStyle/>
          <a:p>
            <a:r>
              <a:rPr lang="es" dirty="0"/>
              <a:t>Música</a:t>
            </a:r>
            <a:endParaRPr lang="es-ES" dirty="0"/>
          </a:p>
        </p:txBody>
      </p:sp>
      <p:pic>
        <p:nvPicPr>
          <p:cNvPr id="4" name="Google Shape;159;p27">
            <a:extLst>
              <a:ext uri="{FF2B5EF4-FFF2-40B4-BE49-F238E27FC236}">
                <a16:creationId xmlns:a16="http://schemas.microsoft.com/office/drawing/2014/main" id="{5AC59733-6AB1-4AD5-9984-6F79E22D9C49}"/>
              </a:ext>
            </a:extLst>
          </p:cNvPr>
          <p:cNvPicPr preferRelativeResize="0"/>
          <p:nvPr/>
        </p:nvPicPr>
        <p:blipFill rotWithShape="1">
          <a:blip r:embed="rId4"/>
          <a:srcRect l="17986" r="5171" b="1"/>
          <a:stretch/>
        </p:blipFill>
        <p:spPr>
          <a:xfrm>
            <a:off x="1007196" y="2265037"/>
            <a:ext cx="5088800" cy="3907158"/>
          </a:xfrm>
          <a:prstGeom prst="rect">
            <a:avLst/>
          </a:prstGeom>
          <a:noFill/>
        </p:spPr>
      </p:pic>
      <p:sp>
        <p:nvSpPr>
          <p:cNvPr id="3" name="Marcador de contenido 2">
            <a:extLst>
              <a:ext uri="{FF2B5EF4-FFF2-40B4-BE49-F238E27FC236}">
                <a16:creationId xmlns:a16="http://schemas.microsoft.com/office/drawing/2014/main" id="{2DDF602E-EC34-4D04-BF2D-3E63D3AB1FC7}"/>
              </a:ext>
            </a:extLst>
          </p:cNvPr>
          <p:cNvSpPr>
            <a:spLocks noGrp="1"/>
          </p:cNvSpPr>
          <p:nvPr>
            <p:ph idx="1"/>
          </p:nvPr>
        </p:nvSpPr>
        <p:spPr>
          <a:xfrm>
            <a:off x="6496216" y="2320412"/>
            <a:ext cx="4632031" cy="3851787"/>
          </a:xfrm>
        </p:spPr>
        <p:txBody>
          <a:bodyPr anchor="ctr">
            <a:normAutofit/>
          </a:bodyPr>
          <a:lstStyle/>
          <a:p>
            <a:pPr marL="0" lvl="0" indent="0" algn="just">
              <a:spcBef>
                <a:spcPts val="0"/>
              </a:spcBef>
              <a:buNone/>
            </a:pPr>
            <a:r>
              <a:rPr lang="es-ES" dirty="0"/>
              <a:t>1940 se creó el Instituto de Extensión Musical, que fundó la Orquesta Sinfónica de Chile y la Escuela de Danza. </a:t>
            </a:r>
          </a:p>
          <a:p>
            <a:pPr marL="0" lvl="0" indent="0" algn="just">
              <a:spcBef>
                <a:spcPts val="1600"/>
              </a:spcBef>
              <a:buNone/>
            </a:pPr>
            <a:r>
              <a:rPr lang="es-ES" dirty="0"/>
              <a:t>Música de moda: Jazz</a:t>
            </a:r>
          </a:p>
          <a:p>
            <a:pPr marL="0" lvl="0" indent="0" algn="just">
              <a:spcBef>
                <a:spcPts val="1600"/>
              </a:spcBef>
              <a:buNone/>
            </a:pPr>
            <a:r>
              <a:rPr lang="es-ES" dirty="0"/>
              <a:t>Baile popular: mambo</a:t>
            </a:r>
          </a:p>
          <a:p>
            <a:pPr marL="0" lvl="0" indent="0" algn="just">
              <a:spcBef>
                <a:spcPts val="1600"/>
              </a:spcBef>
              <a:buNone/>
            </a:pPr>
            <a:r>
              <a:rPr lang="es-ES" dirty="0"/>
              <a:t>1959: Se realiza el primer festival </a:t>
            </a:r>
          </a:p>
          <a:p>
            <a:pPr marL="0" lvl="0" indent="0" algn="just">
              <a:spcBef>
                <a:spcPts val="1600"/>
              </a:spcBef>
              <a:buNone/>
            </a:pPr>
            <a:r>
              <a:rPr lang="es-ES" dirty="0"/>
              <a:t>de la canción de Viña del Mar</a:t>
            </a:r>
          </a:p>
          <a:p>
            <a:pPr marL="0" indent="0">
              <a:buNone/>
            </a:pPr>
            <a:endParaRPr lang="es-ES"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1018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2"/>
        <p:cNvGrpSpPr/>
        <p:nvPr/>
      </p:nvGrpSpPr>
      <p:grpSpPr>
        <a:xfrm>
          <a:off x="0" y="0"/>
          <a:ext cx="0" cy="0"/>
          <a:chOff x="0" y="0"/>
          <a:chExt cx="0" cy="0"/>
        </a:xfrm>
      </p:grpSpPr>
      <p:grpSp>
        <p:nvGrpSpPr>
          <p:cNvPr id="91" name="Group 90">
            <a:extLst>
              <a:ext uri="{FF2B5EF4-FFF2-40B4-BE49-F238E27FC236}">
                <a16:creationId xmlns:a16="http://schemas.microsoft.com/office/drawing/2014/main" id="{01C40124-1649-4FF2-8F64-C8284EB9F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2" name="Oval 91">
              <a:extLst>
                <a:ext uri="{FF2B5EF4-FFF2-40B4-BE49-F238E27FC236}">
                  <a16:creationId xmlns:a16="http://schemas.microsoft.com/office/drawing/2014/main" id="{086727CD-9977-4B25-9516-2B6E06AA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3" name="Oval 92">
              <a:extLst>
                <a:ext uri="{FF2B5EF4-FFF2-40B4-BE49-F238E27FC236}">
                  <a16:creationId xmlns:a16="http://schemas.microsoft.com/office/drawing/2014/main" id="{219F4D31-E06B-4B98-A1F1-A29AFCBDD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5" name="Rectangle 94">
            <a:extLst>
              <a:ext uri="{FF2B5EF4-FFF2-40B4-BE49-F238E27FC236}">
                <a16:creationId xmlns:a16="http://schemas.microsoft.com/office/drawing/2014/main" id="{35BA068C-C98E-4DE8-B7D4-63454271C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5774268" cy="5780684"/>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Google Shape;213;p35"/>
          <p:cNvSpPr txBox="1">
            <a:spLocks noGrp="1"/>
          </p:cNvSpPr>
          <p:nvPr>
            <p:ph type="title"/>
          </p:nvPr>
        </p:nvSpPr>
        <p:spPr>
          <a:xfrm>
            <a:off x="644893" y="484632"/>
            <a:ext cx="5168168" cy="1609344"/>
          </a:xfrm>
          <a:prstGeom prst="rect">
            <a:avLst/>
          </a:prstGeom>
        </p:spPr>
        <p:txBody>
          <a:bodyPr spcFirstLastPara="1" vert="horz" lIns="91440" tIns="45720" rIns="91440" bIns="45720" rtlCol="0" anchor="ctr" anchorCtr="0">
            <a:normAutofit/>
          </a:bodyPr>
          <a:lstStyle/>
          <a:p>
            <a:pPr>
              <a:spcBef>
                <a:spcPct val="0"/>
              </a:spcBef>
            </a:pPr>
            <a:r>
              <a:rPr lang="en-US" sz="4400"/>
              <a:t>Cultura literaria</a:t>
            </a:r>
          </a:p>
        </p:txBody>
      </p:sp>
      <p:sp>
        <p:nvSpPr>
          <p:cNvPr id="214" name="Google Shape;214;p35"/>
          <p:cNvSpPr txBox="1">
            <a:spLocks noGrp="1"/>
          </p:cNvSpPr>
          <p:nvPr>
            <p:ph type="body" idx="1"/>
          </p:nvPr>
        </p:nvSpPr>
        <p:spPr>
          <a:xfrm>
            <a:off x="644893" y="2121408"/>
            <a:ext cx="5168168" cy="3759628"/>
          </a:xfrm>
          <a:prstGeom prst="rect">
            <a:avLst/>
          </a:prstGeom>
        </p:spPr>
        <p:txBody>
          <a:bodyPr spcFirstLastPara="1" vert="horz" lIns="91440" tIns="45720" rIns="91440" bIns="45720" rtlCol="0" anchorCtr="0">
            <a:normAutofit fontScale="92500" lnSpcReduction="20000"/>
          </a:bodyPr>
          <a:lstStyle/>
          <a:p>
            <a:pPr marL="0" indent="-182880">
              <a:buSzPct val="85000"/>
              <a:buFont typeface="Wingdings" pitchFamily="2" charset="2"/>
              <a:buChar char="§"/>
            </a:pPr>
            <a:r>
              <a:rPr lang="es-CL" sz="1800" dirty="0"/>
              <a:t>En 1942, durante el gobierno de Juan Antonio Ríos, se promulgó la ley que estableció el Premio Nacional de Literatura, cuyo primer galardonado fue Augusto </a:t>
            </a:r>
            <a:r>
              <a:rPr lang="es-CL" sz="1800" dirty="0" err="1"/>
              <a:t>D´Halmar</a:t>
            </a:r>
            <a:r>
              <a:rPr lang="es-CL" sz="1800" dirty="0"/>
              <a:t>.</a:t>
            </a:r>
          </a:p>
          <a:p>
            <a:pPr marL="0" indent="-182880">
              <a:buSzPct val="85000"/>
              <a:buFont typeface="Wingdings" pitchFamily="2" charset="2"/>
              <a:buChar char="§"/>
            </a:pPr>
            <a:endParaRPr lang="es-CL" sz="1800" dirty="0"/>
          </a:p>
          <a:p>
            <a:pPr marL="0" indent="-182880">
              <a:buSzPct val="85000"/>
              <a:buFont typeface="Wingdings" pitchFamily="2" charset="2"/>
              <a:buChar char="§"/>
            </a:pPr>
            <a:r>
              <a:rPr lang="es-ES" sz="1800" dirty="0"/>
              <a:t>1945: Recibe el premio Nobel de Literatura Gabriela Mistral</a:t>
            </a:r>
          </a:p>
          <a:p>
            <a:pPr marL="0" indent="-182880">
              <a:buSzPct val="85000"/>
              <a:buFont typeface="Wingdings" pitchFamily="2" charset="2"/>
              <a:buChar char="§"/>
            </a:pPr>
            <a:endParaRPr lang="es-CL" sz="1800" dirty="0"/>
          </a:p>
          <a:p>
            <a:pPr marL="0" indent="-182880">
              <a:spcBef>
                <a:spcPts val="2133"/>
              </a:spcBef>
              <a:buSzPct val="85000"/>
              <a:buFont typeface="Wingdings" pitchFamily="2" charset="2"/>
              <a:buChar char="§"/>
            </a:pPr>
            <a:r>
              <a:rPr lang="es-CL" sz="1800" dirty="0"/>
              <a:t>1947: Se publica “Papelucho”, escrito por Marcela Paz.</a:t>
            </a:r>
          </a:p>
          <a:p>
            <a:pPr marL="0" indent="-182880">
              <a:spcBef>
                <a:spcPts val="2133"/>
              </a:spcBef>
              <a:buSzPct val="85000"/>
              <a:buFont typeface="Wingdings" pitchFamily="2" charset="2"/>
              <a:buChar char="§"/>
            </a:pPr>
            <a:r>
              <a:rPr lang="es-CL" sz="1800" dirty="0"/>
              <a:t>1950: Nace Condorito, personaje de historietas.</a:t>
            </a:r>
          </a:p>
          <a:p>
            <a:pPr marL="0" indent="-182880">
              <a:spcBef>
                <a:spcPts val="2133"/>
              </a:spcBef>
              <a:spcAft>
                <a:spcPts val="2133"/>
              </a:spcAft>
              <a:buSzPct val="85000"/>
              <a:buFont typeface="Wingdings" pitchFamily="2" charset="2"/>
              <a:buChar char="§"/>
            </a:pPr>
            <a:r>
              <a:rPr lang="es-CL" sz="1800" dirty="0"/>
              <a:t>1952: Se crea el consejo de Rectores de Universidades Chilenas</a:t>
            </a:r>
          </a:p>
        </p:txBody>
      </p:sp>
      <p:pic>
        <p:nvPicPr>
          <p:cNvPr id="6" name="Imagen 5" descr="Imagen que contiene texto&#10;&#10;Descripción generada automáticamente">
            <a:extLst>
              <a:ext uri="{FF2B5EF4-FFF2-40B4-BE49-F238E27FC236}">
                <a16:creationId xmlns:a16="http://schemas.microsoft.com/office/drawing/2014/main" id="{A9006CF3-8BDA-4E09-A51F-BB4735CDD53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72350" y="321733"/>
            <a:ext cx="2237193" cy="3002945"/>
          </a:xfrm>
          <a:prstGeom prst="rect">
            <a:avLst/>
          </a:prstGeom>
        </p:spPr>
      </p:pic>
      <p:sp>
        <p:nvSpPr>
          <p:cNvPr id="97" name="Rectangle 96">
            <a:extLst>
              <a:ext uri="{FF2B5EF4-FFF2-40B4-BE49-F238E27FC236}">
                <a16:creationId xmlns:a16="http://schemas.microsoft.com/office/drawing/2014/main" id="{735F797E-E9D5-4B5D-B190-D092A376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89" y="321733"/>
            <a:ext cx="3091859" cy="1844147"/>
          </a:xfrm>
          <a:prstGeom prst="rect">
            <a:avLst/>
          </a:prstGeom>
          <a:blipFill dpi="0" rotWithShape="1">
            <a:blip r:embed="rId8">
              <a:duotone>
                <a:schemeClr val="accent5">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sp>
        <p:nvSpPr>
          <p:cNvPr id="99" name="Rectangle 98">
            <a:extLst>
              <a:ext uri="{FF2B5EF4-FFF2-40B4-BE49-F238E27FC236}">
                <a16:creationId xmlns:a16="http://schemas.microsoft.com/office/drawing/2014/main" id="{8CE24FE0-EDE0-4109-AD44-B7B715DFE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250000" y="3324678"/>
            <a:ext cx="2361497" cy="2777740"/>
          </a:xfrm>
          <a:prstGeom prst="rect">
            <a:avLst/>
          </a:prstGeom>
          <a:blipFill dpi="0" rotWithShape="1">
            <a:blip r:embed="rId8">
              <a:duotone>
                <a:schemeClr val="bg2">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3" name="Imagen 2" descr="Imagen que contiene caja, alimentos, taza&#10;&#10;Descripción generada automáticamente">
            <a:extLst>
              <a:ext uri="{FF2B5EF4-FFF2-40B4-BE49-F238E27FC236}">
                <a16:creationId xmlns:a16="http://schemas.microsoft.com/office/drawing/2014/main" id="{D05C1EDD-F143-42C6-B699-81FEDA75A9F5}"/>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051569" y="2330472"/>
            <a:ext cx="2555492" cy="3771945"/>
          </a:xfrm>
          <a:prstGeom prst="rect">
            <a:avLst/>
          </a:prstGeom>
        </p:spPr>
      </p:pic>
      <p:grpSp>
        <p:nvGrpSpPr>
          <p:cNvPr id="101" name="Group 100">
            <a:extLst>
              <a:ext uri="{FF2B5EF4-FFF2-40B4-BE49-F238E27FC236}">
                <a16:creationId xmlns:a16="http://schemas.microsoft.com/office/drawing/2014/main" id="{9377FF41-1AA3-41D8-BB4F-F6AF92EEA3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2" name="Oval 101">
              <a:extLst>
                <a:ext uri="{FF2B5EF4-FFF2-40B4-BE49-F238E27FC236}">
                  <a16:creationId xmlns:a16="http://schemas.microsoft.com/office/drawing/2014/main" id="{49091991-97E8-4D0D-B5DA-D583688C67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 name="Oval 102">
              <a:extLst>
                <a:ext uri="{FF2B5EF4-FFF2-40B4-BE49-F238E27FC236}">
                  <a16:creationId xmlns:a16="http://schemas.microsoft.com/office/drawing/2014/main" id="{24E97B1E-7667-4E88-9A8E-F0A272158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CuadroTexto 3">
            <a:extLst>
              <a:ext uri="{FF2B5EF4-FFF2-40B4-BE49-F238E27FC236}">
                <a16:creationId xmlns:a16="http://schemas.microsoft.com/office/drawing/2014/main" id="{8AE61909-2D65-4D28-B7A5-8E377044B64C}"/>
              </a:ext>
            </a:extLst>
          </p:cNvPr>
          <p:cNvSpPr txBox="1"/>
          <p:nvPr/>
        </p:nvSpPr>
        <p:spPr>
          <a:xfrm>
            <a:off x="9548328" y="6870700"/>
            <a:ext cx="264367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10" tooltip="https://en.wikipedia.org/wiki/Papelucho">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11"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
        <p:nvSpPr>
          <p:cNvPr id="7" name="CuadroTexto 6">
            <a:extLst>
              <a:ext uri="{FF2B5EF4-FFF2-40B4-BE49-F238E27FC236}">
                <a16:creationId xmlns:a16="http://schemas.microsoft.com/office/drawing/2014/main" id="{1D78E063-B336-40A2-B4AD-2883BF460192}"/>
              </a:ext>
            </a:extLst>
          </p:cNvPr>
          <p:cNvSpPr txBox="1"/>
          <p:nvPr/>
        </p:nvSpPr>
        <p:spPr>
          <a:xfrm>
            <a:off x="6707611" y="6870700"/>
            <a:ext cx="2828017"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7" tooltip="http://sigloscuriosos.blogspot.com/2010/09/muera-el-roto-quezada.html">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12" tooltip="https://creativecommons.org/licenses/by-nc-nd/3.0/">
                  <a:extLst>
                    <a:ext uri="{A12FA001-AC4F-418D-AE19-62706E023703}">
                      <ahyp:hlinkClr xmlns:ahyp="http://schemas.microsoft.com/office/drawing/2018/hyperlinkcolor" val="tx"/>
                    </a:ext>
                  </a:extLst>
                </a:hlinkClick>
              </a:rPr>
              <a:t>CC BY-NC-ND</a:t>
            </a:r>
            <a:endParaRPr lang="es-ES" sz="7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415600" y="593367"/>
            <a:ext cx="11360800" cy="943200"/>
          </a:xfrm>
          <a:prstGeom prst="rect">
            <a:avLst/>
          </a:prstGeom>
        </p:spPr>
        <p:txBody>
          <a:bodyPr spcFirstLastPara="1" vert="horz" wrap="square" lIns="121900" tIns="121900" rIns="121900" bIns="121900" rtlCol="0" anchor="t" anchorCtr="0">
            <a:noAutofit/>
          </a:bodyPr>
          <a:lstStyle/>
          <a:p>
            <a:endParaRPr/>
          </a:p>
        </p:txBody>
      </p:sp>
      <p:sp>
        <p:nvSpPr>
          <p:cNvPr id="207" name="Google Shape;207;p34"/>
          <p:cNvSpPr txBox="1">
            <a:spLocks noGrp="1"/>
          </p:cNvSpPr>
          <p:nvPr>
            <p:ph type="body" idx="1"/>
          </p:nvPr>
        </p:nvSpPr>
        <p:spPr>
          <a:xfrm>
            <a:off x="415600" y="1688433"/>
            <a:ext cx="11360800" cy="4403600"/>
          </a:xfrm>
          <a:prstGeom prst="rect">
            <a:avLst/>
          </a:prstGeom>
        </p:spPr>
        <p:txBody>
          <a:bodyPr spcFirstLastPara="1" vert="horz" wrap="square" lIns="121900" tIns="121900" rIns="121900" bIns="121900" rtlCol="0" anchor="t" anchorCtr="0">
            <a:noAutofit/>
          </a:bodyPr>
          <a:lstStyle/>
          <a:p>
            <a:pPr marL="0" indent="0">
              <a:spcAft>
                <a:spcPts val="2133"/>
              </a:spcAft>
              <a:buNone/>
            </a:pPr>
            <a:endParaRPr/>
          </a:p>
        </p:txBody>
      </p:sp>
      <p:pic>
        <p:nvPicPr>
          <p:cNvPr id="208" name="Google Shape;208;p34"/>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3" name="Oval 1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 name="Título 1">
            <a:extLst>
              <a:ext uri="{FF2B5EF4-FFF2-40B4-BE49-F238E27FC236}">
                <a16:creationId xmlns:a16="http://schemas.microsoft.com/office/drawing/2014/main" id="{F06E43C7-4897-4AA4-9240-9846E7A15A0D}"/>
              </a:ext>
            </a:extLst>
          </p:cNvPr>
          <p:cNvSpPr>
            <a:spLocks noGrp="1"/>
          </p:cNvSpPr>
          <p:nvPr>
            <p:ph type="title"/>
          </p:nvPr>
        </p:nvSpPr>
        <p:spPr>
          <a:xfrm>
            <a:off x="4935793" y="484632"/>
            <a:ext cx="6607277" cy="1609344"/>
          </a:xfrm>
        </p:spPr>
        <p:txBody>
          <a:bodyPr vert="horz" lIns="91440" tIns="45720" rIns="91440" bIns="45720" rtlCol="0" anchor="ctr">
            <a:normAutofit/>
          </a:bodyPr>
          <a:lstStyle/>
          <a:p>
            <a:pPr>
              <a:spcBef>
                <a:spcPct val="0"/>
              </a:spcBef>
            </a:pPr>
            <a:r>
              <a:rPr lang="en-US" dirty="0"/>
              <a:t>Vinculo con la </a:t>
            </a:r>
            <a:r>
              <a:rPr lang="en-US" dirty="0" err="1"/>
              <a:t>lucha</a:t>
            </a:r>
            <a:r>
              <a:rPr lang="en-US" dirty="0"/>
              <a:t> social</a:t>
            </a:r>
          </a:p>
        </p:txBody>
      </p:sp>
      <p:pic>
        <p:nvPicPr>
          <p:cNvPr id="5" name="Imagen 4" descr="Imagen que contiene persona, hombre, mujer, sostener&#10;&#10;Descripción generada automáticamente">
            <a:extLst>
              <a:ext uri="{FF2B5EF4-FFF2-40B4-BE49-F238E27FC236}">
                <a16:creationId xmlns:a16="http://schemas.microsoft.com/office/drawing/2014/main" id="{76CC889D-7176-4E72-AAFA-AD2A2A582AE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1" b="1193"/>
          <a:stretch/>
        </p:blipFill>
        <p:spPr>
          <a:xfrm>
            <a:off x="633999" y="640080"/>
            <a:ext cx="4001315" cy="5588101"/>
          </a:xfrm>
          <a:prstGeom prst="rect">
            <a:avLst/>
          </a:prstGeom>
        </p:spPr>
      </p:pic>
      <p:sp>
        <p:nvSpPr>
          <p:cNvPr id="3" name="Marcador de texto 2">
            <a:extLst>
              <a:ext uri="{FF2B5EF4-FFF2-40B4-BE49-F238E27FC236}">
                <a16:creationId xmlns:a16="http://schemas.microsoft.com/office/drawing/2014/main" id="{08176B85-08B4-41F1-B166-A5D48FF48CAC}"/>
              </a:ext>
            </a:extLst>
          </p:cNvPr>
          <p:cNvSpPr>
            <a:spLocks noGrp="1"/>
          </p:cNvSpPr>
          <p:nvPr>
            <p:ph type="body" idx="1"/>
          </p:nvPr>
        </p:nvSpPr>
        <p:spPr>
          <a:xfrm>
            <a:off x="4935794" y="2121408"/>
            <a:ext cx="6607276" cy="4050792"/>
          </a:xfrm>
        </p:spPr>
        <p:txBody>
          <a:bodyPr vert="horz" lIns="91440" tIns="45720" rIns="91440" bIns="45720" rtlCol="0">
            <a:normAutofit/>
          </a:bodyPr>
          <a:lstStyle/>
          <a:p>
            <a:pPr marL="0" lvl="0" indent="0" algn="ctr">
              <a:buSzPct val="85000"/>
              <a:buNone/>
            </a:pPr>
            <a:r>
              <a:rPr lang="es-CL" dirty="0">
                <a:highlight>
                  <a:srgbClr val="FFFFFF"/>
                </a:highlight>
                <a:sym typeface="Calibri"/>
              </a:rPr>
              <a:t>"Soy, antes que todo, obrerista y amiga de los campesinos; jamás he renegado de mi adhesión al pueblo y mi conciencia social es cada día más viva"</a:t>
            </a:r>
          </a:p>
          <a:p>
            <a:pPr marL="0" lvl="0" indent="-182880">
              <a:spcBef>
                <a:spcPts val="1600"/>
              </a:spcBef>
              <a:buSzPct val="85000"/>
              <a:buFont typeface="Wingdings" pitchFamily="2" charset="2"/>
              <a:buChar char="§"/>
            </a:pPr>
            <a:endParaRPr lang="en-US" dirty="0">
              <a:highlight>
                <a:srgbClr val="FFFFFF"/>
              </a:highlight>
              <a:sym typeface="Calibri"/>
            </a:endParaRPr>
          </a:p>
          <a:p>
            <a:pPr marL="0" lvl="0" indent="-182880">
              <a:spcBef>
                <a:spcPts val="1600"/>
              </a:spcBef>
              <a:spcAft>
                <a:spcPts val="1600"/>
              </a:spcAft>
              <a:buSzPct val="85000"/>
              <a:buFont typeface="Wingdings" pitchFamily="2" charset="2"/>
              <a:buChar char="§"/>
            </a:pPr>
            <a:r>
              <a:rPr lang="en-US" dirty="0">
                <a:highlight>
                  <a:srgbClr val="FFFFFF"/>
                </a:highlight>
                <a:sym typeface="Calibri"/>
              </a:rPr>
              <a:t>Fuente: Emol.com - </a:t>
            </a:r>
            <a:r>
              <a:rPr lang="en-US" u="sng" dirty="0">
                <a:highlight>
                  <a:srgbClr val="FFFFFF"/>
                </a:highlight>
                <a:sym typeface="Calibri"/>
                <a:hlinkClick r:id="rId6"/>
              </a:rPr>
              <a:t>http://www.emol.com/noticias/magazine/2000/12/20/41424/la-vision-social-de-gabriela-mistral.html</a:t>
            </a:r>
            <a:endParaRPr lang="en-US" dirty="0">
              <a:sym typeface="Calibri"/>
            </a:endParaRPr>
          </a:p>
          <a:p>
            <a:pPr indent="-182880">
              <a:buSzPct val="85000"/>
              <a:buFont typeface="Wingdings" pitchFamily="2" charset="2"/>
              <a:buChar char="§"/>
            </a:pPr>
            <a:endParaRPr lang="en-US" dirty="0"/>
          </a:p>
        </p:txBody>
      </p:sp>
      <p:sp>
        <p:nvSpPr>
          <p:cNvPr id="6" name="CuadroTexto 5">
            <a:extLst>
              <a:ext uri="{FF2B5EF4-FFF2-40B4-BE49-F238E27FC236}">
                <a16:creationId xmlns:a16="http://schemas.microsoft.com/office/drawing/2014/main" id="{7C3BD773-BDDB-4546-A4F2-CA00F9CB41D0}"/>
              </a:ext>
            </a:extLst>
          </p:cNvPr>
          <p:cNvSpPr txBox="1"/>
          <p:nvPr/>
        </p:nvSpPr>
        <p:spPr>
          <a:xfrm>
            <a:off x="1991642" y="6028126"/>
            <a:ext cx="264367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5" tooltip="https://es.wikipedia.org/wiki/Gabriela_Mistral">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s-ES" sz="700">
              <a:solidFill>
                <a:srgbClr val="FFFFFF"/>
              </a:solidFill>
            </a:endParaRPr>
          </a:p>
        </p:txBody>
      </p:sp>
    </p:spTree>
    <p:extLst>
      <p:ext uri="{BB962C8B-B14F-4D97-AF65-F5344CB8AC3E}">
        <p14:creationId xmlns:p14="http://schemas.microsoft.com/office/powerpoint/2010/main" val="3841881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9" name="Group 38">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0" name="Oval 39">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41" name="Oval 40">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43" name="Rectangle 42">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BE2C41ED-0B15-4778-B217-A735F8931484}"/>
              </a:ext>
            </a:extLst>
          </p:cNvPr>
          <p:cNvSpPr>
            <a:spLocks noGrp="1"/>
          </p:cNvSpPr>
          <p:nvPr>
            <p:ph type="title"/>
          </p:nvPr>
        </p:nvSpPr>
        <p:spPr>
          <a:xfrm>
            <a:off x="1051560" y="643468"/>
            <a:ext cx="9966960" cy="3592432"/>
          </a:xfrm>
        </p:spPr>
        <p:txBody>
          <a:bodyPr vert="horz" lIns="91440" tIns="45720" rIns="91440" bIns="45720" rtlCol="0" anchor="ctr">
            <a:normAutofit/>
          </a:bodyPr>
          <a:lstStyle/>
          <a:p>
            <a:pPr algn="ctr">
              <a:lnSpc>
                <a:spcPct val="80000"/>
              </a:lnSpc>
              <a:spcBef>
                <a:spcPct val="0"/>
              </a:spcBef>
            </a:pPr>
            <a:r>
              <a:rPr lang="en-US" sz="7400" dirty="0">
                <a:blipFill dpi="0" rotWithShape="1">
                  <a:blip r:embed="rId4"/>
                  <a:srcRect/>
                  <a:tile tx="6350" ty="-127000" sx="65000" sy="64000" flip="none" algn="tl"/>
                </a:blipFill>
              </a:rPr>
              <a:t>¿</a:t>
            </a:r>
            <a:r>
              <a:rPr lang="en-US" sz="7400" dirty="0" err="1">
                <a:blipFill dpi="0" rotWithShape="1">
                  <a:blip r:embed="rId4"/>
                  <a:srcRect/>
                  <a:tile tx="6350" ty="-127000" sx="65000" sy="64000" flip="none" algn="tl"/>
                </a:blipFill>
              </a:rPr>
              <a:t>Qué</a:t>
            </a:r>
            <a:r>
              <a:rPr lang="en-US" sz="7400" dirty="0">
                <a:blipFill dpi="0" rotWithShape="1">
                  <a:blip r:embed="rId4"/>
                  <a:srcRect/>
                  <a:tile tx="6350" ty="-127000" sx="65000" sy="64000" flip="none" algn="tl"/>
                </a:blipFill>
              </a:rPr>
              <a:t> </a:t>
            </a:r>
            <a:r>
              <a:rPr lang="en-US" sz="7400" dirty="0" err="1">
                <a:blipFill dpi="0" rotWithShape="1">
                  <a:blip r:embed="rId4"/>
                  <a:srcRect/>
                  <a:tile tx="6350" ty="-127000" sx="65000" sy="64000" flip="none" algn="tl"/>
                </a:blipFill>
              </a:rPr>
              <a:t>temáticas</a:t>
            </a:r>
            <a:r>
              <a:rPr lang="en-US" sz="7400" dirty="0">
                <a:blipFill dpi="0" rotWithShape="1">
                  <a:blip r:embed="rId4"/>
                  <a:srcRect/>
                  <a:tile tx="6350" ty="-127000" sx="65000" sy="64000" flip="none" algn="tl"/>
                </a:blipFill>
              </a:rPr>
              <a:t> </a:t>
            </a:r>
            <a:r>
              <a:rPr lang="en-US" sz="7400" dirty="0" err="1">
                <a:blipFill dpi="0" rotWithShape="1">
                  <a:blip r:embed="rId4"/>
                  <a:srcRect/>
                  <a:tile tx="6350" ty="-127000" sx="65000" sy="64000" flip="none" algn="tl"/>
                </a:blipFill>
              </a:rPr>
              <a:t>abordaban</a:t>
            </a:r>
            <a:r>
              <a:rPr lang="en-US" sz="7400" dirty="0">
                <a:blipFill dpi="0" rotWithShape="1">
                  <a:blip r:embed="rId4"/>
                  <a:srcRect/>
                  <a:tile tx="6350" ty="-127000" sx="65000" sy="64000" flip="none" algn="tl"/>
                </a:blipFill>
              </a:rPr>
              <a:t> las </a:t>
            </a:r>
            <a:r>
              <a:rPr lang="en-US" sz="7400" dirty="0" err="1">
                <a:blipFill dpi="0" rotWithShape="1">
                  <a:blip r:embed="rId4"/>
                  <a:srcRect/>
                  <a:tile tx="6350" ty="-127000" sx="65000" sy="64000" flip="none" algn="tl"/>
                </a:blipFill>
              </a:rPr>
              <a:t>diferentes</a:t>
            </a:r>
            <a:r>
              <a:rPr lang="en-US" sz="7400" dirty="0">
                <a:blipFill dpi="0" rotWithShape="1">
                  <a:blip r:embed="rId4"/>
                  <a:srcRect/>
                  <a:tile tx="6350" ty="-127000" sx="65000" sy="64000" flip="none" algn="tl"/>
                </a:blipFill>
              </a:rPr>
              <a:t> </a:t>
            </a:r>
            <a:r>
              <a:rPr lang="en-US" sz="7400" dirty="0" err="1">
                <a:blipFill dpi="0" rotWithShape="1">
                  <a:blip r:embed="rId4"/>
                  <a:srcRect/>
                  <a:tile tx="6350" ty="-127000" sx="65000" sy="64000" flip="none" algn="tl"/>
                </a:blipFill>
              </a:rPr>
              <a:t>expresiones</a:t>
            </a:r>
            <a:r>
              <a:rPr lang="en-US" sz="7400" dirty="0">
                <a:blipFill dpi="0" rotWithShape="1">
                  <a:blip r:embed="rId4"/>
                  <a:srcRect/>
                  <a:tile tx="6350" ty="-127000" sx="65000" sy="64000" flip="none" algn="tl"/>
                </a:blipFill>
              </a:rPr>
              <a:t> </a:t>
            </a:r>
            <a:r>
              <a:rPr lang="en-US" sz="7400" dirty="0" err="1">
                <a:blipFill dpi="0" rotWithShape="1">
                  <a:blip r:embed="rId4"/>
                  <a:srcRect/>
                  <a:tile tx="6350" ty="-127000" sx="65000" sy="64000" flip="none" algn="tl"/>
                </a:blipFill>
              </a:rPr>
              <a:t>culturales</a:t>
            </a:r>
            <a:r>
              <a:rPr lang="en-US" sz="7400" dirty="0">
                <a:blipFill dpi="0" rotWithShape="1">
                  <a:blip r:embed="rId4"/>
                  <a:srcRect/>
                  <a:tile tx="6350" ty="-127000" sx="65000" sy="64000" flip="none" algn="tl"/>
                </a:blipFill>
              </a:rPr>
              <a:t> del </a:t>
            </a:r>
            <a:r>
              <a:rPr lang="en-US" sz="7400" dirty="0" err="1">
                <a:blipFill dpi="0" rotWithShape="1">
                  <a:blip r:embed="rId4"/>
                  <a:srcRect/>
                  <a:tile tx="6350" ty="-127000" sx="65000" sy="64000" flip="none" algn="tl"/>
                </a:blipFill>
              </a:rPr>
              <a:t>periodo</a:t>
            </a:r>
            <a:r>
              <a:rPr lang="en-US" sz="7400" dirty="0">
                <a:blipFill dpi="0" rotWithShape="1">
                  <a:blip r:embed="rId4"/>
                  <a:srcRect/>
                  <a:tile tx="6350" ty="-127000" sx="65000" sy="64000" flip="none" algn="tl"/>
                </a:blipFill>
              </a:rPr>
              <a:t>?</a:t>
            </a:r>
          </a:p>
        </p:txBody>
      </p:sp>
      <p:sp>
        <p:nvSpPr>
          <p:cNvPr id="45" name="Rectangle 44">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9DCECFD5-4C30-4892-9FF0-540E17955A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10245590" y="5111496"/>
            <a:chExt cx="1080904" cy="1080902"/>
          </a:xfrm>
        </p:grpSpPr>
        <p:sp>
          <p:nvSpPr>
            <p:cNvPr id="48" name="Oval 47">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9" name="Oval 48">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66754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2BFBAA8-5E2F-4624-AB94-5F67BE7003AB}"/>
              </a:ext>
            </a:extLst>
          </p:cNvPr>
          <p:cNvSpPr>
            <a:spLocks noGrp="1"/>
          </p:cNvSpPr>
          <p:nvPr>
            <p:ph type="title"/>
          </p:nvPr>
        </p:nvSpPr>
        <p:spPr>
          <a:xfrm>
            <a:off x="1286934" y="1465790"/>
            <a:ext cx="3860798" cy="3941345"/>
          </a:xfrm>
        </p:spPr>
        <p:txBody>
          <a:bodyPr>
            <a:normAutofit/>
          </a:bodyPr>
          <a:lstStyle/>
          <a:p>
            <a:r>
              <a:rPr lang="es-ES" sz="6000"/>
              <a:t>Objetivo</a:t>
            </a:r>
          </a:p>
        </p:txBody>
      </p:sp>
      <p:sp>
        <p:nvSpPr>
          <p:cNvPr id="3" name="Marcador de contenido 2">
            <a:extLst>
              <a:ext uri="{FF2B5EF4-FFF2-40B4-BE49-F238E27FC236}">
                <a16:creationId xmlns:a16="http://schemas.microsoft.com/office/drawing/2014/main" id="{0BE46F8D-8662-4E8B-975D-CD3C98C723AC}"/>
              </a:ext>
            </a:extLst>
          </p:cNvPr>
          <p:cNvSpPr>
            <a:spLocks noGrp="1"/>
          </p:cNvSpPr>
          <p:nvPr>
            <p:ph idx="1"/>
          </p:nvPr>
        </p:nvSpPr>
        <p:spPr>
          <a:xfrm>
            <a:off x="6417733" y="1359090"/>
            <a:ext cx="5132665" cy="4048046"/>
          </a:xfrm>
        </p:spPr>
        <p:txBody>
          <a:bodyPr anchor="ctr">
            <a:normAutofit/>
          </a:bodyPr>
          <a:lstStyle/>
          <a:p>
            <a:pPr marL="0" indent="0">
              <a:buNone/>
            </a:pPr>
            <a:r>
              <a:rPr lang="es" dirty="0"/>
              <a:t>Valorar el aporte de distintos actores sociales en el desarrollo de la cultura artística y literaria del país.</a:t>
            </a:r>
            <a:endParaRPr lang="es-ES" dirty="0"/>
          </a:p>
        </p:txBody>
      </p:sp>
      <p:sp>
        <p:nvSpPr>
          <p:cNvPr id="9"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1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 name="Group 11">
            <a:extLst>
              <a:ext uri="{FF2B5EF4-FFF2-40B4-BE49-F238E27FC236}">
                <a16:creationId xmlns:a16="http://schemas.microsoft.com/office/drawing/2014/main" id="{F85E0883-9001-4D4E-9C91-E8D165DAF9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94AEEF45-F5C8-4322-9C98-33BB7A5A2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a:extLst>
                <a:ext uri="{FF2B5EF4-FFF2-40B4-BE49-F238E27FC236}">
                  <a16:creationId xmlns:a16="http://schemas.microsoft.com/office/drawing/2014/main" id="{185E4386-A445-455A-91C4-16DE5DA9F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27" name="Rectangle 15">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CuadroTexto"/>
          <p:cNvSpPr txBox="1"/>
          <p:nvPr/>
        </p:nvSpPr>
        <p:spPr>
          <a:xfrm>
            <a:off x="8479777" y="639763"/>
            <a:ext cx="3046073" cy="5177377"/>
          </a:xfrm>
          <a:prstGeom prst="rect">
            <a:avLst/>
          </a:prstGeom>
          <a:ln>
            <a:noFill/>
          </a:ln>
        </p:spPr>
        <p:txBody>
          <a:bodyPr vert="horz" lIns="91440" tIns="45720" rIns="91440" bIns="45720" rtlCol="0" anchor="ctr">
            <a:normAutofit/>
          </a:bodyPr>
          <a:lstStyle/>
          <a:p>
            <a:pPr defTabSz="914400">
              <a:lnSpc>
                <a:spcPct val="90000"/>
              </a:lnSpc>
              <a:spcBef>
                <a:spcPct val="0"/>
              </a:spcBef>
              <a:spcAft>
                <a:spcPts val="600"/>
              </a:spcAft>
            </a:pPr>
            <a:r>
              <a:rPr lang="en-US" sz="3100" b="1" cap="all">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Definición</a:t>
            </a:r>
          </a:p>
          <a:p>
            <a:pPr defTabSz="914400">
              <a:lnSpc>
                <a:spcPct val="90000"/>
              </a:lnSpc>
              <a:spcBef>
                <a:spcPct val="0"/>
              </a:spcBef>
              <a:spcAft>
                <a:spcPts val="600"/>
              </a:spcAft>
            </a:pPr>
            <a:r>
              <a:rPr lang="en-US" sz="3100" cap="all">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“Sistema de relación de un grupo o colectividad basado en la participación de sus miembros en los asuntos importantes que le afectan”.</a:t>
            </a:r>
          </a:p>
        </p:txBody>
      </p:sp>
      <p:grpSp>
        <p:nvGrpSpPr>
          <p:cNvPr id="18" name="Group 17">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9" name="Oval 18">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 name="3 Slide Number Placeholder"/>
          <p:cNvSpPr>
            <a:spLocks noGrp="1"/>
          </p:cNvSpPr>
          <p:nvPr>
            <p:ph type="sldNum" idx="12"/>
          </p:nvPr>
        </p:nvSpPr>
        <p:spPr>
          <a:xfrm>
            <a:off x="11311128" y="6272784"/>
            <a:ext cx="640080" cy="365125"/>
          </a:xfrm>
        </p:spPr>
        <p:txBody>
          <a:bodyPr vert="horz" lIns="91440" tIns="45720" rIns="91440" bIns="45720" rtlCol="0" anchor="ctr">
            <a:normAutofit/>
          </a:bodyPr>
          <a:lstStyle/>
          <a:p>
            <a:pPr>
              <a:lnSpc>
                <a:spcPct val="90000"/>
              </a:lnSpc>
              <a:spcAft>
                <a:spcPts val="600"/>
              </a:spcAft>
            </a:pPr>
            <a:fld id="{00000000-1234-1234-1234-123412341234}" type="slidenum">
              <a:rPr lang="en-US" b="1" kern="1200" dirty="0">
                <a:solidFill>
                  <a:srgbClr val="FFFFFF"/>
                </a:solidFill>
                <a:latin typeface="+mj-lt"/>
                <a:ea typeface="+mn-ea"/>
                <a:cs typeface="+mn-cs"/>
              </a:rPr>
              <a:pPr>
                <a:lnSpc>
                  <a:spcPct val="90000"/>
                </a:lnSpc>
                <a:spcAft>
                  <a:spcPts val="600"/>
                </a:spcAft>
              </a:pPr>
              <a:t>20</a:t>
            </a:fld>
            <a:endParaRPr lang="en-US" b="1" kern="1200" dirty="0">
              <a:solidFill>
                <a:srgbClr val="FFFFFF"/>
              </a:solidFill>
              <a:latin typeface="+mj-lt"/>
              <a:ea typeface="+mn-ea"/>
              <a:cs typeface="+mn-cs"/>
            </a:endParaRPr>
          </a:p>
        </p:txBody>
      </p:sp>
      <p:graphicFrame>
        <p:nvGraphicFramePr>
          <p:cNvPr id="28" name="2 Text Placeholder">
            <a:extLst>
              <a:ext uri="{FF2B5EF4-FFF2-40B4-BE49-F238E27FC236}">
                <a16:creationId xmlns:a16="http://schemas.microsoft.com/office/drawing/2014/main" id="{D321F95D-C46C-403A-A767-379BC12DCABC}"/>
              </a:ext>
            </a:extLst>
          </p:cNvPr>
          <p:cNvGraphicFramePr/>
          <p:nvPr>
            <p:extLst>
              <p:ext uri="{D42A27DB-BD31-4B8C-83A1-F6EECF244321}">
                <p14:modId xmlns:p14="http://schemas.microsoft.com/office/powerpoint/2010/main" val="2537787160"/>
              </p:ext>
            </p:extLst>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5"/>
          <p:cNvSpPr/>
          <p:nvPr/>
        </p:nvSpPr>
        <p:spPr>
          <a:xfrm>
            <a:off x="6570934" y="1428143"/>
            <a:ext cx="5140196" cy="400170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353" name="Google Shape;353;p35"/>
          <p:cNvSpPr txBox="1">
            <a:spLocks noGrp="1"/>
          </p:cNvSpPr>
          <p:nvPr>
            <p:ph type="body" idx="1"/>
          </p:nvPr>
        </p:nvSpPr>
        <p:spPr>
          <a:xfrm>
            <a:off x="275287" y="2379031"/>
            <a:ext cx="5512872" cy="4024000"/>
          </a:xfrm>
          <a:prstGeom prst="rect">
            <a:avLst/>
          </a:prstGeom>
        </p:spPr>
        <p:txBody>
          <a:bodyPr spcFirstLastPara="1" vert="horz" wrap="square" lIns="0" tIns="0" rIns="0" bIns="0" rtlCol="0" anchor="t" anchorCtr="0">
            <a:noAutofit/>
          </a:bodyPr>
          <a:lstStyle/>
          <a:p>
            <a:pPr marL="0" indent="0" algn="just">
              <a:buNone/>
            </a:pPr>
            <a:r>
              <a:rPr lang="en" sz="2400" dirty="0">
                <a:solidFill>
                  <a:schemeClr val="tx1">
                    <a:lumMod val="75000"/>
                    <a:lumOff val="25000"/>
                  </a:schemeClr>
                </a:solidFill>
                <a:latin typeface="+mj-lt"/>
              </a:rPr>
              <a:t>¿Cómo los medios de comunicación y la “cultura de masas” colaboran a la democ</a:t>
            </a:r>
            <a:r>
              <a:rPr lang="es-CL" sz="2400" dirty="0">
                <a:solidFill>
                  <a:schemeClr val="tx1">
                    <a:lumMod val="75000"/>
                    <a:lumOff val="25000"/>
                  </a:schemeClr>
                </a:solidFill>
                <a:latin typeface="+mj-lt"/>
              </a:rPr>
              <a:t>r</a:t>
            </a:r>
            <a:r>
              <a:rPr lang="en" sz="2400" dirty="0">
                <a:solidFill>
                  <a:schemeClr val="tx1">
                    <a:lumMod val="75000"/>
                    <a:lumOff val="25000"/>
                  </a:schemeClr>
                </a:solidFill>
                <a:latin typeface="+mj-lt"/>
              </a:rPr>
              <a:t>atización la sociedad?</a:t>
            </a:r>
          </a:p>
          <a:p>
            <a:pPr marL="0" indent="0" algn="just">
              <a:buNone/>
            </a:pPr>
            <a:endParaRPr lang="en" sz="2400" dirty="0">
              <a:solidFill>
                <a:schemeClr val="tx1">
                  <a:lumMod val="75000"/>
                  <a:lumOff val="25000"/>
                </a:schemeClr>
              </a:solidFill>
              <a:latin typeface="+mj-lt"/>
            </a:endParaRPr>
          </a:p>
          <a:p>
            <a:pPr marL="0" indent="0" algn="just">
              <a:buNone/>
            </a:pPr>
            <a:r>
              <a:rPr lang="en" sz="2400" dirty="0">
                <a:solidFill>
                  <a:schemeClr val="tx1">
                    <a:lumMod val="75000"/>
                    <a:lumOff val="25000"/>
                  </a:schemeClr>
                </a:solidFill>
                <a:latin typeface="+mj-lt"/>
              </a:rPr>
              <a:t>Menciona y explica 3 ejemplos de aporte de los medios de comunicación de masas a </a:t>
            </a:r>
            <a:r>
              <a:rPr lang="es-CL" sz="2400" dirty="0">
                <a:solidFill>
                  <a:schemeClr val="tx1">
                    <a:lumMod val="75000"/>
                    <a:lumOff val="25000"/>
                  </a:schemeClr>
                </a:solidFill>
                <a:latin typeface="+mj-lt"/>
              </a:rPr>
              <a:t>la democratización de la sociedad a mediados del siglo XX y en la actualidad</a:t>
            </a:r>
            <a:endParaRPr sz="2400" dirty="0">
              <a:solidFill>
                <a:schemeClr val="tx1">
                  <a:lumMod val="75000"/>
                  <a:lumOff val="25000"/>
                </a:schemeClr>
              </a:solidFill>
              <a:latin typeface="+mj-lt"/>
            </a:endParaRPr>
          </a:p>
        </p:txBody>
      </p:sp>
      <p:sp>
        <p:nvSpPr>
          <p:cNvPr id="354" name="Google Shape;354;p35"/>
          <p:cNvSpPr/>
          <p:nvPr/>
        </p:nvSpPr>
        <p:spPr>
          <a:xfrm>
            <a:off x="6786033" y="1640651"/>
            <a:ext cx="4710000" cy="3007600"/>
          </a:xfrm>
          <a:prstGeom prst="rect">
            <a:avLst/>
          </a:prstGeom>
          <a:noFill/>
          <a:ln>
            <a:noFill/>
          </a:ln>
        </p:spPr>
        <p:txBody>
          <a:bodyPr spcFirstLastPara="1" wrap="square" lIns="121900" tIns="121900" rIns="121900" bIns="121900" anchor="ctr" anchorCtr="0">
            <a:noAutofit/>
          </a:bodyPr>
          <a:lstStyle/>
          <a:p>
            <a:pPr algn="ctr"/>
            <a:r>
              <a:rPr lang="en" sz="1333">
                <a:solidFill>
                  <a:srgbClr val="FFFFFF"/>
                </a:solidFill>
                <a:latin typeface="IBM Plex Sans Condensed"/>
                <a:ea typeface="IBM Plex Sans Condensed"/>
                <a:cs typeface="IBM Plex Sans Condensed"/>
                <a:sym typeface="IBM Plex Sans Condensed"/>
              </a:rPr>
              <a:t>Place your screenshot here</a:t>
            </a:r>
            <a:endParaRPr sz="1333">
              <a:solidFill>
                <a:srgbClr val="FFFFFF"/>
              </a:solidFill>
              <a:latin typeface="IBM Plex Sans Condensed"/>
              <a:ea typeface="IBM Plex Sans Condensed"/>
              <a:cs typeface="IBM Plex Sans Condensed"/>
              <a:sym typeface="IBM Plex Sans Condensed"/>
            </a:endParaRPr>
          </a:p>
        </p:txBody>
      </p:sp>
      <p:sp>
        <p:nvSpPr>
          <p:cNvPr id="355" name="Google Shape;355;p35"/>
          <p:cNvSpPr txBox="1">
            <a:spLocks noGrp="1"/>
          </p:cNvSpPr>
          <p:nvPr>
            <p:ph type="sldNum" idx="12"/>
          </p:nvPr>
        </p:nvSpPr>
        <p:spPr>
          <a:xfrm>
            <a:off x="11307445" y="6333135"/>
            <a:ext cx="731600" cy="524800"/>
          </a:xfrm>
          <a:prstGeom prst="rect">
            <a:avLst/>
          </a:prstGeom>
        </p:spPr>
        <p:txBody>
          <a:bodyPr spcFirstLastPara="1" vert="horz" wrap="square" lIns="0" tIns="0" rIns="0" bIns="0" rtlCol="0" anchor="ctr" anchorCtr="0">
            <a:noAutofit/>
          </a:bodyPr>
          <a:lstStyle/>
          <a:p>
            <a:pPr algn="r"/>
            <a:fld id="{00000000-1234-1234-1234-123412341234}" type="slidenum">
              <a:rPr lang="en"/>
              <a:pPr algn="r"/>
              <a:t>21</a:t>
            </a:fld>
            <a:endParaRPr/>
          </a:p>
        </p:txBody>
      </p:sp>
      <p:sp>
        <p:nvSpPr>
          <p:cNvPr id="356" name="Google Shape;356;p35"/>
          <p:cNvSpPr txBox="1">
            <a:spLocks noGrp="1"/>
          </p:cNvSpPr>
          <p:nvPr>
            <p:ph type="title"/>
          </p:nvPr>
        </p:nvSpPr>
        <p:spPr>
          <a:xfrm>
            <a:off x="142042" y="641400"/>
            <a:ext cx="5779363" cy="1391600"/>
          </a:xfrm>
          <a:prstGeom prst="rect">
            <a:avLst/>
          </a:prstGeom>
        </p:spPr>
        <p:txBody>
          <a:bodyPr spcFirstLastPara="1" vert="horz" wrap="square" lIns="0" tIns="0" rIns="0" bIns="0" rtlCol="0" anchor="b" anchorCtr="0">
            <a:noAutofit/>
          </a:bodyPr>
          <a:lstStyle/>
          <a:p>
            <a:r>
              <a:rPr lang="en" dirty="0">
                <a:solidFill>
                  <a:srgbClr val="5F5F5F"/>
                </a:solidFill>
                <a:latin typeface="+mj-lt"/>
              </a:rPr>
              <a:t>Actualmente...</a:t>
            </a:r>
            <a:endParaRPr dirty="0">
              <a:solidFill>
                <a:srgbClr val="5F5F5F"/>
              </a:solidFill>
              <a:latin typeface="+mj-lt"/>
            </a:endParaRPr>
          </a:p>
        </p:txBody>
      </p:sp>
      <p:pic>
        <p:nvPicPr>
          <p:cNvPr id="3" name="Imagen 2" descr="Imagen que contiene dibujo&#10;&#10;Descripción generada automáticamente">
            <a:extLst>
              <a:ext uri="{FF2B5EF4-FFF2-40B4-BE49-F238E27FC236}">
                <a16:creationId xmlns:a16="http://schemas.microsoft.com/office/drawing/2014/main" id="{463FEFC3-5526-4838-88C8-41C81677922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467" r="7119"/>
          <a:stretch/>
        </p:blipFill>
        <p:spPr>
          <a:xfrm>
            <a:off x="6786033" y="1715701"/>
            <a:ext cx="4710000" cy="2857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4FC6D-27F8-4362-8726-F01C1FD9A44B}"/>
              </a:ext>
            </a:extLst>
          </p:cNvPr>
          <p:cNvSpPr>
            <a:spLocks noGrp="1"/>
          </p:cNvSpPr>
          <p:nvPr>
            <p:ph type="title"/>
          </p:nvPr>
        </p:nvSpPr>
        <p:spPr>
          <a:xfrm>
            <a:off x="6816012" y="2766218"/>
            <a:ext cx="5375988" cy="1325563"/>
          </a:xfrm>
        </p:spPr>
        <p:txBody>
          <a:bodyPr>
            <a:normAutofit fontScale="90000"/>
          </a:bodyPr>
          <a:lstStyle/>
          <a:p>
            <a:r>
              <a:rPr lang="es-ES" dirty="0"/>
              <a:t>¿Sobre qué trata la canción?</a:t>
            </a:r>
            <a:br>
              <a:rPr lang="es-ES" dirty="0"/>
            </a:br>
            <a:br>
              <a:rPr lang="es-ES" dirty="0"/>
            </a:br>
            <a:r>
              <a:rPr lang="es-ES" dirty="0"/>
              <a:t>¿Cómo se relaciona esto con la realidad chilena de mediados del siglo XX?</a:t>
            </a:r>
          </a:p>
        </p:txBody>
      </p:sp>
      <p:pic>
        <p:nvPicPr>
          <p:cNvPr id="4" name="Elementos multimedia en línea 3" title="Violeta Parra &quot;Miren como sonrￃﾭen&quot;">
            <a:hlinkClick r:id="" action="ppaction://media"/>
            <a:extLst>
              <a:ext uri="{FF2B5EF4-FFF2-40B4-BE49-F238E27FC236}">
                <a16:creationId xmlns:a16="http://schemas.microsoft.com/office/drawing/2014/main" id="{BD305AF1-C8C1-4BBC-A940-150021E7B22E}"/>
              </a:ext>
            </a:extLst>
          </p:cNvPr>
          <p:cNvPicPr>
            <a:picLocks noGrp="1" noRot="1" noChangeAspect="1"/>
          </p:cNvPicPr>
          <p:nvPr>
            <p:ph idx="1"/>
            <a:videoFile r:link="rId1"/>
          </p:nvPr>
        </p:nvPicPr>
        <p:blipFill>
          <a:blip r:embed="rId3"/>
          <a:stretch>
            <a:fillRect/>
          </a:stretch>
        </p:blipFill>
        <p:spPr>
          <a:xfrm>
            <a:off x="319088" y="1138238"/>
            <a:ext cx="6342062" cy="4752975"/>
          </a:xfrm>
          <a:prstGeom prst="rect">
            <a:avLst/>
          </a:prstGeom>
        </p:spPr>
      </p:pic>
    </p:spTree>
    <p:extLst>
      <p:ext uri="{BB962C8B-B14F-4D97-AF65-F5344CB8AC3E}">
        <p14:creationId xmlns:p14="http://schemas.microsoft.com/office/powerpoint/2010/main" val="7269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2" name="Oval 71">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73" name="Oval 72">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75" name="Rectangle 7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4 Title"/>
          <p:cNvSpPr>
            <a:spLocks noGrp="1"/>
          </p:cNvSpPr>
          <p:nvPr>
            <p:ph type="title"/>
          </p:nvPr>
        </p:nvSpPr>
        <p:spPr>
          <a:xfrm>
            <a:off x="1069848" y="484632"/>
            <a:ext cx="10058400" cy="1609344"/>
          </a:xfrm>
        </p:spPr>
        <p:txBody>
          <a:bodyPr vert="horz" lIns="91440" tIns="45720" rIns="91440" bIns="45720" rtlCol="0" anchor="ctr">
            <a:normAutofit/>
          </a:bodyPr>
          <a:lstStyle/>
          <a:p>
            <a:pPr>
              <a:spcBef>
                <a:spcPct val="0"/>
              </a:spcBef>
            </a:pPr>
            <a:r>
              <a:rPr lang="en-US">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rPr>
              <a:t>Contexto del periodo</a:t>
            </a:r>
          </a:p>
        </p:txBody>
      </p:sp>
      <p:pic>
        <p:nvPicPr>
          <p:cNvPr id="1026" name="Picture 2" descr="Resultado de imagen para revuelta de la chaucha chile"/>
          <p:cNvPicPr>
            <a:picLocks noChangeAspect="1" noChangeArrowheads="1"/>
          </p:cNvPicPr>
          <p:nvPr/>
        </p:nvPicPr>
        <p:blipFill rotWithShape="1">
          <a:blip r:embed="rId7"/>
          <a:srcRect l="3181" r="9884" b="3"/>
          <a:stretch/>
        </p:blipFill>
        <p:spPr bwMode="auto">
          <a:xfrm>
            <a:off x="1007196" y="2265037"/>
            <a:ext cx="5088800" cy="3907158"/>
          </a:xfrm>
          <a:prstGeom prst="rect">
            <a:avLst/>
          </a:prstGeom>
          <a:noFill/>
        </p:spPr>
      </p:pic>
      <p:sp>
        <p:nvSpPr>
          <p:cNvPr id="6" name="5 Text Placeholder"/>
          <p:cNvSpPr>
            <a:spLocks noGrp="1"/>
          </p:cNvSpPr>
          <p:nvPr>
            <p:ph type="body" idx="1"/>
          </p:nvPr>
        </p:nvSpPr>
        <p:spPr>
          <a:xfrm>
            <a:off x="6496216" y="2320412"/>
            <a:ext cx="4632031" cy="3851787"/>
          </a:xfrm>
        </p:spPr>
        <p:txBody>
          <a:bodyPr vert="horz" lIns="91440" tIns="45720" rIns="91440" bIns="45720" rtlCol="0" anchor="ctr">
            <a:normAutofit/>
          </a:bodyPr>
          <a:lstStyle/>
          <a:p>
            <a:pPr indent="-182880">
              <a:buClr>
                <a:schemeClr val="accent1">
                  <a:lumMod val="75000"/>
                </a:schemeClr>
              </a:buClr>
              <a:buSzPct val="85000"/>
              <a:buFont typeface="Wingdings" pitchFamily="2" charset="2"/>
              <a:buChar char="§"/>
            </a:pPr>
            <a:r>
              <a:rPr lang="en-US" sz="2700">
                <a:solidFill>
                  <a:schemeClr val="tx1"/>
                </a:solidFill>
              </a:rPr>
              <a:t>Reivindicación de los intereses laborales y políticos.</a:t>
            </a:r>
          </a:p>
          <a:p>
            <a:pPr indent="-182880">
              <a:buClr>
                <a:schemeClr val="accent1">
                  <a:lumMod val="75000"/>
                </a:schemeClr>
              </a:buClr>
              <a:buSzPct val="85000"/>
              <a:buFont typeface="Wingdings" pitchFamily="2" charset="2"/>
              <a:buChar char="§"/>
            </a:pPr>
            <a:r>
              <a:rPr lang="en-US" sz="2700">
                <a:solidFill>
                  <a:schemeClr val="tx1"/>
                </a:solidFill>
              </a:rPr>
              <a:t>Politización del discurso social</a:t>
            </a:r>
          </a:p>
          <a:p>
            <a:pPr indent="-182880">
              <a:buClr>
                <a:schemeClr val="accent1">
                  <a:lumMod val="75000"/>
                </a:schemeClr>
              </a:buClr>
              <a:buSzPct val="85000"/>
              <a:buFont typeface="Wingdings" pitchFamily="2" charset="2"/>
              <a:buChar char="§"/>
            </a:pPr>
            <a:r>
              <a:rPr lang="en-US" sz="2700">
                <a:solidFill>
                  <a:schemeClr val="tx1"/>
                </a:solidFill>
              </a:rPr>
              <a:t>Estado como mediador de los conflictos</a:t>
            </a:r>
          </a:p>
          <a:p>
            <a:pPr indent="-182880">
              <a:buClr>
                <a:schemeClr val="accent1">
                  <a:lumMod val="75000"/>
                </a:schemeClr>
              </a:buClr>
              <a:buSzPct val="85000"/>
              <a:buFont typeface="Wingdings" pitchFamily="2" charset="2"/>
              <a:buChar char="§"/>
            </a:pPr>
            <a:r>
              <a:rPr lang="en-US" sz="2700">
                <a:solidFill>
                  <a:schemeClr val="tx1"/>
                </a:solidFill>
              </a:rPr>
              <a:t>Énfasis en las demandas sectoriales.</a:t>
            </a:r>
          </a:p>
        </p:txBody>
      </p:sp>
      <p:sp>
        <p:nvSpPr>
          <p:cNvPr id="83" name="Oval 8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3 Slide Number Placeholder"/>
          <p:cNvSpPr>
            <a:spLocks noGrp="1"/>
          </p:cNvSpPr>
          <p:nvPr>
            <p:ph type="sldNum" idx="12"/>
          </p:nvPr>
        </p:nvSpPr>
        <p:spPr>
          <a:xfrm>
            <a:off x="11311128" y="6272784"/>
            <a:ext cx="640080" cy="365125"/>
          </a:xfrm>
        </p:spPr>
        <p:txBody>
          <a:bodyPr vert="horz" lIns="91440" tIns="45720" rIns="91440" bIns="45720" rtlCol="0" anchor="ctr">
            <a:normAutofit/>
          </a:bodyPr>
          <a:lstStyle/>
          <a:p>
            <a:pPr>
              <a:lnSpc>
                <a:spcPct val="90000"/>
              </a:lnSpc>
              <a:spcAft>
                <a:spcPts val="600"/>
              </a:spcAft>
            </a:pPr>
            <a:fld id="{00000000-1234-1234-1234-123412341234}" type="slidenum">
              <a:rPr lang="en-US" smtClean="0"/>
              <a:pPr>
                <a:lnSpc>
                  <a:spcPct val="90000"/>
                </a:lnSpc>
                <a:spcAft>
                  <a:spcPts val="600"/>
                </a:spcAft>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1C40124-1649-4FF2-8F64-C8284EB9F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5" name="Oval 144">
              <a:extLst>
                <a:ext uri="{FF2B5EF4-FFF2-40B4-BE49-F238E27FC236}">
                  <a16:creationId xmlns:a16="http://schemas.microsoft.com/office/drawing/2014/main" id="{086727CD-9977-4B25-9516-2B6E06AA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6" name="Oval 145">
              <a:extLst>
                <a:ext uri="{FF2B5EF4-FFF2-40B4-BE49-F238E27FC236}">
                  <a16:creationId xmlns:a16="http://schemas.microsoft.com/office/drawing/2014/main" id="{219F4D31-E06B-4B98-A1F1-A29AFCBDD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48" name="Rectangle 14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70660" name="Picture 4" descr="Resultado de imagen para radio en chile en el siglo 20"/>
          <p:cNvPicPr>
            <a:picLocks noChangeAspect="1" noChangeArrowheads="1"/>
          </p:cNvPicPr>
          <p:nvPr/>
        </p:nvPicPr>
        <p:blipFill rotWithShape="1">
          <a:blip r:embed="rId4"/>
          <a:srcRect r="1" b="233"/>
          <a:stretch/>
        </p:blipFill>
        <p:spPr bwMode="auto">
          <a:xfrm>
            <a:off x="6687331" y="505224"/>
            <a:ext cx="4089700" cy="3060160"/>
          </a:xfrm>
          <a:prstGeom prst="rect">
            <a:avLst/>
          </a:prstGeom>
          <a:noFill/>
        </p:spPr>
      </p:pic>
      <p:sp>
        <p:nvSpPr>
          <p:cNvPr id="150" name="Rectangle 14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Rectangle 15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5">
              <a:alphaModFix amt="9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1 Title"/>
          <p:cNvSpPr>
            <a:spLocks noGrp="1"/>
          </p:cNvSpPr>
          <p:nvPr>
            <p:ph type="title"/>
          </p:nvPr>
        </p:nvSpPr>
        <p:spPr>
          <a:xfrm>
            <a:off x="1285456" y="4162031"/>
            <a:ext cx="4543683" cy="1767141"/>
          </a:xfrm>
        </p:spPr>
        <p:txBody>
          <a:bodyPr vert="horz" lIns="91440" tIns="45720" rIns="91440" bIns="45720" rtlCol="0" anchor="ctr">
            <a:normAutofit/>
          </a:bodyPr>
          <a:lstStyle/>
          <a:p>
            <a:pPr algn="r">
              <a:spcBef>
                <a:spcPct val="0"/>
              </a:spcBef>
            </a:pPr>
            <a:r>
              <a:rPr lang="en-US">
                <a:blipFill>
                  <a:blip r:embed="rId7">
                    <a:extLst>
                      <a:ext uri="{28A0092B-C50C-407E-A947-70E740481C1C}">
                        <a14:useLocalDpi xmlns:a14="http://schemas.microsoft.com/office/drawing/2010/main" val="0"/>
                      </a:ext>
                    </a:extLst>
                  </a:blip>
                  <a:tile tx="6350" ty="-127000" sx="65000" sy="64000" flip="none" algn="tl"/>
                </a:blipFill>
                <a:latin typeface="+mj-lt"/>
                <a:ea typeface="+mj-ea"/>
                <a:cs typeface="+mj-cs"/>
              </a:rPr>
              <a:t>Contexto del periodo</a:t>
            </a:r>
          </a:p>
        </p:txBody>
      </p:sp>
      <p:pic>
        <p:nvPicPr>
          <p:cNvPr id="70658" name="Picture 2" descr="Resultado de imagen para santiago wanderers chile"/>
          <p:cNvPicPr>
            <a:picLocks noChangeAspect="1" noChangeArrowheads="1"/>
          </p:cNvPicPr>
          <p:nvPr/>
        </p:nvPicPr>
        <p:blipFill rotWithShape="1">
          <a:blip r:embed="rId8"/>
          <a:srcRect l="10526" r="7953" b="3"/>
          <a:stretch/>
        </p:blipFill>
        <p:spPr bwMode="auto">
          <a:xfrm>
            <a:off x="1414943" y="505223"/>
            <a:ext cx="4089750" cy="3060160"/>
          </a:xfrm>
          <a:prstGeom prst="rect">
            <a:avLst/>
          </a:prstGeom>
          <a:noFill/>
        </p:spPr>
      </p:pic>
      <p:sp>
        <p:nvSpPr>
          <p:cNvPr id="3" name="2 Text Placeholder"/>
          <p:cNvSpPr>
            <a:spLocks noGrp="1"/>
          </p:cNvSpPr>
          <p:nvPr>
            <p:ph type="body" idx="1"/>
          </p:nvPr>
        </p:nvSpPr>
        <p:spPr>
          <a:xfrm>
            <a:off x="6217920" y="4170410"/>
            <a:ext cx="4699221" cy="1767141"/>
          </a:xfrm>
        </p:spPr>
        <p:txBody>
          <a:bodyPr vert="horz" lIns="91440" tIns="45720" rIns="91440" bIns="45720" rtlCol="0" anchor="ctr">
            <a:normAutofit fontScale="92500" lnSpcReduction="20000"/>
          </a:bodyPr>
          <a:lstStyle/>
          <a:p>
            <a:pPr marL="426705" indent="0">
              <a:buClr>
                <a:schemeClr val="accent1">
                  <a:lumMod val="75000"/>
                </a:schemeClr>
              </a:buClr>
              <a:buSzPct val="85000"/>
              <a:buNone/>
            </a:pPr>
            <a:r>
              <a:rPr lang="es-CL" sz="1900" dirty="0">
                <a:solidFill>
                  <a:schemeClr val="tx1"/>
                </a:solidFill>
              </a:rPr>
              <a:t>Masificación de la cultura y los deportes.</a:t>
            </a:r>
          </a:p>
          <a:p>
            <a:pPr indent="-182880">
              <a:buClr>
                <a:schemeClr val="accent1">
                  <a:lumMod val="75000"/>
                </a:schemeClr>
              </a:buClr>
              <a:buSzPct val="85000"/>
              <a:buFont typeface="Wingdings" pitchFamily="2" charset="2"/>
              <a:buChar char="§"/>
            </a:pPr>
            <a:r>
              <a:rPr lang="es-CL" sz="1900" dirty="0">
                <a:solidFill>
                  <a:schemeClr val="tx1"/>
                </a:solidFill>
              </a:rPr>
              <a:t> Prensa escrita</a:t>
            </a:r>
          </a:p>
          <a:p>
            <a:pPr indent="-182880">
              <a:buClr>
                <a:schemeClr val="accent1">
                  <a:lumMod val="75000"/>
                </a:schemeClr>
              </a:buClr>
              <a:buSzPct val="85000"/>
              <a:buFont typeface="Wingdings" pitchFamily="2" charset="2"/>
              <a:buChar char="§"/>
            </a:pPr>
            <a:r>
              <a:rPr lang="es-CL" sz="1900" dirty="0">
                <a:solidFill>
                  <a:schemeClr val="tx1"/>
                </a:solidFill>
              </a:rPr>
              <a:t> La radio</a:t>
            </a:r>
          </a:p>
          <a:p>
            <a:pPr indent="-182880">
              <a:buClr>
                <a:schemeClr val="accent1">
                  <a:lumMod val="75000"/>
                </a:schemeClr>
              </a:buClr>
              <a:buSzPct val="85000"/>
              <a:buFont typeface="Wingdings" pitchFamily="2" charset="2"/>
              <a:buChar char="§"/>
            </a:pPr>
            <a:r>
              <a:rPr lang="es-CL" sz="1900" dirty="0">
                <a:solidFill>
                  <a:schemeClr val="tx1"/>
                </a:solidFill>
              </a:rPr>
              <a:t> El cine</a:t>
            </a:r>
          </a:p>
          <a:p>
            <a:pPr indent="-182880">
              <a:buClr>
                <a:schemeClr val="accent1">
                  <a:lumMod val="75000"/>
                </a:schemeClr>
              </a:buClr>
              <a:buSzPct val="85000"/>
              <a:buFont typeface="Wingdings" pitchFamily="2" charset="2"/>
              <a:buChar char="§"/>
            </a:pPr>
            <a:r>
              <a:rPr lang="es-CL" sz="1900" dirty="0">
                <a:solidFill>
                  <a:schemeClr val="tx1"/>
                </a:solidFill>
              </a:rPr>
              <a:t> Boxeo, fútbol y tenis.</a:t>
            </a:r>
          </a:p>
          <a:p>
            <a:pPr indent="-182880">
              <a:buClr>
                <a:schemeClr val="accent1">
                  <a:lumMod val="75000"/>
                </a:schemeClr>
              </a:buClr>
              <a:buSzPct val="85000"/>
              <a:buFont typeface="Wingdings" pitchFamily="2" charset="2"/>
              <a:buChar char="§"/>
            </a:pPr>
            <a:endParaRPr lang="en-US" sz="1500" dirty="0">
              <a:solidFill>
                <a:schemeClr val="tx1"/>
              </a:solidFill>
            </a:endParaRPr>
          </a:p>
        </p:txBody>
      </p:sp>
      <p:sp>
        <p:nvSpPr>
          <p:cNvPr id="154" name="Rectangle 15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Oval 15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8" name="Oval 15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 name="3 Slide Number Placeholder"/>
          <p:cNvSpPr>
            <a:spLocks noGrp="1"/>
          </p:cNvSpPr>
          <p:nvPr>
            <p:ph type="sldNum" idx="12"/>
          </p:nvPr>
        </p:nvSpPr>
        <p:spPr>
          <a:xfrm>
            <a:off x="11311128" y="6272784"/>
            <a:ext cx="640080" cy="365125"/>
          </a:xfrm>
        </p:spPr>
        <p:txBody>
          <a:bodyPr vert="horz" lIns="91440" tIns="45720" rIns="91440" bIns="45720" rtlCol="0" anchor="ctr">
            <a:normAutofit/>
          </a:bodyPr>
          <a:lstStyle/>
          <a:p>
            <a:pPr defTabSz="914400">
              <a:lnSpc>
                <a:spcPct val="90000"/>
              </a:lnSpc>
              <a:spcAft>
                <a:spcPts val="600"/>
              </a:spcAft>
            </a:pPr>
            <a:fld id="{00000000-1234-1234-1234-123412341234}" type="slidenum">
              <a:rPr lang="en-US" smtClean="0"/>
              <a:pPr defTabSz="914400">
                <a:lnSpc>
                  <a:spcPct val="90000"/>
                </a:lnSpc>
                <a:spcAft>
                  <a:spcPts val="600"/>
                </a:spcAft>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3" name="Rectangle 12">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6">
              <a:alphaModFix amt="50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Elementos multimedia en línea 3" title="Sociedad de masas Chile s.XX">
            <a:hlinkClick r:id="" action="ppaction://media"/>
            <a:extLst>
              <a:ext uri="{FF2B5EF4-FFF2-40B4-BE49-F238E27FC236}">
                <a16:creationId xmlns:a16="http://schemas.microsoft.com/office/drawing/2014/main" id="{CBB2BB1D-2EFB-4313-A632-160C1022301E}"/>
              </a:ext>
            </a:extLst>
          </p:cNvPr>
          <p:cNvPicPr>
            <a:picLocks noRot="1" noChangeAspect="1"/>
          </p:cNvPicPr>
          <p:nvPr>
            <a:videoFile r:link="rId1"/>
          </p:nvPr>
        </p:nvPicPr>
        <p:blipFill>
          <a:blip r:embed="rId8"/>
          <a:stretch>
            <a:fillRect/>
          </a:stretch>
        </p:blipFill>
        <p:spPr>
          <a:xfrm>
            <a:off x="1427667" y="803062"/>
            <a:ext cx="9336664" cy="5251874"/>
          </a:xfrm>
          <a:prstGeom prst="rect">
            <a:avLst/>
          </a:prstGeom>
        </p:spPr>
      </p:pic>
    </p:spTree>
    <p:extLst>
      <p:ext uri="{BB962C8B-B14F-4D97-AF65-F5344CB8AC3E}">
        <p14:creationId xmlns:p14="http://schemas.microsoft.com/office/powerpoint/2010/main" val="15426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9" name="Group 28">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0" name="Oval 29">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31" name="Oval 30">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33" name="Rectangle 32">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4D5CD366-21D2-4D86-AD71-38B3273C241B}"/>
              </a:ext>
            </a:extLst>
          </p:cNvPr>
          <p:cNvSpPr>
            <a:spLocks noGrp="1"/>
          </p:cNvSpPr>
          <p:nvPr>
            <p:ph type="title"/>
          </p:nvPr>
        </p:nvSpPr>
        <p:spPr>
          <a:xfrm>
            <a:off x="643467" y="643467"/>
            <a:ext cx="6516241" cy="5571066"/>
          </a:xfrm>
        </p:spPr>
        <p:txBody>
          <a:bodyPr vert="horz" lIns="91440" tIns="45720" rIns="91440" bIns="45720" rtlCol="0" anchor="ctr">
            <a:normAutofit/>
          </a:bodyPr>
          <a:lstStyle/>
          <a:p>
            <a:pPr algn="r">
              <a:lnSpc>
                <a:spcPct val="80000"/>
              </a:lnSpc>
              <a:spcBef>
                <a:spcPct val="0"/>
              </a:spcBef>
            </a:pPr>
            <a:r>
              <a:rPr lang="en-US" sz="8800" dirty="0" err="1">
                <a:blipFill dpi="0" rotWithShape="1">
                  <a:blip r:embed="rId4"/>
                  <a:srcRect/>
                  <a:tile tx="6350" ty="-127000" sx="65000" sy="64000" flip="none" algn="tl"/>
                </a:blipFill>
                <a:latin typeface="+mj-lt"/>
                <a:ea typeface="+mj-ea"/>
                <a:cs typeface="+mj-cs"/>
              </a:rPr>
              <a:t>Cultura</a:t>
            </a:r>
            <a:r>
              <a:rPr lang="en-US" sz="8800" dirty="0">
                <a:blipFill dpi="0" rotWithShape="1">
                  <a:blip r:embed="rId4"/>
                  <a:srcRect/>
                  <a:tile tx="6350" ty="-127000" sx="65000" sy="64000" flip="none" algn="tl"/>
                </a:blipFill>
                <a:latin typeface="+mj-lt"/>
                <a:ea typeface="+mj-ea"/>
                <a:cs typeface="+mj-cs"/>
              </a:rPr>
              <a:t> del </a:t>
            </a:r>
            <a:r>
              <a:rPr lang="en-US" sz="8800" dirty="0" err="1">
                <a:blipFill dpi="0" rotWithShape="1">
                  <a:blip r:embed="rId4"/>
                  <a:srcRect/>
                  <a:tile tx="6350" ty="-127000" sx="65000" sy="64000" flip="none" algn="tl"/>
                </a:blipFill>
                <a:latin typeface="+mj-lt"/>
                <a:ea typeface="+mj-ea"/>
                <a:cs typeface="+mj-cs"/>
              </a:rPr>
              <a:t>siglo</a:t>
            </a:r>
            <a:r>
              <a:rPr lang="en-US" sz="8800" dirty="0">
                <a:blipFill dpi="0" rotWithShape="1">
                  <a:blip r:embed="rId4"/>
                  <a:srcRect/>
                  <a:tile tx="6350" ty="-127000" sx="65000" sy="64000" flip="none" algn="tl"/>
                </a:blipFill>
                <a:latin typeface="+mj-lt"/>
                <a:ea typeface="+mj-ea"/>
                <a:cs typeface="+mj-cs"/>
              </a:rPr>
              <a:t> XX</a:t>
            </a:r>
          </a:p>
        </p:txBody>
      </p:sp>
      <p:sp>
        <p:nvSpPr>
          <p:cNvPr id="35" name="Rectangle 34">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2709" y="3388657"/>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7" name="Group 36">
            <a:extLst>
              <a:ext uri="{FF2B5EF4-FFF2-40B4-BE49-F238E27FC236}">
                <a16:creationId xmlns:a16="http://schemas.microsoft.com/office/drawing/2014/main" id="{FDB0A998-A5C6-45CB-ACF3-1CF6399202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33595" y="1903304"/>
            <a:ext cx="3051394" cy="3051388"/>
            <a:chOff x="7933595" y="1903304"/>
            <a:chExt cx="3051394" cy="3051388"/>
          </a:xfrm>
        </p:grpSpPr>
        <p:sp>
          <p:nvSpPr>
            <p:cNvPr id="38" name="Oval 37">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33595" y="1903304"/>
              <a:ext cx="3051394" cy="3051388"/>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95024" y="2064730"/>
              <a:ext cx="2728540" cy="2728536"/>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0384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6518994-7853-4052-8747-FA233A90FD00}"/>
              </a:ext>
            </a:extLst>
          </p:cNvPr>
          <p:cNvSpPr>
            <a:spLocks noGrp="1"/>
          </p:cNvSpPr>
          <p:nvPr>
            <p:ph type="title"/>
          </p:nvPr>
        </p:nvSpPr>
        <p:spPr>
          <a:xfrm>
            <a:off x="1069848" y="484632"/>
            <a:ext cx="10058400" cy="1609344"/>
          </a:xfrm>
        </p:spPr>
        <p:txBody>
          <a:bodyPr>
            <a:normAutofit/>
          </a:bodyPr>
          <a:lstStyle/>
          <a:p>
            <a:r>
              <a:rPr lang="es" dirty="0"/>
              <a:t>Violeta Parra</a:t>
            </a:r>
            <a:endParaRPr lang="es-ES" dirty="0"/>
          </a:p>
        </p:txBody>
      </p:sp>
      <p:pic>
        <p:nvPicPr>
          <p:cNvPr id="4" name="Google Shape;166;p28">
            <a:extLst>
              <a:ext uri="{FF2B5EF4-FFF2-40B4-BE49-F238E27FC236}">
                <a16:creationId xmlns:a16="http://schemas.microsoft.com/office/drawing/2014/main" id="{E5C2136D-6B77-43F7-AA36-64DD91F584A2}"/>
              </a:ext>
            </a:extLst>
          </p:cNvPr>
          <p:cNvPicPr preferRelativeResize="0"/>
          <p:nvPr/>
        </p:nvPicPr>
        <p:blipFill rotWithShape="1">
          <a:blip r:embed="rId4"/>
          <a:srcRect t="8522" r="1" b="47522"/>
          <a:stretch/>
        </p:blipFill>
        <p:spPr>
          <a:xfrm>
            <a:off x="1007196" y="2265037"/>
            <a:ext cx="5088800" cy="3907158"/>
          </a:xfrm>
          <a:prstGeom prst="rect">
            <a:avLst/>
          </a:prstGeom>
          <a:noFill/>
        </p:spPr>
      </p:pic>
      <p:sp>
        <p:nvSpPr>
          <p:cNvPr id="3" name="Marcador de contenido 2">
            <a:extLst>
              <a:ext uri="{FF2B5EF4-FFF2-40B4-BE49-F238E27FC236}">
                <a16:creationId xmlns:a16="http://schemas.microsoft.com/office/drawing/2014/main" id="{84D84B7C-6770-4AD9-A2E0-0E9227055B7C}"/>
              </a:ext>
            </a:extLst>
          </p:cNvPr>
          <p:cNvSpPr>
            <a:spLocks noGrp="1"/>
          </p:cNvSpPr>
          <p:nvPr>
            <p:ph idx="1"/>
          </p:nvPr>
        </p:nvSpPr>
        <p:spPr>
          <a:xfrm>
            <a:off x="6496216" y="2320412"/>
            <a:ext cx="4632031" cy="3851787"/>
          </a:xfrm>
        </p:spPr>
        <p:txBody>
          <a:bodyPr anchor="ctr">
            <a:normAutofit/>
          </a:bodyPr>
          <a:lstStyle/>
          <a:p>
            <a:pPr marL="0" lvl="0" indent="0" algn="just">
              <a:spcBef>
                <a:spcPts val="0"/>
              </a:spcBef>
              <a:buNone/>
            </a:pPr>
            <a:r>
              <a:rPr lang="es-ES" dirty="0"/>
              <a:t>En 1953, Violeta debuta junto al folklore en las radios Chilenas.</a:t>
            </a:r>
          </a:p>
          <a:p>
            <a:pPr marL="0" lvl="0" indent="0" algn="just">
              <a:spcBef>
                <a:spcPts val="1600"/>
              </a:spcBef>
              <a:buNone/>
            </a:pPr>
            <a:r>
              <a:rPr lang="es-ES" dirty="0"/>
              <a:t>Inicios del movimiento nueva canción chilena, música con contenido de protesta, que expresa la vida del mundo popular. </a:t>
            </a:r>
          </a:p>
          <a:p>
            <a:pPr marL="0" lvl="0" indent="0" algn="just">
              <a:spcBef>
                <a:spcPts val="1600"/>
              </a:spcBef>
              <a:spcAft>
                <a:spcPts val="1600"/>
              </a:spcAft>
              <a:buNone/>
            </a:pPr>
            <a:r>
              <a:rPr lang="es-ES" dirty="0"/>
              <a:t>1956: Escribe sus canciones más populares: Volver a los 17 y Gracias a la Vida</a:t>
            </a:r>
          </a:p>
          <a:p>
            <a:pPr marL="0" indent="0">
              <a:buNone/>
            </a:pPr>
            <a:endParaRPr lang="es-ES" dirty="0"/>
          </a:p>
        </p:txBody>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16131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71537DE-1B59-4291-9D75-76337A2B15FD}"/>
              </a:ext>
            </a:extLst>
          </p:cNvPr>
          <p:cNvSpPr>
            <a:spLocks noGrp="1"/>
          </p:cNvSpPr>
          <p:nvPr>
            <p:ph type="title"/>
          </p:nvPr>
        </p:nvSpPr>
        <p:spPr>
          <a:xfrm>
            <a:off x="1069848" y="484632"/>
            <a:ext cx="10058400" cy="1609344"/>
          </a:xfrm>
        </p:spPr>
        <p:txBody>
          <a:bodyPr>
            <a:normAutofit/>
          </a:bodyPr>
          <a:lstStyle/>
          <a:p>
            <a:r>
              <a:rPr lang="es" dirty="0"/>
              <a:t>Teatro</a:t>
            </a:r>
            <a:endParaRPr lang="es-ES" dirty="0"/>
          </a:p>
        </p:txBody>
      </p:sp>
      <p:sp>
        <p:nvSpPr>
          <p:cNvPr id="3" name="Marcador de contenido 2">
            <a:extLst>
              <a:ext uri="{FF2B5EF4-FFF2-40B4-BE49-F238E27FC236}">
                <a16:creationId xmlns:a16="http://schemas.microsoft.com/office/drawing/2014/main" id="{93920F10-95F3-4ACF-8FD9-3FC0DE61A690}"/>
              </a:ext>
            </a:extLst>
          </p:cNvPr>
          <p:cNvSpPr>
            <a:spLocks noGrp="1"/>
          </p:cNvSpPr>
          <p:nvPr>
            <p:ph idx="1"/>
          </p:nvPr>
        </p:nvSpPr>
        <p:spPr>
          <a:xfrm>
            <a:off x="1069848" y="2320412"/>
            <a:ext cx="10058400" cy="3851787"/>
          </a:xfrm>
        </p:spPr>
        <p:txBody>
          <a:bodyPr>
            <a:normAutofit/>
          </a:bodyPr>
          <a:lstStyle/>
          <a:p>
            <a:pPr marL="0" lvl="0" indent="0">
              <a:spcBef>
                <a:spcPts val="0"/>
              </a:spcBef>
              <a:buNone/>
            </a:pPr>
            <a:r>
              <a:rPr lang="es-ES" dirty="0"/>
              <a:t>A comienzos del siglo XX surgieron los primeros dramaturgos y compañías teatrales nacionales, lo que derivó en la profesionalización de este arte. Asimismo, existió un teatro obrero que tenía, además de un afán de entretención, el objetivo pedagógico de generar conciencia entre pares.</a:t>
            </a:r>
            <a:endParaRPr lang="es-ES"/>
          </a:p>
          <a:p>
            <a:pPr marL="0" lvl="0" indent="0">
              <a:spcBef>
                <a:spcPts val="1600"/>
              </a:spcBef>
              <a:buNone/>
            </a:pPr>
            <a:endParaRPr lang="es-ES"/>
          </a:p>
          <a:p>
            <a:pPr marL="0" lvl="0" indent="0">
              <a:spcBef>
                <a:spcPts val="1600"/>
              </a:spcBef>
              <a:spcAft>
                <a:spcPts val="1600"/>
              </a:spcAft>
              <a:buNone/>
            </a:pPr>
            <a:r>
              <a:rPr lang="es-ES" dirty="0"/>
              <a:t>1941 se fundó el Teatro Experimental de la Universidad de Chile y en 1943 el Teatro Ensayo de la Universidad Católica. </a:t>
            </a:r>
            <a:endParaRPr lang="es-ES"/>
          </a:p>
          <a:p>
            <a:pPr marL="0" indent="0">
              <a:buNone/>
            </a:pPr>
            <a:endParaRPr lang="es-ES"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702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tras en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860</Words>
  <Application>Microsoft Office PowerPoint</Application>
  <PresentationFormat>Panorámica</PresentationFormat>
  <Paragraphs>80</Paragraphs>
  <Slides>21</Slides>
  <Notes>4</Notes>
  <HiddenSlides>0</HiddenSlides>
  <MMClips>2</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Calibri</vt:lpstr>
      <vt:lpstr>IBM Plex Sans Condensed</vt:lpstr>
      <vt:lpstr>IBM Plex Sans Condensed SemiBold</vt:lpstr>
      <vt:lpstr>Rockwell</vt:lpstr>
      <vt:lpstr>Rockwell Condensed</vt:lpstr>
      <vt:lpstr>Rockwell Extra Bold</vt:lpstr>
      <vt:lpstr>Times New Roman</vt:lpstr>
      <vt:lpstr>Wingdings</vt:lpstr>
      <vt:lpstr>Letras en madera</vt:lpstr>
      <vt:lpstr>Cultura de masas y movilización social hacia mediados del siglo XX en Chile</vt:lpstr>
      <vt:lpstr>Objetivo</vt:lpstr>
      <vt:lpstr>¿Sobre qué trata la canción?  ¿Cómo se relaciona esto con la realidad chilena de mediados del siglo XX?</vt:lpstr>
      <vt:lpstr>Contexto del periodo</vt:lpstr>
      <vt:lpstr>Contexto del periodo</vt:lpstr>
      <vt:lpstr>Presentación de PowerPoint</vt:lpstr>
      <vt:lpstr>Cultura del siglo XX</vt:lpstr>
      <vt:lpstr>Violeta Parra</vt:lpstr>
      <vt:lpstr>Teatro</vt:lpstr>
      <vt:lpstr>La pérgola de las flores</vt:lpstr>
      <vt:lpstr>Cine</vt:lpstr>
      <vt:lpstr>Cine</vt:lpstr>
      <vt:lpstr>Presentación de PowerPoint</vt:lpstr>
      <vt:lpstr>Arte</vt:lpstr>
      <vt:lpstr>Música</vt:lpstr>
      <vt:lpstr>Cultura literaria</vt:lpstr>
      <vt:lpstr>Presentación de PowerPoint</vt:lpstr>
      <vt:lpstr>Vinculo con la lucha social</vt:lpstr>
      <vt:lpstr>¿Qué temáticas abordaban las diferentes expresiones culturales del periodo?</vt:lpstr>
      <vt:lpstr>Presentación de PowerPoint</vt:lpstr>
      <vt:lpstr>Actualmente...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de masas y movilización social hacia mediados del siglo XX en Chile</dc:title>
  <dc:creator>Abraham López</dc:creator>
  <cp:lastModifiedBy>Carmen Barros Ortega</cp:lastModifiedBy>
  <cp:revision>6</cp:revision>
  <dcterms:created xsi:type="dcterms:W3CDTF">2020-08-07T06:27:36Z</dcterms:created>
  <dcterms:modified xsi:type="dcterms:W3CDTF">2021-09-10T16:29:48Z</dcterms:modified>
</cp:coreProperties>
</file>