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8" r:id="rId9"/>
    <p:sldId id="289" r:id="rId10"/>
    <p:sldId id="290" r:id="rId11"/>
    <p:sldId id="291" r:id="rId12"/>
    <p:sldId id="292" r:id="rId13"/>
    <p:sldId id="295" r:id="rId14"/>
    <p:sldId id="294" r:id="rId15"/>
    <p:sldId id="296" r:id="rId16"/>
    <p:sldId id="297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20"/>
    <a:srgbClr val="4D4D4D"/>
    <a:srgbClr val="B92D14"/>
    <a:srgbClr val="35759D"/>
    <a:srgbClr val="35B19D"/>
    <a:srgbClr val="000000"/>
    <a:srgbClr val="E8E8E8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42C0D6C-0C4C-4CDE-BCE8-9E8EFF3E1F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s-CL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EC549B2B-BDCB-4AE0-A7B4-3E3FD742F3D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s-CL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3BB1FBBC-FB1A-494E-81CF-65C61D04EC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1429CB4F-86B1-4C87-A4D1-2F39CC64915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0221EB51-537F-485F-806E-CBE7328A72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s-CL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685B839D-EA00-48B2-BBED-9D6BADD01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817B08-FD59-4115-ABD4-D1810ED95286}" type="slidenum">
              <a:rPr lang="en-US" altLang="es-CL"/>
              <a:pPr/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058AC7-5D83-4464-82ED-B299981E5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B164D-32F8-405D-ABE9-8D788C79AA3C}" type="slidenum">
              <a:rPr lang="en-US" altLang="es-CL"/>
              <a:pPr/>
              <a:t>1</a:t>
            </a:fld>
            <a:endParaRPr lang="en-US" altLang="es-CL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31838355-1A48-4111-9A16-A728223C9A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572574E2-18D2-4CB6-9A95-1AB8DDB8F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B5B907-E7CB-44A9-8FE5-8228B084BC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7A4E7-CF90-4546-A54F-E91C2FB118B2}" type="slidenum">
              <a:rPr lang="en-US" altLang="es-CL"/>
              <a:pPr/>
              <a:t>2</a:t>
            </a:fld>
            <a:endParaRPr lang="en-US" altLang="es-CL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1BFC8721-EF5B-4DBA-94B6-70E7743DB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3BF9F6E9-84D9-45C7-B8FC-D389AD185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B5B907-E7CB-44A9-8FE5-8228B084BC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7A4E7-CF90-4546-A54F-E91C2FB118B2}" type="slidenum">
              <a:rPr lang="en-US" altLang="es-CL"/>
              <a:pPr/>
              <a:t>3</a:t>
            </a:fld>
            <a:endParaRPr lang="en-US" altLang="es-CL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1BFC8721-EF5B-4DBA-94B6-70E7743DB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3BF9F6E9-84D9-45C7-B8FC-D389AD185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36140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4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71055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5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1327378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6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2411019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9CC65A-56C1-47E6-9987-6CEA14CA1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4DC1-78F1-4816-963F-FC305584498A}" type="slidenum">
              <a:rPr lang="en-US" altLang="es-CL"/>
              <a:pPr/>
              <a:t>7</a:t>
            </a:fld>
            <a:endParaRPr lang="en-US" altLang="es-CL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1F9AF0A-EFE1-427E-BB93-A30ACC018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3F87676-849C-4949-983D-EC419351E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s-CL"/>
          </a:p>
        </p:txBody>
      </p:sp>
    </p:spTree>
    <p:extLst>
      <p:ext uri="{BB962C8B-B14F-4D97-AF65-F5344CB8AC3E}">
        <p14:creationId xmlns:p14="http://schemas.microsoft.com/office/powerpoint/2010/main" val="132591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A61A3D8-0714-4BB1-B5C2-1D0DF98531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altLang="es-CL" noProof="0"/>
              <a:t>Haga clic para modificar el estilo de título del patrón</a:t>
            </a:r>
            <a:endParaRPr lang="en-US" altLang="es-CL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BE4CAB8-BF80-46CC-B884-B577EA3E63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altLang="es-CL" noProof="0"/>
              <a:t>Haga clic para modificar el estilo de subtítulo del patrón</a:t>
            </a:r>
            <a:endParaRPr lang="en-US" altLang="es-C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30E13-BCE0-4B60-AEE0-5D5BB705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A9548A-4D79-4CB9-AF20-CADFF89EC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317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81A9B4-F991-4520-9493-BB0790B23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9137E7-6105-459E-8F6E-CC398759A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992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A38FA-FEA9-4E3D-A9C8-2F06AD8F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E6DDA-77F0-4695-9E79-3E8E160AE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638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FA6CB-CFC8-4729-8310-F63E7674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7FE691-5816-48F9-BB54-0CE677B58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5512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D7B0D-6598-4D21-B617-59CFA1E9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52BB45-535A-4C9F-9815-82BDBA5B7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8F8DAE-F81B-4CDC-B35E-D8A421F5D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969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8AA9B-2F6B-4D93-9513-3CED2671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E79ABB-2DFA-45F1-9D0C-D2ED702E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618400-F4DD-44CB-81F6-A0D9B1BE7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C5B9F6-1B4B-4988-A723-78E8A57EB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E28346-D803-442E-AB21-1FE63C5E6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406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3D12D-590A-44DB-BA9C-90FB2624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663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07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DB14C-FCEA-42AE-A198-31C12438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7C3608-3C17-4B44-9240-A34D08D09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46294A-371E-4ED1-BE6A-BB30574CB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8136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485B3-656C-43A5-A535-94FB3FCA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E0086-94C0-467C-BE40-C9CD29DFB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FB82-B0EA-4DC2-BED3-7AA538048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034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48B595-DC05-48C0-8EDE-31E25D984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n-US" altLang="es-CL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10D978E-D4C6-4EB2-8959-716A891CA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D37C4E31-DC75-43D5-A059-7E44437A0F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5263" y="445694"/>
            <a:ext cx="6192688" cy="1357312"/>
          </a:xfrm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algn="ctr"/>
            <a:r>
              <a:rPr lang="es-CL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Colegio del Real</a:t>
            </a:r>
            <a:br>
              <a:rPr lang="es-CL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s-CL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1° medio</a:t>
            </a:r>
            <a:br>
              <a:rPr lang="es-CL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s-CL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Clase 1 Química </a:t>
            </a:r>
            <a:endParaRPr lang="ru-RU" altLang="es-CL" sz="4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14D31D0E-FF7E-461F-A5EB-017F342AFC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63888" y="6082245"/>
            <a:ext cx="2895600" cy="454149"/>
          </a:xfrm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s-CL" sz="2100" dirty="0">
                <a:solidFill>
                  <a:schemeClr val="accent6">
                    <a:lumMod val="50000"/>
                  </a:schemeClr>
                </a:solidFill>
              </a:rPr>
              <a:t>Prof. Eslendy Sanchez</a:t>
            </a:r>
          </a:p>
          <a:p>
            <a:pPr algn="ctr">
              <a:lnSpc>
                <a:spcPct val="90000"/>
              </a:lnSpc>
            </a:pPr>
            <a:endParaRPr lang="ru-RU" altLang="es-CL" sz="21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A2D80D-4894-46DD-8FDB-95282D1B3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692" y="3374750"/>
            <a:ext cx="5544616" cy="894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es-CL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OA 11 Presentación y repaso Química </a:t>
            </a:r>
            <a:endParaRPr lang="ru-RU" altLang="es-CL" sz="4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AFD7970-801F-4F0D-BD11-92A465722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67728"/>
            <a:ext cx="2339454" cy="16629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F6C6B-034A-404D-AC82-6CF0D88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80" y="1628800"/>
            <a:ext cx="7618040" cy="1080120"/>
          </a:xfrm>
        </p:spPr>
        <p:txBody>
          <a:bodyPr/>
          <a:lstStyle/>
          <a:p>
            <a:r>
              <a:rPr lang="es-CL" sz="3600" dirty="0">
                <a:solidFill>
                  <a:schemeClr val="accent1"/>
                </a:solidFill>
              </a:rPr>
              <a:t>Aprendamos un poco sobre química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142BC5-F9EF-4C76-9707-C71D65CA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599" y="2852937"/>
            <a:ext cx="7466620" cy="3672408"/>
          </a:xfrm>
        </p:spPr>
        <p:txBody>
          <a:bodyPr/>
          <a:lstStyle/>
          <a:p>
            <a:pPr marL="0" indent="0" algn="just">
              <a:buNone/>
            </a:pPr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>
                <a:solidFill>
                  <a:schemeClr val="bg2"/>
                </a:solidFill>
              </a:rPr>
              <a:t>Clasificación de la Materia: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a) En función de su estado de agregación: sólido, líquido, gas y plasma.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b) Considerando su pureza: sustancias puras o mezclas.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c) A partir de su composición: como elementos simples o compuestos.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Otras clasificaciones podrían basarse, por ejemplo, en su origen (naturales o sintéticas), su relación con los componentes de los seres vivos o minerales (orgánicas o inorgánicas), su peligrosidad (tóxicas, inflamables, explosivas). </a:t>
            </a:r>
          </a:p>
        </p:txBody>
      </p:sp>
    </p:spTree>
    <p:extLst>
      <p:ext uri="{BB962C8B-B14F-4D97-AF65-F5344CB8AC3E}">
        <p14:creationId xmlns:p14="http://schemas.microsoft.com/office/powerpoint/2010/main" val="297984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F6C6B-034A-404D-AC82-6CF0D88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80" y="1628800"/>
            <a:ext cx="7618040" cy="1080120"/>
          </a:xfrm>
        </p:spPr>
        <p:txBody>
          <a:bodyPr/>
          <a:lstStyle/>
          <a:p>
            <a:r>
              <a:rPr lang="es-CL" sz="3600" dirty="0">
                <a:solidFill>
                  <a:schemeClr val="accent1"/>
                </a:solidFill>
              </a:rPr>
              <a:t>Aprendamos un poco sobre química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142BC5-F9EF-4C76-9707-C71D65CA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980" y="2708920"/>
            <a:ext cx="7466620" cy="3672408"/>
          </a:xfrm>
        </p:spPr>
        <p:txBody>
          <a:bodyPr/>
          <a:lstStyle/>
          <a:p>
            <a:pPr marL="0" indent="0" algn="just">
              <a:buNone/>
            </a:pPr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>
                <a:solidFill>
                  <a:schemeClr val="bg2"/>
                </a:solidFill>
              </a:rPr>
              <a:t>Clasificación de la Materia: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La primera característica observable de la materia es sin duda el estado físico en que se encuentra, lo cual afecta su comportamiento: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Los sólidos tienen una forma definida y un volumen fijo.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Los líquidos tienen volumen fijo pero no tienen forma definida.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Los gases no tienen forma definida ni volumen fijo.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El plasma, es un elemento gaseoso ionizado y por lo tanto sus átomos se encuentran en un estado “excitado”.</a:t>
            </a:r>
          </a:p>
        </p:txBody>
      </p:sp>
    </p:spTree>
    <p:extLst>
      <p:ext uri="{BB962C8B-B14F-4D97-AF65-F5344CB8AC3E}">
        <p14:creationId xmlns:p14="http://schemas.microsoft.com/office/powerpoint/2010/main" val="26589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F6C6B-034A-404D-AC82-6CF0D88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80" y="1628800"/>
            <a:ext cx="7618040" cy="1080120"/>
          </a:xfrm>
        </p:spPr>
        <p:txBody>
          <a:bodyPr/>
          <a:lstStyle/>
          <a:p>
            <a:r>
              <a:rPr lang="es-CL" sz="3600" dirty="0">
                <a:solidFill>
                  <a:schemeClr val="accent1"/>
                </a:solidFill>
              </a:rPr>
              <a:t>Aprendamos un poco sobre química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142BC5-F9EF-4C76-9707-C71D65CA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980" y="2708920"/>
            <a:ext cx="7466620" cy="3672408"/>
          </a:xfrm>
        </p:spPr>
        <p:txBody>
          <a:bodyPr/>
          <a:lstStyle/>
          <a:p>
            <a:pPr marL="0" indent="0" algn="just">
              <a:buNone/>
            </a:pPr>
            <a:r>
              <a:rPr lang="es-CL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/>
                </a:solidFill>
              </a:rPr>
              <a:t>Procesos de cambio para los estados de agregación de la materia.</a:t>
            </a:r>
            <a:endParaRPr lang="es-ES" sz="1600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AC5859-4495-4196-B5B2-8E7233CD5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83" t="31792" r="42242" b="28989"/>
          <a:stretch/>
        </p:blipFill>
        <p:spPr>
          <a:xfrm>
            <a:off x="2051720" y="3501008"/>
            <a:ext cx="4752528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F6C6B-034A-404D-AC82-6CF0D88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80" y="1628800"/>
            <a:ext cx="7618040" cy="1080120"/>
          </a:xfrm>
        </p:spPr>
        <p:txBody>
          <a:bodyPr/>
          <a:lstStyle/>
          <a:p>
            <a:r>
              <a:rPr lang="es-CL" sz="3600" dirty="0">
                <a:solidFill>
                  <a:schemeClr val="accent1"/>
                </a:solidFill>
              </a:rPr>
              <a:t>Aprendamos un poco sobre química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142BC5-F9EF-4C76-9707-C71D65CA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854664"/>
            <a:ext cx="8208912" cy="3672408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dirty="0">
                <a:solidFill>
                  <a:schemeClr val="bg2"/>
                </a:solidFill>
              </a:rPr>
              <a:t>Existen dos clases de sustancias puras: 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los compuestos y los elementos. La diferencia entre ellas es la variedad de sus componentes: en tanto los compuestos están formados por dos o más elementos químicos, los elementos están formados solamente por átomos iguales entre sí.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Algunos ejemplos de sustancias puras son: oxígeno, plata y aluminio (que son elementos) y cloruro de sodio (sal), etanol (alcohol), glucosa, benceno (que son compuestos). 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Las mezclas son uniones físicas de sustancias diferentes que conservan sus propiedades particulares, por ejemplo; El agua de mar, las rocas, la madera, la leche, el aire, las pinturas</a:t>
            </a:r>
          </a:p>
        </p:txBody>
      </p:sp>
    </p:spTree>
    <p:extLst>
      <p:ext uri="{BB962C8B-B14F-4D97-AF65-F5344CB8AC3E}">
        <p14:creationId xmlns:p14="http://schemas.microsoft.com/office/powerpoint/2010/main" val="2603954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F6C6B-034A-404D-AC82-6CF0D88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80" y="1628800"/>
            <a:ext cx="7618040" cy="1080120"/>
          </a:xfrm>
        </p:spPr>
        <p:txBody>
          <a:bodyPr/>
          <a:lstStyle/>
          <a:p>
            <a:pPr algn="ctr"/>
            <a:r>
              <a:rPr lang="es-CL" sz="3600" dirty="0">
                <a:solidFill>
                  <a:schemeClr val="accent1"/>
                </a:solidFill>
              </a:rPr>
              <a:t>Actividad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142BC5-F9EF-4C76-9707-C71D65CA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854664"/>
            <a:ext cx="8424936" cy="3598672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>
                <a:solidFill>
                  <a:schemeClr val="accent1"/>
                </a:solidFill>
              </a:rPr>
              <a:t>Anota el nombre de los cambios de estado que se indican:</a:t>
            </a:r>
          </a:p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Cambio de sólido a líquido ________________________</a:t>
            </a:r>
          </a:p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Cambio de líquido a gas __________________________</a:t>
            </a:r>
          </a:p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Cambio de gas a líquido __________________________</a:t>
            </a:r>
          </a:p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Cambio de líquido a sólido ________________________</a:t>
            </a:r>
          </a:p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Cambio de sólido a gas __________________________</a:t>
            </a:r>
          </a:p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Cambio de gas a sólido __________________________</a:t>
            </a:r>
          </a:p>
          <a:p>
            <a:pPr marL="0" indent="0" algn="just">
              <a:buNone/>
            </a:pPr>
            <a:endParaRPr lang="es-E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56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F6C6B-034A-404D-AC82-6CF0D88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80" y="1628800"/>
            <a:ext cx="7618040" cy="1080120"/>
          </a:xfrm>
        </p:spPr>
        <p:txBody>
          <a:bodyPr/>
          <a:lstStyle/>
          <a:p>
            <a:pPr algn="ctr"/>
            <a:r>
              <a:rPr lang="es-CL" sz="3600" dirty="0">
                <a:solidFill>
                  <a:schemeClr val="accent1"/>
                </a:solidFill>
              </a:rPr>
              <a:t>Actividad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142BC5-F9EF-4C76-9707-C71D65CA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854664"/>
            <a:ext cx="8424936" cy="3598672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>
                <a:solidFill>
                  <a:schemeClr val="accent1"/>
                </a:solidFill>
              </a:rPr>
              <a:t>Las siguientes sustancias químicas son sustancias puras, (compuestos o elementos) o mezclas:</a:t>
            </a:r>
          </a:p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Oro  ________________________</a:t>
            </a:r>
          </a:p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Platino ______________________</a:t>
            </a:r>
          </a:p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Sal de mesa  _________________</a:t>
            </a:r>
          </a:p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Alcohol  _____________________</a:t>
            </a:r>
          </a:p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Café _______________________</a:t>
            </a:r>
          </a:p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Jugo de naranja  ______________</a:t>
            </a:r>
          </a:p>
        </p:txBody>
      </p:sp>
    </p:spTree>
    <p:extLst>
      <p:ext uri="{BB962C8B-B14F-4D97-AF65-F5344CB8AC3E}">
        <p14:creationId xmlns:p14="http://schemas.microsoft.com/office/powerpoint/2010/main" val="969086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F6C6B-034A-404D-AC82-6CF0D88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80" y="1628800"/>
            <a:ext cx="7618040" cy="1080120"/>
          </a:xfrm>
        </p:spPr>
        <p:txBody>
          <a:bodyPr/>
          <a:lstStyle/>
          <a:p>
            <a:pPr algn="ctr"/>
            <a:r>
              <a:rPr lang="es-CL" sz="3600" dirty="0">
                <a:solidFill>
                  <a:schemeClr val="accent1"/>
                </a:solidFill>
              </a:rPr>
              <a:t>Retroalimentación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142BC5-F9EF-4C76-9707-C71D65CA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854664"/>
            <a:ext cx="8424936" cy="3598672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>
                <a:solidFill>
                  <a:schemeClr val="accent1"/>
                </a:solidFill>
              </a:rPr>
              <a:t>¿Qué aprendieron hoy? </a:t>
            </a:r>
          </a:p>
          <a:p>
            <a:pPr marL="0" indent="0" algn="just">
              <a:buNone/>
            </a:pPr>
            <a:r>
              <a:rPr lang="es-ES" sz="2400" dirty="0">
                <a:solidFill>
                  <a:schemeClr val="accent1"/>
                </a:solidFill>
              </a:rPr>
              <a:t>¿Qué dudas tienen sobre </a:t>
            </a:r>
            <a:r>
              <a:rPr lang="es-ES" sz="2400">
                <a:solidFill>
                  <a:schemeClr val="accent1"/>
                </a:solidFill>
              </a:rPr>
              <a:t>la clase? </a:t>
            </a:r>
            <a:endParaRPr lang="es-E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7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F75FDAE1-5FEB-457E-AB00-E6C5276C5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650" y="1660525"/>
            <a:ext cx="7315200" cy="7159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CL" altLang="es-CL" sz="3700" dirty="0"/>
              <a:t>Objetivo</a:t>
            </a:r>
            <a:r>
              <a:rPr lang="en-US" altLang="es-CL" sz="3700" dirty="0"/>
              <a:t> de la </a:t>
            </a:r>
            <a:r>
              <a:rPr lang="en-US" altLang="es-CL" sz="3700" dirty="0" err="1"/>
              <a:t>clase</a:t>
            </a:r>
            <a:r>
              <a:rPr lang="en-US" altLang="es-CL" sz="3700" dirty="0"/>
              <a:t>:</a:t>
            </a:r>
            <a:endParaRPr lang="ru-RU" altLang="es-CL" sz="3700" dirty="0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7EBEDD99-524C-4832-99A5-75D74BF60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2545649"/>
            <a:ext cx="7315200" cy="71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CL" sz="2400" dirty="0">
                <a:latin typeface="Bahnschrift SemiBold" panose="020B0502040204020203" pitchFamily="34" charset="0"/>
              </a:rPr>
              <a:t>Describir la asignatura</a:t>
            </a:r>
          </a:p>
          <a:p>
            <a:pPr>
              <a:lnSpc>
                <a:spcPct val="80000"/>
              </a:lnSpc>
            </a:pPr>
            <a:r>
              <a:rPr lang="es-CL" altLang="ko-KR" sz="2400" dirty="0">
                <a:latin typeface="Bahnschrift SemiBold" panose="020B0502040204020203" pitchFamily="34" charset="0"/>
                <a:ea typeface="굴림" panose="020B0503020000020004" pitchFamily="34" charset="-127"/>
              </a:rPr>
              <a:t>Descubrir motivaciones en la asignatura</a:t>
            </a:r>
            <a:endParaRPr lang="en-US" altLang="ko-KR" sz="2400" dirty="0">
              <a:latin typeface="Bahnschrift SemiBold" panose="020B0502040204020203" pitchFamily="34" charset="0"/>
              <a:ea typeface="굴림" panose="020B0503020000020004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000" dirty="0"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>
              <a:lnSpc>
                <a:spcPct val="80000"/>
              </a:lnSpc>
            </a:pPr>
            <a:endParaRPr lang="ru-RU" altLang="es-CL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600115-2AAE-445D-8D2B-AB03D1B1C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43" y="3303647"/>
            <a:ext cx="3240360" cy="32403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F5871C6-8AE4-46A4-A7A8-10EE2E3D5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3572792"/>
            <a:ext cx="2451788" cy="30892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54665B8-7AE3-4CB3-9B3B-F3FC7D01F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1556792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r>
              <a:rPr lang="es-CL" sz="4000" dirty="0"/>
              <a:t>Propósitos Formativos</a:t>
            </a:r>
            <a:endParaRPr lang="ru-RU" altLang="es-CL" sz="37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76982F-7B1B-4991-92B6-A48920085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420888"/>
            <a:ext cx="82809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s-ES" sz="2000" dirty="0"/>
              <a:t>Esta asignatura promueve que los estudiantes aprendan y profundicen en conocimientos propios de la química y que desarrollen las habilidades y actitudes necesarias para entender y relacionarse con y en el mundo que los rodea.</a:t>
            </a:r>
          </a:p>
        </p:txBody>
      </p:sp>
    </p:spTree>
    <p:extLst>
      <p:ext uri="{BB962C8B-B14F-4D97-AF65-F5344CB8AC3E}">
        <p14:creationId xmlns:p14="http://schemas.microsoft.com/office/powerpoint/2010/main" val="220531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1DD4F8-434F-4A26-A77C-9825B0A0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es-CL" sz="4000" dirty="0">
                <a:solidFill>
                  <a:srgbClr val="4D4D4D"/>
                </a:solidFill>
              </a:rPr>
              <a:t> </a:t>
            </a:r>
            <a:r>
              <a:rPr lang="en-US" altLang="es-CL" sz="4000" dirty="0" err="1">
                <a:solidFill>
                  <a:srgbClr val="4D4D4D"/>
                </a:solidFill>
              </a:rPr>
              <a:t>Química</a:t>
            </a:r>
            <a:r>
              <a:rPr lang="en-US" altLang="es-CL" sz="4000" dirty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695256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1800" b="1" u="sng" dirty="0" err="1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Organización</a:t>
            </a:r>
            <a:r>
              <a:rPr lang="en-US" altLang="ko-KR" sz="1800" b="1" u="sng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Curricular: </a:t>
            </a:r>
          </a:p>
          <a:p>
            <a:pPr>
              <a:lnSpc>
                <a:spcPct val="80000"/>
              </a:lnSpc>
            </a:pPr>
            <a:endParaRPr lang="en-US" altLang="ko-KR" sz="18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18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>
              <a:lnSpc>
                <a:spcPct val="80000"/>
              </a:lnSpc>
            </a:pPr>
            <a:r>
              <a:rPr lang="es-ES" altLang="es-CL" sz="1800" b="1" i="1" u="sng" dirty="0">
                <a:solidFill>
                  <a:srgbClr val="4D4D4D"/>
                </a:solidFill>
              </a:rPr>
              <a:t>UNIDAD 1Química: Reacciones químicas cotidianas</a:t>
            </a:r>
          </a:p>
          <a:p>
            <a:pPr>
              <a:lnSpc>
                <a:spcPct val="80000"/>
              </a:lnSpc>
            </a:pPr>
            <a:endParaRPr lang="es-ES" altLang="es-CL" sz="1800" dirty="0">
              <a:solidFill>
                <a:srgbClr val="4D4D4D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ES" altLang="es-CL" sz="1800" dirty="0">
                <a:solidFill>
                  <a:srgbClr val="4D4D4D"/>
                </a:solidFill>
              </a:rPr>
              <a:t>Comprender la reacción química como el reordenamiento de átomos para la formación de sustancias nuevas. Tipos de reacciones. Realización de investigaciones experimentales y no experimentales.</a:t>
            </a:r>
          </a:p>
          <a:p>
            <a:pPr>
              <a:lnSpc>
                <a:spcPct val="80000"/>
              </a:lnSpc>
            </a:pPr>
            <a:endParaRPr lang="en-US" altLang="es-CL" sz="18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1DD4F8-434F-4A26-A77C-9825B0A0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es-CL" sz="4000" dirty="0" err="1">
                <a:solidFill>
                  <a:srgbClr val="4D4D4D"/>
                </a:solidFill>
              </a:rPr>
              <a:t>Química</a:t>
            </a:r>
            <a:r>
              <a:rPr lang="en-US" altLang="es-CL" sz="4000" dirty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695256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1800" b="1" u="sng" dirty="0" err="1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Organización</a:t>
            </a:r>
            <a:r>
              <a:rPr lang="en-US" altLang="ko-KR" sz="1800" b="1" u="sng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Curricular: </a:t>
            </a:r>
          </a:p>
          <a:p>
            <a:pPr>
              <a:lnSpc>
                <a:spcPct val="80000"/>
              </a:lnSpc>
            </a:pPr>
            <a:endParaRPr lang="en-US" altLang="ko-KR" sz="18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18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>
              <a:lnSpc>
                <a:spcPct val="80000"/>
              </a:lnSpc>
            </a:pPr>
            <a:r>
              <a:rPr lang="es-ES" altLang="es-CL" sz="1800" b="1" u="sng" dirty="0">
                <a:solidFill>
                  <a:srgbClr val="4D4D4D"/>
                </a:solidFill>
              </a:rPr>
              <a:t>Unidad 2 - Química: Reacciones químicas</a:t>
            </a:r>
          </a:p>
          <a:p>
            <a:pPr>
              <a:lnSpc>
                <a:spcPct val="80000"/>
              </a:lnSpc>
            </a:pPr>
            <a:endParaRPr lang="es-ES" altLang="es-CL" sz="1800" dirty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</a:pPr>
            <a:r>
              <a:rPr lang="es-ES" altLang="es-CL" sz="1800" dirty="0">
                <a:solidFill>
                  <a:srgbClr val="4D4D4D"/>
                </a:solidFill>
              </a:rPr>
              <a:t>Las leyes de la conservación de la materia. Diferentes reacciones químicas, su representación simbólica mediante ecuaciones y su descripción tanto cualitativa como cuantitativa.</a:t>
            </a:r>
            <a:endParaRPr lang="en-US" altLang="es-CL" sz="18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0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1DD4F8-434F-4A26-A77C-9825B0A0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es-CL" sz="4000" dirty="0">
                <a:solidFill>
                  <a:srgbClr val="4D4D4D"/>
                </a:solidFill>
              </a:rPr>
              <a:t> </a:t>
            </a:r>
            <a:r>
              <a:rPr lang="en-US" altLang="es-CL" sz="4000" dirty="0" err="1">
                <a:solidFill>
                  <a:srgbClr val="4D4D4D"/>
                </a:solidFill>
              </a:rPr>
              <a:t>Química</a:t>
            </a:r>
            <a:r>
              <a:rPr lang="en-US" altLang="es-CL" sz="4000" dirty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695256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1800" b="1" u="sng" dirty="0" err="1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Organización</a:t>
            </a:r>
            <a:r>
              <a:rPr lang="en-US" altLang="ko-KR" sz="1800" b="1" u="sng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Curricular: </a:t>
            </a:r>
          </a:p>
          <a:p>
            <a:pPr>
              <a:lnSpc>
                <a:spcPct val="80000"/>
              </a:lnSpc>
            </a:pPr>
            <a:endParaRPr lang="en-US" altLang="ko-KR" sz="18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18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>
              <a:lnSpc>
                <a:spcPct val="80000"/>
              </a:lnSpc>
            </a:pPr>
            <a:r>
              <a:rPr lang="es-ES" altLang="es-CL" sz="1800" b="1" u="sng" dirty="0">
                <a:solidFill>
                  <a:srgbClr val="4D4D4D"/>
                </a:solidFill>
              </a:rPr>
              <a:t>Unidad 3 - Química: Nomenclatura inorgánica</a:t>
            </a:r>
          </a:p>
          <a:p>
            <a:pPr>
              <a:lnSpc>
                <a:spcPct val="80000"/>
              </a:lnSpc>
            </a:pPr>
            <a:endParaRPr lang="es-ES" altLang="es-CL" sz="1800" dirty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</a:pPr>
            <a:r>
              <a:rPr lang="es-ES" altLang="es-CL" sz="1800" dirty="0">
                <a:solidFill>
                  <a:srgbClr val="4D4D4D"/>
                </a:solidFill>
              </a:rPr>
              <a:t>Denominación, utilidad e importancia de los compuestos. Su clasificación en químicos binarios y ternarios, y según sus propiedades y características. Identificación de los iones que constituyen las especies.</a:t>
            </a:r>
            <a:endParaRPr lang="en-US" altLang="es-CL" sz="18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4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51DD4F8-434F-4A26-A77C-9825B0A0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en-US" altLang="es-CL" sz="4000" dirty="0" err="1">
                <a:solidFill>
                  <a:srgbClr val="4D4D4D"/>
                </a:solidFill>
              </a:rPr>
              <a:t>Química</a:t>
            </a:r>
            <a:r>
              <a:rPr lang="en-US" altLang="es-CL" sz="4000" dirty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653F79-8A6B-4386-B704-E1EACDBAD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695256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1800" b="1" u="sng" dirty="0" err="1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Organización</a:t>
            </a:r>
            <a:r>
              <a:rPr lang="en-US" altLang="ko-KR" sz="1800" b="1" u="sng" dirty="0">
                <a:solidFill>
                  <a:srgbClr val="4D4D4D"/>
                </a:solidFill>
                <a:latin typeface="Verdana" panose="020B0604030504040204" pitchFamily="34" charset="0"/>
                <a:ea typeface="굴림" panose="020B0503020000020004" pitchFamily="34" charset="-127"/>
              </a:rPr>
              <a:t> Curricular: </a:t>
            </a:r>
          </a:p>
          <a:p>
            <a:pPr>
              <a:lnSpc>
                <a:spcPct val="80000"/>
              </a:lnSpc>
            </a:pPr>
            <a:endParaRPr lang="en-US" altLang="ko-KR" sz="18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1800" dirty="0">
              <a:solidFill>
                <a:srgbClr val="4D4D4D"/>
              </a:solidFill>
              <a:latin typeface="Verdana" panose="020B0604030504040204" pitchFamily="34" charset="0"/>
              <a:ea typeface="굴림" panose="020B0503020000020004" pitchFamily="34" charset="-127"/>
            </a:endParaRPr>
          </a:p>
          <a:p>
            <a:pPr>
              <a:lnSpc>
                <a:spcPct val="80000"/>
              </a:lnSpc>
            </a:pPr>
            <a:r>
              <a:rPr lang="es-ES" altLang="es-CL" sz="1800" b="1" u="sng" dirty="0">
                <a:solidFill>
                  <a:srgbClr val="4D4D4D"/>
                </a:solidFill>
              </a:rPr>
              <a:t>Unidad 4 - Química: Estequiometría de reacción</a:t>
            </a:r>
          </a:p>
          <a:p>
            <a:pPr>
              <a:lnSpc>
                <a:spcPct val="80000"/>
              </a:lnSpc>
            </a:pPr>
            <a:endParaRPr lang="es-ES" altLang="es-CL" sz="1800" dirty="0">
              <a:solidFill>
                <a:srgbClr val="4D4D4D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s-ES" altLang="es-CL" sz="1800" dirty="0">
                <a:solidFill>
                  <a:srgbClr val="4D4D4D"/>
                </a:solidFill>
              </a:rPr>
              <a:t>Comprender que los compuestos químicos se forman por la combinación de elementos en proporciones definidas. Desarrollo de cálculos sencillos, sobre las relaciones entre reactivos y productos durante una reacción química.</a:t>
            </a:r>
          </a:p>
        </p:txBody>
      </p:sp>
    </p:spTree>
    <p:extLst>
      <p:ext uri="{BB962C8B-B14F-4D97-AF65-F5344CB8AC3E}">
        <p14:creationId xmlns:p14="http://schemas.microsoft.com/office/powerpoint/2010/main" val="92739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F6C6B-034A-404D-AC82-6CF0D88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2816"/>
            <a:ext cx="7618040" cy="1080120"/>
          </a:xfrm>
        </p:spPr>
        <p:txBody>
          <a:bodyPr/>
          <a:lstStyle/>
          <a:p>
            <a:r>
              <a:rPr lang="es-CL" sz="3600" dirty="0">
                <a:solidFill>
                  <a:schemeClr val="accent1"/>
                </a:solidFill>
              </a:rPr>
              <a:t>Aprendamos un poco sobre química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142BC5-F9EF-4C76-9707-C71D65CA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3140968"/>
            <a:ext cx="7315200" cy="2304256"/>
          </a:xfrm>
        </p:spPr>
        <p:txBody>
          <a:bodyPr/>
          <a:lstStyle/>
          <a:p>
            <a:pPr marL="0" indent="0" algn="just">
              <a:buNone/>
            </a:pPr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L" dirty="0">
                <a:solidFill>
                  <a:schemeClr val="bg2"/>
                </a:solidFill>
              </a:rPr>
              <a:t>Conceptualización: 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En una concepción general podemos delimitar el campo de estudio de la química entre materia, energía y cambio; en términos más específicos: la química es la ciencia que estudia la composición y las propiedades de la materia, así como las transformaciones que experimenta y la energía asociada con esos cambios.</a:t>
            </a:r>
            <a:endParaRPr lang="es-C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9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F6C6B-034A-404D-AC82-6CF0D885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2816"/>
            <a:ext cx="7618040" cy="1080120"/>
          </a:xfrm>
        </p:spPr>
        <p:txBody>
          <a:bodyPr/>
          <a:lstStyle/>
          <a:p>
            <a:r>
              <a:rPr lang="es-CL" sz="3600" dirty="0">
                <a:solidFill>
                  <a:schemeClr val="accent1"/>
                </a:solidFill>
              </a:rPr>
              <a:t>Aprendamos un poco sobre química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142BC5-F9EF-4C76-9707-C71D65CA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96411"/>
            <a:ext cx="73152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>
                <a:solidFill>
                  <a:schemeClr val="bg2"/>
                </a:solidFill>
              </a:rPr>
              <a:t>Materia: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es todo lo que ocupa un lugar en el espacio y posee masa.</a:t>
            </a:r>
          </a:p>
          <a:p>
            <a:pPr marL="0" indent="0" algn="just">
              <a:buNone/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Toda la materia posee características propias que nos permiten distinguirla de entre otras. Algunas de esas características son directamente observables, como la forma, la textura, el color, la masa o el volumen; otras deben determinarse a través de pruebas o exámenes, por ejemplo: la densidad, la composición elemental, la pureza, entre otros. </a:t>
            </a:r>
            <a:endParaRPr lang="es-C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6060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808080"/>
      </a:dk2>
      <a:lt2>
        <a:srgbClr val="17A0D7"/>
      </a:lt2>
      <a:accent1>
        <a:srgbClr val="21CBFF"/>
      </a:accent1>
      <a:accent2>
        <a:srgbClr val="AF79F1"/>
      </a:accent2>
      <a:accent3>
        <a:srgbClr val="FFFFFF"/>
      </a:accent3>
      <a:accent4>
        <a:srgbClr val="6C6C6C"/>
      </a:accent4>
      <a:accent5>
        <a:srgbClr val="ABE2FF"/>
      </a:accent5>
      <a:accent6>
        <a:srgbClr val="9E6DDA"/>
      </a:accent6>
      <a:hlink>
        <a:srgbClr val="DD89FF"/>
      </a:hlink>
      <a:folHlink>
        <a:srgbClr val="CFCFC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C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C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234</TotalTime>
  <Words>817</Words>
  <Application>Microsoft Office PowerPoint</Application>
  <PresentationFormat>Presentación en pantalla (4:3)</PresentationFormat>
  <Paragraphs>86</Paragraphs>
  <Slides>16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Bahnschrift SemiBold</vt:lpstr>
      <vt:lpstr>Microsoft Sans Serif</vt:lpstr>
      <vt:lpstr>Verdana</vt:lpstr>
      <vt:lpstr>powerpoint-template-24</vt:lpstr>
      <vt:lpstr>Colegio del Real 1° medio Clase 1 Química </vt:lpstr>
      <vt:lpstr>Objetivo de la clase:</vt:lpstr>
      <vt:lpstr>Presentación de PowerPoint</vt:lpstr>
      <vt:lpstr> Química </vt:lpstr>
      <vt:lpstr>Química </vt:lpstr>
      <vt:lpstr> Química </vt:lpstr>
      <vt:lpstr>Química </vt:lpstr>
      <vt:lpstr>Aprendamos un poco sobre química </vt:lpstr>
      <vt:lpstr>Aprendamos un poco sobre química </vt:lpstr>
      <vt:lpstr>Aprendamos un poco sobre química </vt:lpstr>
      <vt:lpstr>Aprendamos un poco sobre química </vt:lpstr>
      <vt:lpstr>Aprendamos un poco sobre química </vt:lpstr>
      <vt:lpstr>Aprendamos un poco sobre química </vt:lpstr>
      <vt:lpstr>Actividad  </vt:lpstr>
      <vt:lpstr>Actividad  </vt:lpstr>
      <vt:lpstr>Retroalimentación   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del Real Electivo Química 3° y 4° medio Clase 1: Presentación electivo de química</dc:title>
  <dc:creator>Eslendy Sanchez</dc:creator>
  <cp:lastModifiedBy>Eslendy Sanchez</cp:lastModifiedBy>
  <cp:revision>19</cp:revision>
  <dcterms:created xsi:type="dcterms:W3CDTF">2021-03-12T19:45:39Z</dcterms:created>
  <dcterms:modified xsi:type="dcterms:W3CDTF">2021-03-30T19:51:25Z</dcterms:modified>
</cp:coreProperties>
</file>