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jEkKw09gnhjXOmsHkk0GxiHN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72b7e343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d72b7e343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¿Qué garantías nos brinda esta forma de gobierno?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¿Qué problemas puede presentar este modelo?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¿Cuáles de estos elementos están presentes en nuestro país?</a:t>
            </a:r>
            <a:endParaRPr/>
          </a:p>
        </p:txBody>
      </p:sp>
      <p:sp>
        <p:nvSpPr>
          <p:cNvPr id="202" name="Google Shape;202;gd72b7e343c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Fernández, J. (S. i.). Orígenes y primeras defensas del Estado moderno. Madrid: Universidad Complutense de Madrid. Recuperado de https://bit.ly/3j5vdiC</a:t>
            </a:r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Fernández, J. (S. i.). Orígenes y primeras defensas del Estado moderno. Madrid: Universidad Complutense de Madrid. Recuperado de https://bit.ly/3j5vdiC</a:t>
            </a: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https://www.youtube.com/watch?v=oOaYc8T05SY</a:t>
            </a: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https://www.youtube.com/watch?v=DUqg1ALdY7w</a:t>
            </a:r>
            <a:endParaRPr/>
          </a:p>
        </p:txBody>
      </p:sp>
      <p:sp>
        <p:nvSpPr>
          <p:cNvPr id="188" name="Google Shape;18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72b7e343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d72b7e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6" name="Google Shape;26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47" name="Google Shape;47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cronicasdeunmundofeliz.com/2016/01/punto-de-no-retorno-de-la-revoluc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cronicasdeunmundofeliz.com/2014/01/por-que-el-estado-moderno-aparece-en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historia-biografia.com/luis-xvi-de-francia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Imagen que contiene Texto&#10;&#10;Descripción generada automáticamente"/>
          <p:cNvPicPr preferRelativeResize="0"/>
          <p:nvPr/>
        </p:nvPicPr>
        <p:blipFill rotWithShape="1">
          <a:blip r:embed="rId3">
            <a:alphaModFix amt="40000"/>
          </a:blip>
          <a:srcRect r="8819"/>
          <a:stretch/>
        </p:blipFill>
        <p:spPr>
          <a:xfrm>
            <a:off x="-170" y="10"/>
            <a:ext cx="845031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ES" sz="4400" dirty="0">
                <a:solidFill>
                  <a:schemeClr val="tx1"/>
                </a:solidFill>
              </a:rPr>
              <a:t>Desarrollo del Estado moderno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643467" y="5277684"/>
            <a:ext cx="4620584" cy="112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1200" dirty="0" err="1">
                <a:solidFill>
                  <a:schemeClr val="tx1"/>
                </a:solidFill>
              </a:rPr>
              <a:t>OA</a:t>
            </a:r>
            <a:r>
              <a:rPr lang="es-ES" sz="1200" dirty="0">
                <a:solidFill>
                  <a:schemeClr val="tx1"/>
                </a:solidFill>
              </a:rPr>
              <a:t> 01 – EDUCACIÓN CIUDADANA</a:t>
            </a:r>
            <a:endParaRPr sz="3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s-ES" sz="1200" dirty="0">
                <a:solidFill>
                  <a:schemeClr val="tx1"/>
                </a:solidFill>
              </a:rPr>
              <a:t>TERCERO MEDIO</a:t>
            </a:r>
            <a:endParaRPr sz="3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s-ES" sz="1200" dirty="0">
                <a:solidFill>
                  <a:schemeClr val="tx1"/>
                </a:solidFill>
              </a:rPr>
              <a:t>PROFESOR ABRAHAM LÓPEZ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s-ES" sz="1200" dirty="0">
                <a:solidFill>
                  <a:schemeClr val="tx1"/>
                </a:solidFill>
              </a:rPr>
              <a:t>Clase </a:t>
            </a:r>
            <a:r>
              <a:rPr lang="es-ES" sz="1200" dirty="0" err="1">
                <a:solidFill>
                  <a:schemeClr val="tx1"/>
                </a:solidFill>
              </a:rPr>
              <a:t>N°</a:t>
            </a:r>
            <a:r>
              <a:rPr lang="es-ES" sz="1200" dirty="0">
                <a:solidFill>
                  <a:schemeClr val="tx1"/>
                </a:solidFill>
              </a:rPr>
              <a:t> 13-14-15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l="20748" r="28604" b="-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9977932" y="6657945"/>
            <a:ext cx="221406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236079" y="6657945"/>
            <a:ext cx="221406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72b7e343c_0_87"/>
          <p:cNvSpPr txBox="1">
            <a:spLocks noGrp="1"/>
          </p:cNvSpPr>
          <p:nvPr>
            <p:ph type="title"/>
          </p:nvPr>
        </p:nvSpPr>
        <p:spPr>
          <a:xfrm>
            <a:off x="0" y="509475"/>
            <a:ext cx="40845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ES" sz="4100"/>
              <a:t>Principios del Orden Liberal Republicano:</a:t>
            </a:r>
            <a:endParaRPr/>
          </a:p>
        </p:txBody>
      </p:sp>
      <p:sp>
        <p:nvSpPr>
          <p:cNvPr id="205" name="Google Shape;205;gd72b7e343c_0_87"/>
          <p:cNvSpPr txBox="1">
            <a:spLocks noGrp="1"/>
          </p:cNvSpPr>
          <p:nvPr>
            <p:ph type="body" idx="1"/>
          </p:nvPr>
        </p:nvSpPr>
        <p:spPr>
          <a:xfrm>
            <a:off x="0" y="2033875"/>
            <a:ext cx="40173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 "/>
            </a:pPr>
            <a:r>
              <a:rPr lang="es-ES" sz="1600" b="1"/>
              <a:t>Soberanía popular: </a:t>
            </a:r>
            <a:r>
              <a:rPr lang="es-ES" sz="1600"/>
              <a:t>Cada ciudadano es soberano y ejerce soberanía directamente. (Ejemplo: Modelo representativo, elecciones)</a:t>
            </a:r>
            <a:endParaRPr sz="2200"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600" b="1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 "/>
            </a:pPr>
            <a:r>
              <a:rPr lang="es-ES" sz="1600" b="1"/>
              <a:t>Separación de los poderes del Estado: </a:t>
            </a:r>
            <a:r>
              <a:rPr lang="es-ES" sz="1600"/>
              <a:t>Las funciones ejecutiva, legislativa y judicial se encuentran separadas y son independientes, lo que permite el control y el equilibrio en el gobierno.</a:t>
            </a:r>
            <a:endParaRPr sz="2200"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600" b="1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lt1"/>
              </a:buClr>
              <a:buSzPts val="1600"/>
              <a:buChar char=" "/>
            </a:pPr>
            <a:r>
              <a:rPr lang="es-ES" sz="1600" b="1"/>
              <a:t>Igualdad ante la ley y necesidad de una constitución: </a:t>
            </a:r>
            <a:r>
              <a:rPr lang="es-ES" sz="1600"/>
              <a:t>Existe igualdad ante la ley y existe una carta fundamental que delimita las características y deberes de las autoridades y los derechos y deberes ciudadanos.</a:t>
            </a:r>
            <a:endParaRPr sz="1600" b="1"/>
          </a:p>
        </p:txBody>
      </p:sp>
      <p:sp>
        <p:nvSpPr>
          <p:cNvPr id="206" name="Google Shape;206;gd72b7e343c_0_87"/>
          <p:cNvSpPr/>
          <p:nvPr/>
        </p:nvSpPr>
        <p:spPr>
          <a:xfrm>
            <a:off x="6090991" y="3474720"/>
            <a:ext cx="6100800" cy="338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d72b7e343c_0_87"/>
          <p:cNvSpPr/>
          <p:nvPr/>
        </p:nvSpPr>
        <p:spPr>
          <a:xfrm>
            <a:off x="5999584" y="0"/>
            <a:ext cx="6192300" cy="6858000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d72b7e343c_0_87"/>
          <p:cNvSpPr/>
          <p:nvPr/>
        </p:nvSpPr>
        <p:spPr>
          <a:xfrm>
            <a:off x="6095999" y="0"/>
            <a:ext cx="3002400" cy="338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d72b7e343c_0_87"/>
          <p:cNvPicPr preferRelativeResize="0"/>
          <p:nvPr/>
        </p:nvPicPr>
        <p:blipFill rotWithShape="1">
          <a:blip r:embed="rId3">
            <a:alphaModFix/>
          </a:blip>
          <a:srcRect t="13414" b="15834"/>
          <a:stretch/>
        </p:blipFill>
        <p:spPr>
          <a:xfrm>
            <a:off x="6420908" y="509476"/>
            <a:ext cx="2364317" cy="236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72b7e343c_0_87"/>
          <p:cNvSpPr/>
          <p:nvPr/>
        </p:nvSpPr>
        <p:spPr>
          <a:xfrm>
            <a:off x="9189624" y="0"/>
            <a:ext cx="3002400" cy="338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d72b7e343c_0_87" descr="Imagen que contiene aliment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185"/>
          <a:stretch/>
        </p:blipFill>
        <p:spPr>
          <a:xfrm>
            <a:off x="9502775" y="683678"/>
            <a:ext cx="2364317" cy="20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d72b7e343c_0_87" descr="Imagen que contiene 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-160" r="140"/>
          <a:stretch/>
        </p:blipFill>
        <p:spPr>
          <a:xfrm>
            <a:off x="7402812" y="3788626"/>
            <a:ext cx="3573624" cy="255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1097275" y="896150"/>
            <a:ext cx="8043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Actividad//Trabajo colaborativo</a:t>
            </a:r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1.Considerando lo trabajado en clases, elabora un símbolo que caracterice el Estado Moderno y explícalo a tu compañero argumentando tu postura.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2. ¿Qué rol crees que jugaron principios como la representatividad y la igualdad en los inicios del Estado moderno?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3. ¿Cuáles han sido los principales cambios que experimentó el Estado moderno entre el sus orígenes en el siglo XVI y la actualidad?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4. ¿Consideras que el concepto de Estado seguirá cambiando en el futuro? ¿Qué cambios crees que podría experimentar?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s-ES" sz="4400"/>
              <a:t>Objetivo</a:t>
            </a:r>
            <a:endParaRPr/>
          </a:p>
        </p:txBody>
      </p:sp>
      <p:cxnSp>
        <p:nvCxnSpPr>
          <p:cNvPr id="118" name="Google Shape;118;p2"/>
          <p:cNvCxnSpPr/>
          <p:nvPr/>
        </p:nvCxnSpPr>
        <p:spPr>
          <a:xfrm>
            <a:off x="4650251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5134882" y="963507"/>
            <a:ext cx="6135097" cy="49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Caracterizar el desarrollo del concepto de Estado desde la modernidad hasta la actualidad, considerando cambios y continuidades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 descr="Escala de tiem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73" y="2273572"/>
            <a:ext cx="7910817" cy="26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320248" y="809200"/>
            <a:ext cx="2166151" cy="142930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Surge alrededor del siglo XVI junto al debilitamiento del régimen feudal. Es centralizado y burocrático.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4811759" y="5000189"/>
            <a:ext cx="2568481" cy="1223502"/>
          </a:xfrm>
          <a:prstGeom prst="rect">
            <a:avLst/>
          </a:prstGeom>
          <a:solidFill>
            <a:schemeClr val="accent5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mediados del siglo XVII se plantean cuestionamientos al Estado moderno y proponen ideas de libertad e igualdad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6003060" y="1358285"/>
            <a:ext cx="2466237" cy="1163862"/>
          </a:xfrm>
          <a:prstGeom prst="rect">
            <a:avLst/>
          </a:prstGeom>
          <a:solidFill>
            <a:schemeClr val="accent4"/>
          </a:solidFill>
          <a:ln w="15875" cap="flat" cmpd="sng">
            <a:solidFill>
              <a:srgbClr val="318C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Desde el siglo XIX, tras la revolución francesa, los principios de igualdad y libertad dan origen a sistemas republicanos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329673" y="0"/>
            <a:ext cx="117335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Desarrollo histórico del Estado moderno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8985958" y="2032986"/>
            <a:ext cx="2940269" cy="3497802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Durante todo el siglo XX y en la actualidad, de la mano con el desarrollo del concepto de democracia, se ha reflexionado y cuestionado el rol de los Estado frente a la ciudadanía.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 embargo, sus principios fundamentales han permanecido casi intactos desde el siglo XIX.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Soberanía y burocracia en el Estado Moderno.</a:t>
            </a:r>
            <a:endParaRPr/>
          </a:p>
        </p:txBody>
      </p:sp>
      <p:pic>
        <p:nvPicPr>
          <p:cNvPr id="135" name="Google Shape;135;p4" descr="Imagen que contiene ropa, persona, parado, muje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32558" r="33555" b="-2"/>
          <a:stretch/>
        </p:blipFill>
        <p:spPr>
          <a:xfrm>
            <a:off x="1183017" y="1916318"/>
            <a:ext cx="2376058" cy="347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Diagra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21660" r="30593" b="1"/>
          <a:stretch/>
        </p:blipFill>
        <p:spPr>
          <a:xfrm>
            <a:off x="3719942" y="1916318"/>
            <a:ext cx="2376057" cy="34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6351639" y="1845734"/>
            <a:ext cx="480404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Burocracia: sistema de organización del poder público basado en el conjunto de funcionarios que realizan los trámites necesarios para administrar un Estado.</a:t>
            </a:r>
            <a:endParaRPr/>
          </a:p>
          <a:p>
            <a:pPr marL="9144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s-ES"/>
              <a:t>Soberanía: es la autoridad más elevada o suprema donde reside el poder político y público de un pueblo, una nación o un Estado. Es la condición que otorga la independencia a un Estado para crear sus leyes y controlar sus recursos sin la influencia de otros Estados.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83017" y="5468645"/>
            <a:ext cx="4912982" cy="727969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el siglo XVI, estos dos conceptos permitieron organizar el Estado moderno.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228451" y="1667416"/>
            <a:ext cx="5759241" cy="1450758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El Estado moderno es la primera forma institucionalizada de comunidad política en la que el poder está despersonalizado y en buena medida liberado de las fuerzas supersticiosas que movían a muchas de las organizaciones anteriores.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228452" y="3208955"/>
            <a:ext cx="5759241" cy="1450757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Desarrolla en el momento de su existencia el concepto de soberanía como piedra angular de su existencia. A diferencia de otras agrupaciones parciales, el Estado es una instancia totalizadora que da cabida a todas las manifestaciones humanas.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234074" y="4841275"/>
            <a:ext cx="5759240" cy="459428"/>
          </a:xfrm>
          <a:prstGeom prst="rect">
            <a:avLst/>
          </a:prstGeom>
          <a:solidFill>
            <a:schemeClr val="accent3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Posee un orden jurídico unitario.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239696" y="5469478"/>
            <a:ext cx="5759240" cy="620604"/>
          </a:xfrm>
          <a:prstGeom prst="rect">
            <a:avLst/>
          </a:prstGeom>
          <a:solidFill>
            <a:schemeClr val="accent4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Existe además una vinculación estable entre comunidad y territorio.                    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6204308" y="1667416"/>
            <a:ext cx="5747996" cy="1061624"/>
          </a:xfrm>
          <a:prstGeom prst="rect">
            <a:avLst/>
          </a:prstGeom>
          <a:solidFill>
            <a:schemeClr val="accent6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Los lazos del parentesco dejan de ser la base de la sociedad. No significa que desaparezcan, pero sí que pierdan muchas de sus antiguas funciones de ordenación social.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6204308" y="2894120"/>
            <a:ext cx="5747996" cy="1260258"/>
          </a:xfrm>
          <a:prstGeom prst="rect">
            <a:avLst/>
          </a:prstGeom>
          <a:solidFill>
            <a:schemeClr val="accent5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El Estado moderno europeo romperá con la lógica organizativa de los protoestados mencionados y contará con un grado de complejidad muy superior en todos sus elementos.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6198686" y="4267965"/>
            <a:ext cx="5759240" cy="1054601"/>
          </a:xfrm>
          <a:prstGeom prst="rect">
            <a:avLst/>
          </a:prstGeom>
          <a:solidFill>
            <a:schemeClr val="accent4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Tendrá además una mayor concentración de poder que le hará capaz de unificar y ordenar las acciones públicas de sus miembros en tramas de relación mayores.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198686" y="5472687"/>
            <a:ext cx="5753618" cy="617395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Tendrá vocación de permanencia y universalidad.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2307271" y="-55685"/>
            <a:ext cx="829433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rgbClr val="D5E2DC"/>
                </a:solidFill>
                <a:latin typeface="Calibri"/>
                <a:ea typeface="Calibri"/>
                <a:cs typeface="Calibri"/>
                <a:sym typeface="Calibri"/>
              </a:rPr>
              <a:t>Características de los primeros Estado modernos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2936856" y="685800"/>
            <a:ext cx="8569344" cy="5480061"/>
            <a:chOff x="0" y="0"/>
            <a:chExt cx="17138689" cy="10960123"/>
          </a:xfrm>
        </p:grpSpPr>
        <p:sp>
          <p:nvSpPr>
            <p:cNvPr id="159" name="Google Shape;159;p6"/>
            <p:cNvSpPr/>
            <p:nvPr/>
          </p:nvSpPr>
          <p:spPr>
            <a:xfrm>
              <a:off x="0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12035194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61" name="Google Shape;161;p6"/>
            <p:cNvSpPr/>
            <p:nvPr/>
          </p:nvSpPr>
          <p:spPr>
            <a:xfrm>
              <a:off x="5988415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</p:grpSp>
      <p:grpSp>
        <p:nvGrpSpPr>
          <p:cNvPr id="162" name="Google Shape;162;p6"/>
          <p:cNvGrpSpPr/>
          <p:nvPr/>
        </p:nvGrpSpPr>
        <p:grpSpPr>
          <a:xfrm>
            <a:off x="944231" y="-401511"/>
            <a:ext cx="1036883" cy="6573711"/>
            <a:chOff x="0" y="0"/>
            <a:chExt cx="2073767" cy="13147420"/>
          </a:xfrm>
        </p:grpSpPr>
        <p:sp>
          <p:nvSpPr>
            <p:cNvPr id="163" name="Google Shape;163;p6"/>
            <p:cNvSpPr/>
            <p:nvPr/>
          </p:nvSpPr>
          <p:spPr>
            <a:xfrm rot="-5400000">
              <a:off x="-5536827" y="5536827"/>
              <a:ext cx="13147420" cy="2073767"/>
            </a:xfrm>
            <a:prstGeom prst="rect">
              <a:avLst/>
            </a:prstGeom>
            <a:solidFill>
              <a:srgbClr val="FBF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 rot="-5400000">
              <a:off x="-4871025" y="5969671"/>
              <a:ext cx="11600961" cy="126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000" b="0" i="0" u="none" strike="noStrike" cap="none">
                  <a:solidFill>
                    <a:srgbClr val="C29A74"/>
                  </a:solidFill>
                  <a:latin typeface="Oswald"/>
                  <a:ea typeface="Oswald"/>
                  <a:cs typeface="Oswald"/>
                  <a:sym typeface="Oswald"/>
                </a:rPr>
                <a:t>ELEMENTOS DEL ESTADO</a:t>
              </a:r>
              <a:endParaRPr/>
            </a:p>
          </p:txBody>
        </p:sp>
      </p:grp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342" y="4503566"/>
            <a:ext cx="2299526" cy="153493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786" y="4552660"/>
            <a:ext cx="2438302" cy="148584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2232" y="4429814"/>
            <a:ext cx="2413029" cy="160868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168" name="Google Shape;168;p6"/>
          <p:cNvGrpSpPr/>
          <p:nvPr/>
        </p:nvGrpSpPr>
        <p:grpSpPr>
          <a:xfrm>
            <a:off x="2989343" y="712521"/>
            <a:ext cx="2470080" cy="2563998"/>
            <a:chOff x="-587032" y="-28575"/>
            <a:chExt cx="4940161" cy="5127997"/>
          </a:xfrm>
        </p:grpSpPr>
        <p:sp>
          <p:nvSpPr>
            <p:cNvPr id="169" name="Google Shape;169;p6"/>
            <p:cNvSpPr txBox="1"/>
            <p:nvPr/>
          </p:nvSpPr>
          <p:spPr>
            <a:xfrm>
              <a:off x="0" y="-28575"/>
              <a:ext cx="4012019" cy="68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POBLACIÓN</a:t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-587032" y="1164369"/>
              <a:ext cx="4940161" cy="3935053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5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33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Todo Estado se corresponde con un grupo humano específico. En la actualidad ese grupo es la nación.</a:t>
              </a: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9042232" y="735495"/>
            <a:ext cx="2463968" cy="3230848"/>
            <a:chOff x="0" y="-28575"/>
            <a:chExt cx="4927935" cy="6461697"/>
          </a:xfrm>
        </p:grpSpPr>
        <p:sp>
          <p:nvSpPr>
            <p:cNvPr id="172" name="Google Shape;172;p6"/>
            <p:cNvSpPr txBox="1"/>
            <p:nvPr/>
          </p:nvSpPr>
          <p:spPr>
            <a:xfrm>
              <a:off x="0" y="-28575"/>
              <a:ext cx="4927935" cy="68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PODER</a:t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0" y="1164369"/>
              <a:ext cx="4927935" cy="5268753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5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33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Un pueblo que habita en un territorio requiere de cierta organización para actuar en conjunto. De tal modo, cuando la sociedad se estructura políticamente, surge el Estado.</a:t>
              </a:r>
              <a:endParaRPr/>
            </a:p>
          </p:txBody>
        </p:sp>
      </p:grpSp>
      <p:grpSp>
        <p:nvGrpSpPr>
          <p:cNvPr id="174" name="Google Shape;174;p6"/>
          <p:cNvGrpSpPr/>
          <p:nvPr/>
        </p:nvGrpSpPr>
        <p:grpSpPr>
          <a:xfrm>
            <a:off x="5987786" y="671513"/>
            <a:ext cx="2438302" cy="2627980"/>
            <a:chOff x="-432292" y="-28575"/>
            <a:chExt cx="4876605" cy="5255960"/>
          </a:xfrm>
        </p:grpSpPr>
        <p:sp>
          <p:nvSpPr>
            <p:cNvPr id="175" name="Google Shape;175;p6"/>
            <p:cNvSpPr txBox="1"/>
            <p:nvPr/>
          </p:nvSpPr>
          <p:spPr>
            <a:xfrm>
              <a:off x="0" y="-28575"/>
              <a:ext cx="4012019" cy="68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TERRITORIO</a:t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-432292" y="1292333"/>
              <a:ext cx="4876605" cy="3935052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5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33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Porción de superficie sobre la que el Estado puede ejercer sus atribuciones. Permite reconocer límites entre Estados.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2382538" y="527241"/>
            <a:ext cx="74878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rgbClr val="D5E2DC"/>
                </a:solidFill>
                <a:latin typeface="Calibri"/>
                <a:ea typeface="Calibri"/>
                <a:cs typeface="Calibri"/>
                <a:sym typeface="Calibri"/>
              </a:rPr>
              <a:t>El Estado en la actualidad</a:t>
            </a:r>
            <a:endParaRPr sz="5400" b="1" i="0" u="none" strike="noStrike" cap="none">
              <a:solidFill>
                <a:srgbClr val="D5E2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7" title="El Esta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730" y="1810940"/>
            <a:ext cx="7487884" cy="4230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8868792" y="2187329"/>
            <a:ext cx="2894120" cy="4093428"/>
          </a:xfrm>
          <a:prstGeom prst="rect">
            <a:avLst/>
          </a:prstGeom>
          <a:solidFill>
            <a:srgbClr val="E3D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¿Qué características tiene el Estado en la actualidad?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¿Cómo se diferencia de lo propuesto en los inicios de esta forma de organización?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¿A qué crees que se deben estas diferencias?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¿Cómo se vinculan con el concepto de democracia?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Cambios en el Estado moderno (Siglo XVIII)</a:t>
            </a:r>
            <a:endParaRPr/>
          </a:p>
        </p:txBody>
      </p:sp>
      <p:pic>
        <p:nvPicPr>
          <p:cNvPr id="191" name="Google Shape;191;p8" title="La REVOLUCIÓN FRANCESA en 3 minutos 🇫🇷🇫🇷🇫🇷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1846263"/>
            <a:ext cx="7119937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72b7e343c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A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d72b7e343c_0_6"/>
          <p:cNvSpPr/>
          <p:nvPr/>
        </p:nvSpPr>
        <p:spPr>
          <a:xfrm>
            <a:off x="477012" y="480060"/>
            <a:ext cx="112380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d72b7e343c_0_6" descr="Imagen que contiene captura de pantall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l="1710" b="1989"/>
          <a:stretch/>
        </p:blipFill>
        <p:spPr>
          <a:xfrm>
            <a:off x="477012" y="912888"/>
            <a:ext cx="10718109" cy="46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Panorámica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Lato</vt:lpstr>
      <vt:lpstr>Arial</vt:lpstr>
      <vt:lpstr>Oswald</vt:lpstr>
      <vt:lpstr>Retrospección</vt:lpstr>
      <vt:lpstr>Desarrollo del Estado moderno</vt:lpstr>
      <vt:lpstr>Objetivo</vt:lpstr>
      <vt:lpstr>Presentación de PowerPoint</vt:lpstr>
      <vt:lpstr>Soberanía y burocracia en el Estado Moderno.</vt:lpstr>
      <vt:lpstr>Presentación de PowerPoint</vt:lpstr>
      <vt:lpstr>Presentación de PowerPoint</vt:lpstr>
      <vt:lpstr>Presentación de PowerPoint</vt:lpstr>
      <vt:lpstr>Cambios en el Estado moderno (Siglo XVIII)</vt:lpstr>
      <vt:lpstr>Presentación de PowerPoint</vt:lpstr>
      <vt:lpstr>Principios del Orden Liberal Republicano:</vt:lpstr>
      <vt:lpstr>Actividad//Trabajo colaborativo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del Estado moderno</dc:title>
  <dc:creator>Abraham López</dc:creator>
  <cp:lastModifiedBy>Carmen Barros Ortega</cp:lastModifiedBy>
  <cp:revision>2</cp:revision>
  <dcterms:created xsi:type="dcterms:W3CDTF">2021-04-27T04:59:54Z</dcterms:created>
  <dcterms:modified xsi:type="dcterms:W3CDTF">2021-05-11T20:17:44Z</dcterms:modified>
</cp:coreProperties>
</file>