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5" autoAdjust="0"/>
    <p:restoredTop sz="94660"/>
  </p:normalViewPr>
  <p:slideViewPr>
    <p:cSldViewPr snapToGrid="0">
      <p:cViewPr varScale="1">
        <p:scale>
          <a:sx n="77" d="100"/>
          <a:sy n="77" d="100"/>
        </p:scale>
        <p:origin x="30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21818-E75A-458F-AC5B-0E9A2C76B8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8056" y="448056"/>
            <a:ext cx="11292840" cy="3401568"/>
          </a:xfrm>
        </p:spPr>
        <p:txBody>
          <a:bodyPr anchor="b">
            <a:normAutofit/>
          </a:bodyPr>
          <a:lstStyle>
            <a:lvl1pPr algn="l">
              <a:defRPr sz="64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EE64DE-978B-4F95-BB3C-D027D80087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8056" y="4471416"/>
            <a:ext cx="11292840" cy="1481328"/>
          </a:xfrm>
        </p:spPr>
        <p:txBody>
          <a:bodyPr/>
          <a:lstStyle>
            <a:lvl1pPr marL="0" indent="0" algn="l">
              <a:lnSpc>
                <a:spcPct val="120000"/>
              </a:lnSpc>
              <a:buNone/>
              <a:defRPr sz="2400">
                <a:solidFill>
                  <a:schemeClr val="tx2">
                    <a:alpha val="5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66CC717-08C5-4F3E-B8AA-BA93C8755982}"/>
              </a:ext>
            </a:extLst>
          </p:cNvPr>
          <p:cNvCxnSpPr>
            <a:cxnSpLocks/>
          </p:cNvCxnSpPr>
          <p:nvPr/>
        </p:nvCxnSpPr>
        <p:spPr>
          <a:xfrm>
            <a:off x="449400" y="4122000"/>
            <a:ext cx="112932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896B5700-AA45-4E20-8BE5-2762041130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0832" y="6153912"/>
            <a:ext cx="5397056" cy="50292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 cap="all" spc="200" baseline="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r>
              <a:rPr lang="en-US" spc="200" dirty="0"/>
              <a:t>Sample Footer Text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C5B7199-CC00-4D38-8B48-F8A5391129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38232" y="6153912"/>
            <a:ext cx="1510856" cy="50292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fld id="{0D309695-DEC3-40DA-9DF5-330280C9D0E8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6BC76EC-3453-4CE0-A71D-BD21940757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42912" y="6152968"/>
            <a:ext cx="3457576" cy="502920"/>
          </a:xfrm>
          <a:prstGeom prst="rect">
            <a:avLst/>
          </a:prstGeom>
        </p:spPr>
        <p:txBody>
          <a:bodyPr wrap="square" lIns="0" tIns="0" rIns="0" bIns="0" anchor="ctr" anchorCtr="0">
            <a:normAutofit/>
          </a:bodyPr>
          <a:lstStyle>
            <a:lvl1pPr>
              <a:defRPr sz="900" cap="all" spc="200" baseline="0">
                <a:solidFill>
                  <a:schemeClr val="tx1">
                    <a:alpha val="55000"/>
                  </a:schemeClr>
                </a:solidFill>
              </a:defRPr>
            </a:lvl1pPr>
          </a:lstStyle>
          <a:p>
            <a:fld id="{8256C2ED-54A4-480D-B5C8-65C0D62359B9}" type="datetime2">
              <a:rPr lang="en-US" smtClean="0"/>
              <a:pPr/>
              <a:t>Tuesday, March 30, 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87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733FC-38A1-463C-BF3D-0D99784E0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FD076A-A004-4560-A43B-028624E20D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8056" y="1956816"/>
            <a:ext cx="11301984" cy="39959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FBA60-9309-4F2A-9FA9-305C4AFBEC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53CF612A-4CB0-4F57-9A87-F049CECB184D}" type="datetime2">
              <a:rPr lang="en-US" smtClean="0"/>
              <a:t>Tuesday, March 30,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1BF451-928F-4E55-8A76-111D0E211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5EC161-BA80-4E93-AEB1-B61E38C09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118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A44E3E-5EFE-4FCB-86A2-5E20CC6525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0232136" y="448056"/>
            <a:ext cx="1581912" cy="55046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95005E-2E0C-4200-BF29-1135A35EE9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38912" y="438912"/>
            <a:ext cx="9436608" cy="55046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2BBBED-3B21-4271-BC0F-BBA258B59D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8F397F40-C8F7-4897-A6B8-241042F913A9}" type="datetime2">
              <a:rPr lang="en-US" smtClean="0"/>
              <a:t>Tuesday, March 30,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89CED5-56F3-4943-8143-918F7A860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C87180-7248-4741-8E3B-9AAFB414D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485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B7685-BDD9-488F-B082-33592E0F1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wrap="square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CB5FF-7FB5-4B8A-BF1C-48765D40B4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056" y="1735200"/>
            <a:ext cx="11293200" cy="3783013"/>
          </a:xfrm>
        </p:spPr>
        <p:txBody>
          <a:bodyPr wrap="square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DA03860-F8F0-4186-B5D0-72C935B2C2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0832" y="6153912"/>
            <a:ext cx="5397056" cy="50292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 cap="all" spc="200" baseline="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r>
              <a:rPr lang="en-US" spc="200" dirty="0"/>
              <a:t>Sample Footer Text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0B9D802-9E36-42DA-B6CA-6C937CBE8A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38232" y="6153912"/>
            <a:ext cx="1510856" cy="50292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fld id="{0D309695-DEC3-40DA-9DF5-330280C9D0E8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C227B5A7-BF66-4C50-9DAD-A24070310B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42912" y="6152968"/>
            <a:ext cx="3457576" cy="502920"/>
          </a:xfrm>
          <a:prstGeom prst="rect">
            <a:avLst/>
          </a:prstGeom>
        </p:spPr>
        <p:txBody>
          <a:bodyPr wrap="square" lIns="0" tIns="0" rIns="0" bIns="0" anchor="ctr" anchorCtr="0">
            <a:normAutofit/>
          </a:bodyPr>
          <a:lstStyle>
            <a:lvl1pPr>
              <a:defRPr sz="900" cap="all" spc="200" baseline="0">
                <a:solidFill>
                  <a:schemeClr val="tx1">
                    <a:alpha val="55000"/>
                  </a:schemeClr>
                </a:solidFill>
              </a:defRPr>
            </a:lvl1pPr>
          </a:lstStyle>
          <a:p>
            <a:fld id="{8256C2ED-54A4-480D-B5C8-65C0D62359B9}" type="datetime2">
              <a:rPr lang="en-US" smtClean="0"/>
              <a:pPr/>
              <a:t>Tuesday, March 30, 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031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E2B8D-DB20-44D1-84BC-F76685913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448056"/>
            <a:ext cx="11311128" cy="3401568"/>
          </a:xfrm>
        </p:spPr>
        <p:txBody>
          <a:bodyPr anchor="b">
            <a:normAutofit/>
          </a:bodyPr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94C298-618E-4642-8F2B-8DD253ED5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8056" y="4471416"/>
            <a:ext cx="11292840" cy="1481328"/>
          </a:xfrm>
        </p:spPr>
        <p:txBody>
          <a:bodyPr/>
          <a:lstStyle>
            <a:lvl1pPr marL="0" indent="0">
              <a:lnSpc>
                <a:spcPct val="120000"/>
              </a:lnSpc>
              <a:buNone/>
              <a:defRPr sz="2400">
                <a:solidFill>
                  <a:schemeClr val="tx2">
                    <a:alpha val="5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B3ECD5-2EEA-457B-9C93-36F8AF368E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10EDCA73-0A86-4195-A787-75037827079D}" type="datetime2">
              <a:rPr lang="en-US" smtClean="0"/>
              <a:t>Tuesday, March 30,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9A15D4-F172-4025-9290-C8F5D4197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6CD73-9984-4E1D-BD74-37115C1F4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219456"/>
          <a:lstStyle/>
          <a:p>
            <a:fld id="{0D309695-DEC3-40DA-9DF5-330280C9D0E8}" type="slidenum">
              <a:rPr lang="en-US" smtClean="0"/>
              <a:t>‹Nº›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99FAD47-5E44-4EE5-A422-A77593F8F3A3}"/>
              </a:ext>
            </a:extLst>
          </p:cNvPr>
          <p:cNvCxnSpPr>
            <a:cxnSpLocks/>
          </p:cNvCxnSpPr>
          <p:nvPr/>
        </p:nvCxnSpPr>
        <p:spPr>
          <a:xfrm>
            <a:off x="449400" y="4122000"/>
            <a:ext cx="112932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4272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74E41-AB27-418C-AA9E-8F863DDE3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9E10A-E18D-4122-A71B-0A22F695E0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8056" y="1735200"/>
            <a:ext cx="5431536" cy="4214750"/>
          </a:xfrm>
        </p:spPr>
        <p:txBody>
          <a:bodyPr/>
          <a:lstStyle>
            <a:lvl1pPr marL="450000">
              <a:defRPr/>
            </a:lvl1pPr>
            <a:lvl2pPr marL="900000">
              <a:defRPr/>
            </a:lvl2pPr>
            <a:lvl3pPr marL="1350000">
              <a:defRPr/>
            </a:lvl3pPr>
            <a:lvl4pPr marL="1800000">
              <a:defRPr/>
            </a:lvl4pPr>
            <a:lvl5pPr marL="225000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CB980D-2720-431B-88C8-4D837023BB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9360" y="1735200"/>
            <a:ext cx="5431536" cy="4214750"/>
          </a:xfrm>
        </p:spPr>
        <p:txBody>
          <a:bodyPr/>
          <a:lstStyle>
            <a:lvl2pPr marL="900000">
              <a:defRPr/>
            </a:lvl2pPr>
            <a:lvl3pPr marL="1350000">
              <a:defRPr/>
            </a:lvl3pPr>
            <a:lvl4pPr marL="1800000">
              <a:defRPr/>
            </a:lvl4pPr>
            <a:lvl5pPr marL="243000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8EB211-F6F7-4C53-B25F-F1EBF7A8BF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83C75374-B296-498E-A935-80631EA9020D}" type="datetime2">
              <a:rPr lang="en-US" smtClean="0"/>
              <a:t>Tuesday, March 30,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AA830D-482E-415E-B855-D561B94BD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7FB2AC-9F49-4D35-8C5E-ECECC6B13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219456"/>
          <a:lstStyle/>
          <a:p>
            <a:fld id="{0D309695-DEC3-40DA-9DF5-330280C9D0E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104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25D59-DC0A-4295-8714-902B54B98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11311128" cy="114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7A33E2-E7AE-4E37-9DF1-69697E45D2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8056" y="1774952"/>
            <a:ext cx="5431536" cy="61264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2000" b="0" i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2E79D5-E651-4B82-AFAA-DE6E16AC3E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8056" y="2752344"/>
            <a:ext cx="5431536" cy="320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A91196-F771-42C3-A726-A4ECF561FF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09360" y="1774952"/>
            <a:ext cx="5431536" cy="61264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2000" b="0" i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76BA18-D373-4B5F-B812-5D5E4C2378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09360" y="2752344"/>
            <a:ext cx="5431536" cy="320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95D0EB-9F99-4C95-ADA6-AC6B493CCA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B098B728-214A-4ABC-8432-5B3A5A66A987}" type="datetime2">
              <a:rPr lang="en-US" smtClean="0"/>
              <a:t>Tuesday, March 30, 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EB69A9-1E48-4683-8873-D888C39E6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7E419C-3010-4562-BA4B-ECBC2DBE6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219456"/>
          <a:lstStyle/>
          <a:p>
            <a:fld id="{0D309695-DEC3-40DA-9DF5-330280C9D0E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1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58066-A255-4886-A4B0-2AC829A76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11311128" cy="5559552"/>
          </a:xfrm>
        </p:spPr>
        <p:txBody>
          <a:bodyPr wrap="square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68D80A-6560-46E3-AF30-9CEC54EA74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015F02D0-6806-43AF-9888-2359BF40C204}" type="datetime2">
              <a:rPr lang="en-US" smtClean="0"/>
              <a:t>Tuesday, March 30, 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B673C2-FB1E-46F5-8CFB-93B9DB807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E2120-410F-4382-81AB-37F161F72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219456"/>
          <a:lstStyle/>
          <a:p>
            <a:fld id="{0D309695-DEC3-40DA-9DF5-330280C9D0E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231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802222-E41B-48E7-BF06-5C5509D621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8EE14D2D-B1AF-4197-82D6-FC1F8BD05681}" type="datetime2">
              <a:rPr lang="en-US" smtClean="0"/>
              <a:t>Tuesday, March 30, 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A636E3-B721-46E8-882F-C123530F0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FC1178-3E0E-449A-B799-009C04C06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194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23392-4FF4-4922-A14E-8AA23A9BD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3447288" cy="1069848"/>
          </a:xfrm>
        </p:spPr>
        <p:txBody>
          <a:bodyPr wrap="square"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FB38E-5055-4C9B-9A3B-A7B3A4887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0832" y="393192"/>
            <a:ext cx="7379208" cy="5559552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2EC2DB-2ED3-408C-BFF2-F413C9D8F9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8056" y="1733550"/>
            <a:ext cx="3447288" cy="421919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374FDF-3000-4B2C-AC88-8CE34D6805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98771CEB-9838-4245-91B8-EFBAFE2D8B44}" type="datetime2">
              <a:rPr lang="en-US" smtClean="0"/>
              <a:t>Tuesday, March 30,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A0B7F4-5B8C-49BD-9BDA-FCBD13E24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02BC00-0803-4A53-8657-91CE0DB80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664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C2A98-C272-40D9-B75A-77A3D5867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3447288" cy="1069848"/>
          </a:xfrm>
        </p:spPr>
        <p:txBody>
          <a:bodyPr wrap="square"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D50DAC-9AC3-4A9A-91B7-6C95E43625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370832" y="441324"/>
            <a:ext cx="7373112" cy="55114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721B04-C243-49A9-B5D3-4833792909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8056" y="1735200"/>
            <a:ext cx="3447288" cy="421475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8E949C-DD35-44F6-B45A-35134D7E12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51D3F6BF-A585-41F8-88DF-7E5D069F892A}" type="datetime2">
              <a:rPr lang="en-US" smtClean="0"/>
              <a:t>Tuesday, March 30,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C70102-4B8E-4FEC-9BB7-97FDC1EAB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6693AF-08A9-4388-A9B8-174D53955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750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DDBCE8-F60C-4E3A-83C0-BDE8DD2DE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11301984" cy="11412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BBC57F-72F2-48BC-B1EE-1F2C6155D7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8056" y="1733550"/>
            <a:ext cx="11293200" cy="3783013"/>
          </a:xfrm>
          <a:prstGeom prst="rect">
            <a:avLst/>
          </a:prstGeom>
        </p:spPr>
        <p:txBody>
          <a:bodyPr vert="horz" lIns="0" tIns="0" rIns="9144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0FBC45-A4BC-4EE5-82B1-8BC7912255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0832" y="6153912"/>
            <a:ext cx="5397056" cy="50292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 cap="all" spc="200" baseline="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r>
              <a:rPr lang="en-US" spc="200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5E1300-1995-409E-B058-59180872B6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38232" y="6153912"/>
            <a:ext cx="1510856" cy="50292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fld id="{0D309695-DEC3-40DA-9DF5-330280C9D0E8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39030E9-7F3B-403F-96B2-7C2C627C30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42912" y="6152968"/>
            <a:ext cx="3457576" cy="502920"/>
          </a:xfrm>
          <a:prstGeom prst="rect">
            <a:avLst/>
          </a:prstGeom>
        </p:spPr>
        <p:txBody>
          <a:bodyPr wrap="square" lIns="0" tIns="0" rIns="0" bIns="0" anchor="ctr" anchorCtr="0">
            <a:normAutofit/>
          </a:bodyPr>
          <a:lstStyle>
            <a:lvl1pPr>
              <a:defRPr sz="900" cap="all" spc="200" baseline="0">
                <a:solidFill>
                  <a:schemeClr val="tx1">
                    <a:alpha val="55000"/>
                  </a:schemeClr>
                </a:solidFill>
              </a:defRPr>
            </a:lvl1pPr>
          </a:lstStyle>
          <a:p>
            <a:fld id="{8256C2ED-54A4-480D-B5C8-65C0D62359B9}" type="datetime2">
              <a:rPr lang="en-US" smtClean="0"/>
              <a:pPr/>
              <a:t>Tuesday, March 30, 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8865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i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50000" indent="-448056" algn="l" defTabSz="914400" rtl="0" eaLnBrk="1" latinLnBrk="0" hangingPunct="1">
        <a:lnSpc>
          <a:spcPct val="140000"/>
        </a:lnSpc>
        <a:spcBef>
          <a:spcPts val="1000"/>
        </a:spcBef>
        <a:buFont typeface="Calibri Light" panose="020F0302020204030204" pitchFamily="34" charset="0"/>
        <a:buChar char="→"/>
        <a:defRPr sz="18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1pPr>
      <a:lvl2pPr marL="900000" indent="-448056" algn="l" defTabSz="914400" rtl="0" eaLnBrk="1" latinLnBrk="0" hangingPunct="1">
        <a:lnSpc>
          <a:spcPct val="140000"/>
        </a:lnSpc>
        <a:spcBef>
          <a:spcPts val="500"/>
        </a:spcBef>
        <a:buFont typeface="Calibri Light" panose="020F0302020204030204" pitchFamily="34" charset="0"/>
        <a:buChar char="→"/>
        <a:defRPr sz="18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2pPr>
      <a:lvl3pPr marL="1350000" indent="-448056" algn="l" defTabSz="914400" rtl="0" eaLnBrk="1" latinLnBrk="0" hangingPunct="1">
        <a:lnSpc>
          <a:spcPct val="140000"/>
        </a:lnSpc>
        <a:spcBef>
          <a:spcPts val="500"/>
        </a:spcBef>
        <a:buFont typeface="Calibri Light" panose="020F0302020204030204" pitchFamily="34" charset="0"/>
        <a:buChar char="→"/>
        <a:defRPr sz="18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3pPr>
      <a:lvl4pPr marL="1800000" indent="-448056" algn="l" defTabSz="914400" rtl="0" eaLnBrk="1" latinLnBrk="0" hangingPunct="1">
        <a:lnSpc>
          <a:spcPct val="140000"/>
        </a:lnSpc>
        <a:spcBef>
          <a:spcPts val="500"/>
        </a:spcBef>
        <a:buFont typeface="Calibri Light" panose="020F0302020204030204" pitchFamily="34" charset="0"/>
        <a:buChar char="→"/>
        <a:defRPr sz="18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4pPr>
      <a:lvl5pPr marL="2250000" indent="-448056" algn="l" defTabSz="914400" rtl="0" eaLnBrk="1" latinLnBrk="0" hangingPunct="1">
        <a:lnSpc>
          <a:spcPct val="140000"/>
        </a:lnSpc>
        <a:spcBef>
          <a:spcPts val="500"/>
        </a:spcBef>
        <a:buFont typeface="Calibri Light" panose="020F0302020204030204" pitchFamily="34" charset="0"/>
        <a:buChar char="→"/>
        <a:defRPr sz="18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rutharenasrojas11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D6BCA94-FEDC-4F9B-820A-BA138802E2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D2D07E2-56E7-4555-A19C-EE183AA00D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8056" y="388800"/>
            <a:ext cx="11300532" cy="986400"/>
          </a:xfrm>
        </p:spPr>
        <p:txBody>
          <a:bodyPr vert="horz" wrap="square" lIns="0" tIns="0" rIns="0" bIns="0" rtlCol="0"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en-US"/>
              <a:t>1° MEDIO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32E796E-8D19-4926-B7B8-653B019390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50000" y="1609200"/>
            <a:ext cx="113004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n 3">
            <a:extLst>
              <a:ext uri="{FF2B5EF4-FFF2-40B4-BE49-F238E27FC236}">
                <a16:creationId xmlns:a16="http://schemas.microsoft.com/office/drawing/2014/main" id="{0BF95EFC-490B-4151-AAE7-E3E743F54C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999" y="2522440"/>
            <a:ext cx="5430101" cy="2965120"/>
          </a:xfrm>
          <a:prstGeom prst="rect">
            <a:avLst/>
          </a:prstGeom>
        </p:spPr>
      </p:pic>
      <p:sp>
        <p:nvSpPr>
          <p:cNvPr id="3" name="Subtítulo 2">
            <a:extLst>
              <a:ext uri="{FF2B5EF4-FFF2-40B4-BE49-F238E27FC236}">
                <a16:creationId xmlns:a16="http://schemas.microsoft.com/office/drawing/2014/main" id="{E47043BF-CE26-4F3F-8748-6E30BDB042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11900" y="1944000"/>
            <a:ext cx="5434900" cy="4006800"/>
          </a:xfrm>
        </p:spPr>
        <p:txBody>
          <a:bodyPr vert="horz" wrap="square" lIns="0" tIns="0" rIns="91440" bIns="0" rtlCol="0">
            <a:normAutofit/>
          </a:bodyPr>
          <a:lstStyle/>
          <a:p>
            <a:pPr indent="-448056">
              <a:lnSpc>
                <a:spcPct val="140000"/>
              </a:lnSpc>
              <a:buFont typeface="Calibri Light" panose="020F0302020204030204" pitchFamily="34" charset="0"/>
              <a:buChar char="→"/>
            </a:pPr>
            <a:r>
              <a:rPr lang="en-US" sz="1800"/>
              <a:t>TECNOLOGIA</a:t>
            </a:r>
          </a:p>
          <a:p>
            <a:pPr indent="-448056">
              <a:lnSpc>
                <a:spcPct val="140000"/>
              </a:lnSpc>
              <a:buFont typeface="Calibri Light" panose="020F0302020204030204" pitchFamily="34" charset="0"/>
              <a:buChar char="→"/>
            </a:pPr>
            <a:r>
              <a:rPr lang="en-US" sz="1800"/>
              <a:t>ANALISIS FODA: INSTUTUCIONES PUBLICAS Y PRIVADAS</a:t>
            </a:r>
          </a:p>
          <a:p>
            <a:pPr indent="-448056">
              <a:lnSpc>
                <a:spcPct val="140000"/>
              </a:lnSpc>
              <a:buFont typeface="Calibri Light" panose="020F0302020204030204" pitchFamily="34" charset="0"/>
              <a:buChar char="→"/>
            </a:pPr>
            <a:r>
              <a:rPr lang="en-US" sz="1800"/>
              <a:t>OA  2 – 3</a:t>
            </a:r>
          </a:p>
          <a:p>
            <a:pPr indent="-448056">
              <a:lnSpc>
                <a:spcPct val="140000"/>
              </a:lnSpc>
              <a:buFont typeface="Calibri Light" panose="020F0302020204030204" pitchFamily="34" charset="0"/>
              <a:buChar char="→"/>
            </a:pPr>
            <a:r>
              <a:rPr lang="en-US" sz="1800"/>
              <a:t>CLASE 1</a:t>
            </a:r>
          </a:p>
        </p:txBody>
      </p:sp>
    </p:spTree>
    <p:extLst>
      <p:ext uri="{BB962C8B-B14F-4D97-AF65-F5344CB8AC3E}">
        <p14:creationId xmlns:p14="http://schemas.microsoft.com/office/powerpoint/2010/main" val="3591181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4AA24F09-C522-43A0-95F9-1DC63BE7E4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14345" y="347345"/>
            <a:ext cx="6163310" cy="6163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050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B73DFD-0E99-430F-BAE4-14C192B05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es-CL" b="1" i="0" dirty="0">
                <a:latin typeface="+mn-lt"/>
              </a:rPr>
            </a:br>
            <a:r>
              <a:rPr lang="es-CL" b="1" i="0" dirty="0">
                <a:latin typeface="+mn-lt"/>
              </a:rPr>
              <a:t>QUE ES UNA INSTITUCION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BA9EF13-9E6A-4E22-B209-A9631C7D5B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800" b="0" i="0" dirty="0">
                <a:solidFill>
                  <a:schemeClr val="tx1"/>
                </a:solidFill>
                <a:effectLst/>
                <a:latin typeface="Helvetica Neue"/>
              </a:rPr>
              <a:t>Las instituciones: son mecanismos de índole social y cooperativa, que procuran ordenar y normalizar el comportamiento de un grupo de individuos que puede ser de cualquier dimensión, reducido o amplio, hasta coincidir con toda una sociedad.</a:t>
            </a:r>
            <a:endParaRPr lang="es-CL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525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9E202B-C3A6-4970-ACAF-CA97A9A9F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es-CL" b="1" i="0" dirty="0">
                <a:latin typeface="+mn-lt"/>
              </a:rPr>
            </a:br>
            <a:r>
              <a:rPr lang="es-CL" b="1" i="0" dirty="0">
                <a:latin typeface="+mn-lt"/>
              </a:rPr>
              <a:t>QUE ES UNA INSTITUCION PUBLICA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A4C78D-9518-40D6-B25B-A88384B2F4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800" b="0" i="0" dirty="0">
                <a:solidFill>
                  <a:schemeClr val="tx1"/>
                </a:solidFill>
                <a:effectLst/>
                <a:latin typeface="Helvetica Neue"/>
              </a:rPr>
              <a:t>Las instituciones públicas dependen y reciben aportes del Estado. Las instituciones privadas dependen y reciben aportes de personas que por sus propios medios desarrollan actividades para beneficiar a la comunidad.</a:t>
            </a:r>
            <a:endParaRPr lang="es-CL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671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672DC4-39E1-4414-9CB3-52B1EC0A3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946" y="198587"/>
            <a:ext cx="11301984" cy="1141200"/>
          </a:xfrm>
        </p:spPr>
        <p:txBody>
          <a:bodyPr/>
          <a:lstStyle/>
          <a:p>
            <a:pPr algn="ctr"/>
            <a:br>
              <a:rPr lang="es-CL" b="1" i="0" dirty="0">
                <a:latin typeface="+mn-lt"/>
              </a:rPr>
            </a:br>
            <a:r>
              <a:rPr lang="es-CL" b="1" i="0" dirty="0">
                <a:latin typeface="+mn-lt"/>
              </a:rPr>
              <a:t>QUE ES UN INSTITUCION PRIVADA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4C9F85-D290-4168-B7D9-9CBCF588C1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800" b="0" i="0" dirty="0">
                <a:solidFill>
                  <a:schemeClr val="tx1"/>
                </a:solidFill>
                <a:effectLst/>
                <a:latin typeface="Helvetica Neue"/>
              </a:rPr>
              <a:t>Algunas instituciones privadas están dirigidas por personas o grupos que, con sus propios medios, desarrollan actividades para beneficiar a los ciudadanos. ¿De dónde sacan el dinero suficiente? Muchas veces las instituciones privadas tienen socios que contribuyen dando dinero. Además, pueden realizar colectas para recaudar fondos. </a:t>
            </a:r>
            <a:endParaRPr lang="es-CL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145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D2F300-B46E-49D1-833B-0424CF2B1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b="1" i="0" dirty="0">
                <a:latin typeface="+mn-lt"/>
              </a:rPr>
              <a:t>EJEMPLOS DE INSTITUCIONES PUBLICAS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1399CAC-E4F1-454B-9040-35A6D71BBD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056" y="1114816"/>
            <a:ext cx="11293200" cy="5354384"/>
          </a:xfrm>
        </p:spPr>
        <p:txBody>
          <a:bodyPr>
            <a:normAutofit fontScale="92500" lnSpcReduction="20000"/>
          </a:bodyPr>
          <a:lstStyle/>
          <a:p>
            <a:pPr algn="l">
              <a:buFont typeface="+mj-lt"/>
              <a:buAutoNum type="arabicPeriod"/>
            </a:pPr>
            <a:r>
              <a:rPr lang="es-MX" sz="2100" b="1" i="0" dirty="0">
                <a:solidFill>
                  <a:schemeClr val="tx1"/>
                </a:solidFill>
                <a:effectLst/>
                <a:latin typeface="Helvetica Neue"/>
              </a:rPr>
              <a:t>Carabineros de Chile </a:t>
            </a:r>
            <a:r>
              <a:rPr lang="es-MX" sz="2100" b="0" i="0" dirty="0">
                <a:solidFill>
                  <a:schemeClr val="tx1"/>
                </a:solidFill>
                <a:effectLst/>
                <a:latin typeface="Helvetica Neue"/>
              </a:rPr>
              <a:t>Está a cargo de la seguridad y protección de todos los chilenos. Su misión es preocuparse de que la ley sea cumplida.</a:t>
            </a:r>
          </a:p>
          <a:p>
            <a:pPr algn="l">
              <a:buFont typeface="+mj-lt"/>
              <a:buAutoNum type="arabicPeriod"/>
            </a:pPr>
            <a:r>
              <a:rPr lang="es-MX" sz="2100" b="1" i="0" dirty="0">
                <a:solidFill>
                  <a:schemeClr val="tx1"/>
                </a:solidFill>
                <a:effectLst/>
                <a:latin typeface="Helvetica Neue"/>
              </a:rPr>
              <a:t>Corporación Nacional Forestal (</a:t>
            </a:r>
            <a:r>
              <a:rPr lang="es-MX" sz="2100" b="1" i="0" dirty="0" err="1">
                <a:solidFill>
                  <a:schemeClr val="tx1"/>
                </a:solidFill>
                <a:effectLst/>
                <a:latin typeface="Helvetica Neue"/>
              </a:rPr>
              <a:t>Conaf</a:t>
            </a:r>
            <a:r>
              <a:rPr lang="es-MX" sz="2100" b="1" i="0" dirty="0">
                <a:solidFill>
                  <a:schemeClr val="tx1"/>
                </a:solidFill>
                <a:effectLst/>
                <a:latin typeface="Helvetica Neue"/>
              </a:rPr>
              <a:t>) </a:t>
            </a:r>
            <a:r>
              <a:rPr lang="es-MX" sz="2100" b="0" i="0" dirty="0">
                <a:solidFill>
                  <a:schemeClr val="tx1"/>
                </a:solidFill>
                <a:effectLst/>
                <a:latin typeface="Helvetica Neue"/>
              </a:rPr>
              <a:t>Se encarga de proteger el medioambiente en nuestro país. Se preocupa de educar a los niños para cuidar los bosques y prevenir incendios en nuestro hermoso país.</a:t>
            </a:r>
          </a:p>
          <a:p>
            <a:pPr algn="l">
              <a:buFont typeface="+mj-lt"/>
              <a:buAutoNum type="arabicPeriod"/>
            </a:pPr>
            <a:r>
              <a:rPr lang="es-MX" sz="2100" b="1" i="0" dirty="0">
                <a:solidFill>
                  <a:schemeClr val="tx1"/>
                </a:solidFill>
                <a:effectLst/>
                <a:latin typeface="Helvetica Neue"/>
              </a:rPr>
              <a:t>Junta de auxilio Escolar y Becas (</a:t>
            </a:r>
            <a:r>
              <a:rPr lang="es-MX" sz="2100" b="1" i="0" dirty="0" err="1">
                <a:solidFill>
                  <a:schemeClr val="tx1"/>
                </a:solidFill>
                <a:effectLst/>
                <a:latin typeface="Helvetica Neue"/>
              </a:rPr>
              <a:t>Junaeb</a:t>
            </a:r>
            <a:r>
              <a:rPr lang="es-MX" sz="2100" b="1" i="0" dirty="0">
                <a:solidFill>
                  <a:schemeClr val="tx1"/>
                </a:solidFill>
                <a:effectLst/>
                <a:latin typeface="Helvetica Neue"/>
              </a:rPr>
              <a:t>) </a:t>
            </a:r>
            <a:r>
              <a:rPr lang="es-MX" sz="2100" b="0" i="0" dirty="0">
                <a:solidFill>
                  <a:schemeClr val="tx1"/>
                </a:solidFill>
                <a:effectLst/>
                <a:latin typeface="Helvetica Neue"/>
              </a:rPr>
              <a:t>Su misión es entregar beneficios a niños y jóvenes de escasos recursos. Para lograrlo entrega becas, alimentación, útiles escolares y otros productos necesarios para los estudiantes del país.</a:t>
            </a:r>
          </a:p>
          <a:p>
            <a:pPr algn="l">
              <a:buFont typeface="+mj-lt"/>
              <a:buAutoNum type="arabicPeriod"/>
            </a:pPr>
            <a:r>
              <a:rPr lang="es-MX" sz="2100" b="1" i="0" dirty="0">
                <a:solidFill>
                  <a:schemeClr val="tx1"/>
                </a:solidFill>
                <a:effectLst/>
                <a:latin typeface="Helvetica Neue"/>
              </a:rPr>
              <a:t>Servicio Nacional de consumidor (</a:t>
            </a:r>
            <a:r>
              <a:rPr lang="es-MX" sz="2100" b="1" i="0" dirty="0" err="1">
                <a:solidFill>
                  <a:schemeClr val="tx1"/>
                </a:solidFill>
                <a:effectLst/>
                <a:latin typeface="Helvetica Neue"/>
              </a:rPr>
              <a:t>Sernac</a:t>
            </a:r>
            <a:r>
              <a:rPr lang="es-MX" sz="2100" b="1" i="0" dirty="0">
                <a:solidFill>
                  <a:schemeClr val="tx1"/>
                </a:solidFill>
                <a:effectLst/>
                <a:latin typeface="Helvetica Neue"/>
              </a:rPr>
              <a:t>) </a:t>
            </a:r>
            <a:r>
              <a:rPr lang="es-MX" sz="2100" b="0" i="0" dirty="0">
                <a:solidFill>
                  <a:schemeClr val="tx1"/>
                </a:solidFill>
                <a:effectLst/>
                <a:latin typeface="Helvetica Neue"/>
              </a:rPr>
              <a:t>Funciona como oficina de reclamos que presentan las personas cuando sus derechos no son respetados. Su misión es ayudar a los Consumidores del país. Su sigla es </a:t>
            </a:r>
            <a:r>
              <a:rPr lang="es-MX" sz="2100" b="0" i="0" dirty="0" err="1">
                <a:solidFill>
                  <a:schemeClr val="tx1"/>
                </a:solidFill>
                <a:effectLst/>
                <a:latin typeface="Helvetica Neue"/>
              </a:rPr>
              <a:t>Sernac</a:t>
            </a:r>
            <a:r>
              <a:rPr lang="es-MX" sz="2100" b="0" i="0" dirty="0">
                <a:solidFill>
                  <a:schemeClr val="tx1"/>
                </a:solidFill>
                <a:effectLst/>
                <a:latin typeface="Helvetica Neue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s-MX" sz="2100" b="1" i="0" dirty="0">
                <a:solidFill>
                  <a:schemeClr val="tx1"/>
                </a:solidFill>
                <a:effectLst/>
                <a:latin typeface="Helvetica Neue"/>
              </a:rPr>
              <a:t>Correos de Chile </a:t>
            </a:r>
            <a:r>
              <a:rPr lang="es-MX" sz="2100" b="0" i="0" dirty="0">
                <a:solidFill>
                  <a:schemeClr val="tx1"/>
                </a:solidFill>
                <a:effectLst/>
                <a:latin typeface="Helvetica Neue"/>
              </a:rPr>
              <a:t>Es una institución que se encarga del servicio de correspondencia y paquetería en todo Chile.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523074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459729-738B-4532-8C23-EC44DD941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es-CL" b="1" i="0" dirty="0">
                <a:latin typeface="+mn-lt"/>
              </a:rPr>
            </a:br>
            <a:r>
              <a:rPr lang="es-CL" b="1" i="0" dirty="0">
                <a:latin typeface="+mn-lt"/>
              </a:rPr>
              <a:t>EJEMPLOS DE INSTITUCIONES PRIVADAS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5D3260B-CC04-4DC6-B76A-0CE364913E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944" indent="0" algn="l">
              <a:buNone/>
            </a:pPr>
            <a:r>
              <a:rPr lang="es-MX" b="1" i="0" dirty="0">
                <a:solidFill>
                  <a:schemeClr val="tx1"/>
                </a:solidFill>
                <a:effectLst/>
                <a:latin typeface="Helvetica Neue"/>
              </a:rPr>
              <a:t>HOGAR DE CRISTO: </a:t>
            </a:r>
            <a:r>
              <a:rPr lang="es-MX" b="0" i="0" dirty="0">
                <a:solidFill>
                  <a:schemeClr val="tx1"/>
                </a:solidFill>
                <a:effectLst/>
                <a:latin typeface="Helvetica Neue"/>
              </a:rPr>
              <a:t>Acoge con amor y dignidad a los más pobres para que puedan acceder a una vida mejor. Fundada por san Alberto Hurtado, esta institución promueve el respeto, la justicia y la solidaridad.</a:t>
            </a:r>
          </a:p>
          <a:p>
            <a:pPr marL="1944" indent="0" algn="l">
              <a:buNone/>
            </a:pPr>
            <a:r>
              <a:rPr lang="es-MX" b="0" i="0" dirty="0">
                <a:solidFill>
                  <a:schemeClr val="tx1"/>
                </a:solidFill>
                <a:effectLst/>
                <a:latin typeface="Helvetica Neue"/>
              </a:rPr>
              <a:t> </a:t>
            </a:r>
            <a:r>
              <a:rPr lang="es-MX" b="1" i="0" dirty="0">
                <a:solidFill>
                  <a:schemeClr val="tx1"/>
                </a:solidFill>
                <a:effectLst/>
                <a:latin typeface="Helvetica Neue"/>
              </a:rPr>
              <a:t>TECHO </a:t>
            </a:r>
            <a:r>
              <a:rPr lang="es-MX" b="1" dirty="0">
                <a:solidFill>
                  <a:schemeClr val="tx1"/>
                </a:solidFill>
                <a:latin typeface="Helvetica Neue"/>
              </a:rPr>
              <a:t>:</a:t>
            </a:r>
            <a:r>
              <a:rPr lang="es-MX" b="1" i="0" dirty="0">
                <a:solidFill>
                  <a:schemeClr val="tx1"/>
                </a:solidFill>
                <a:effectLst/>
                <a:latin typeface="Helvetica Neue"/>
              </a:rPr>
              <a:t> </a:t>
            </a:r>
            <a:r>
              <a:rPr lang="es-MX" b="0" i="0" dirty="0">
                <a:solidFill>
                  <a:schemeClr val="tx1"/>
                </a:solidFill>
                <a:effectLst/>
                <a:latin typeface="Helvetica Neue"/>
              </a:rPr>
              <a:t>En ella trabajan los pobladores de lugares con malas condiciones de vida y jóvenes voluntarios para superar la pobreza. Para ello incentivan el desarrollo de la comunidad y denuncian la situación en la que viven las comunidades más pobres de Chile y de otros países de América, entre otras propuestas.</a:t>
            </a:r>
          </a:p>
          <a:p>
            <a:pPr marL="1944" indent="0" algn="l">
              <a:buNone/>
            </a:pPr>
            <a:r>
              <a:rPr lang="es-MX" dirty="0">
                <a:solidFill>
                  <a:schemeClr val="tx1"/>
                </a:solidFill>
                <a:latin typeface="Helvetica Neue"/>
              </a:rPr>
              <a:t> </a:t>
            </a:r>
            <a:r>
              <a:rPr lang="es-MX" b="1" dirty="0">
                <a:solidFill>
                  <a:schemeClr val="tx1"/>
                </a:solidFill>
                <a:latin typeface="Helvetica Neue"/>
              </a:rPr>
              <a:t>BELEN EDUCA: </a:t>
            </a:r>
            <a:r>
              <a:rPr lang="es-MX" b="0" i="0" dirty="0">
                <a:solidFill>
                  <a:schemeClr val="tx1"/>
                </a:solidFill>
                <a:effectLst/>
                <a:latin typeface="Helvetica Neue"/>
              </a:rPr>
              <a:t>Su misión es ofrecer a los niños y jóvenes de sectores de escasos recursos una educación de calidad y excelencia, desarrollando un proyecto católico e incentivando el compromiso de las familias con la formación de sus hijos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76144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958CE6-DB0C-4C92-A001-A82FBDC32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796" y="39403"/>
            <a:ext cx="11301984" cy="1141200"/>
          </a:xfrm>
        </p:spPr>
        <p:txBody>
          <a:bodyPr>
            <a:normAutofit/>
          </a:bodyPr>
          <a:lstStyle/>
          <a:p>
            <a:pPr algn="ctr"/>
            <a:br>
              <a:rPr lang="es-CL" sz="3200" b="1" i="0" dirty="0">
                <a:latin typeface="+mn-lt"/>
              </a:rPr>
            </a:br>
            <a:r>
              <a:rPr lang="es-CL" sz="3200" b="1" i="0" dirty="0">
                <a:latin typeface="+mn-lt"/>
              </a:rPr>
              <a:t>ANALISIS FODA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3937593-67B6-4CBA-B41A-6687733F09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8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Las siglas </a:t>
            </a:r>
            <a:r>
              <a:rPr lang="es-MX" sz="2800" b="1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FODA</a:t>
            </a:r>
            <a:r>
              <a:rPr lang="es-MX" sz="28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es un acrónimo de las palabras fortalezas, oportunidades, debilidades y amenazas, e identifican una matriz de análisis que permite diagnosticar la situación estratégica en que se encuentra una empresa, organización, institución o persona, a fin de desarrollar con éxito un determinado</a:t>
            </a:r>
            <a:endParaRPr lang="es-CL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133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5F70747B-6D1E-4B86-BA3D-404E6906EC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28834" y="322621"/>
            <a:ext cx="4800766" cy="6212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789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073D96-6F55-47F0-A568-85E858FDF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es-CL" sz="3600" b="1" i="0" dirty="0">
                <a:solidFill>
                  <a:srgbClr val="FFFF00"/>
                </a:solidFill>
              </a:rPr>
            </a:br>
            <a:r>
              <a:rPr lang="es-CL" sz="3600" b="1" i="0" dirty="0">
                <a:solidFill>
                  <a:srgbClr val="FFFF00"/>
                </a:solidFill>
              </a:rPr>
              <a:t>ACTIVIDAD: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B3E1265-0D68-4810-8338-AC1E1DD634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b="1" dirty="0">
                <a:solidFill>
                  <a:schemeClr val="tx1">
                    <a:alpha val="55000"/>
                  </a:schemeClr>
                </a:solidFill>
              </a:rPr>
              <a:t>REALIZAR ANALISIS FODA A:</a:t>
            </a:r>
          </a:p>
          <a:p>
            <a:r>
              <a:rPr lang="es-CL" b="1" dirty="0">
                <a:solidFill>
                  <a:schemeClr val="tx1">
                    <a:alpha val="55000"/>
                  </a:schemeClr>
                </a:solidFill>
              </a:rPr>
              <a:t>6 INSTITUCIONES PUBLICAS NACIONALES</a:t>
            </a:r>
          </a:p>
          <a:p>
            <a:r>
              <a:rPr lang="es-CL" b="1" dirty="0">
                <a:solidFill>
                  <a:schemeClr val="tx1">
                    <a:alpha val="55000"/>
                  </a:schemeClr>
                </a:solidFill>
              </a:rPr>
              <a:t>6 INSTITUCIONES PRIVADAS NACIONALES</a:t>
            </a:r>
          </a:p>
          <a:p>
            <a:r>
              <a:rPr lang="es-CL" b="1" dirty="0">
                <a:solidFill>
                  <a:schemeClr val="tx1">
                    <a:alpha val="55000"/>
                  </a:schemeClr>
                </a:solidFill>
              </a:rPr>
              <a:t>SE REALIZA EL TRABAJO EN SU CUADERNO Y SE ENVIAN LAS FOTOGRAFIAS DEL TRABAJO AL CORREO: </a:t>
            </a:r>
            <a:r>
              <a:rPr lang="es-CL" b="1" dirty="0">
                <a:solidFill>
                  <a:schemeClr val="tx1">
                    <a:alpha val="5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rutharenasrojas11@gmail.com</a:t>
            </a:r>
            <a:endParaRPr lang="es-CL" b="1" dirty="0">
              <a:solidFill>
                <a:schemeClr val="tx1">
                  <a:alpha val="55000"/>
                </a:schemeClr>
              </a:solidFill>
            </a:endParaRPr>
          </a:p>
          <a:p>
            <a:r>
              <a:rPr lang="es-CL" b="1" dirty="0">
                <a:solidFill>
                  <a:srgbClr val="FF99CC"/>
                </a:solidFill>
              </a:rPr>
              <a:t>FECHA DE ENTREGA: MARTES 06 DE ABRIL, 2021.</a:t>
            </a:r>
          </a:p>
        </p:txBody>
      </p:sp>
    </p:spTree>
    <p:extLst>
      <p:ext uri="{BB962C8B-B14F-4D97-AF65-F5344CB8AC3E}">
        <p14:creationId xmlns:p14="http://schemas.microsoft.com/office/powerpoint/2010/main" val="3760109149"/>
      </p:ext>
    </p:extLst>
  </p:cSld>
  <p:clrMapOvr>
    <a:masterClrMapping/>
  </p:clrMapOvr>
</p:sld>
</file>

<file path=ppt/theme/theme1.xml><?xml version="1.0" encoding="utf-8"?>
<a:theme xmlns:a="http://schemas.openxmlformats.org/drawingml/2006/main" name="ThinLineVTI">
  <a:themeElements>
    <a:clrScheme name="ThinLines Color Scheme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BAC8"/>
      </a:accent1>
      <a:accent2>
        <a:srgbClr val="794DFF"/>
      </a:accent2>
      <a:accent3>
        <a:srgbClr val="00D17D"/>
      </a:accent3>
      <a:accent4>
        <a:srgbClr val="404040"/>
      </a:accent4>
      <a:accent5>
        <a:srgbClr val="FE5D21"/>
      </a:accent5>
      <a:accent6>
        <a:srgbClr val="B3B3B3"/>
      </a:accent6>
      <a:hlink>
        <a:srgbClr val="3E8FF1"/>
      </a:hlink>
      <a:folHlink>
        <a:srgbClr val="939393"/>
      </a:folHlink>
    </a:clrScheme>
    <a:fontScheme name="Custom 3">
      <a:majorFont>
        <a:latin typeface="Sagona Book"/>
        <a:ea typeface=""/>
        <a:cs typeface=""/>
      </a:majorFont>
      <a:minorFont>
        <a:latin typeface="Univers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inLineVTI" id="{DA2A884B-D36C-4F63-9FE8-3C89F2B99A40}" vid="{62C1F77B-42AE-47B9-869B-5CE48C8ED8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570</Words>
  <Application>Microsoft Office PowerPoint</Application>
  <PresentationFormat>Panorámica</PresentationFormat>
  <Paragraphs>29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7" baseType="lpstr">
      <vt:lpstr>Arial</vt:lpstr>
      <vt:lpstr>Arial</vt:lpstr>
      <vt:lpstr>Calibri Light</vt:lpstr>
      <vt:lpstr>Helvetica Neue</vt:lpstr>
      <vt:lpstr>Sagona Book</vt:lpstr>
      <vt:lpstr>Univers</vt:lpstr>
      <vt:lpstr>ThinLineVTI</vt:lpstr>
      <vt:lpstr>1° MEDIO</vt:lpstr>
      <vt:lpstr> QUE ES UNA INSTITUCION</vt:lpstr>
      <vt:lpstr> QUE ES UNA INSTITUCION PUBLICA</vt:lpstr>
      <vt:lpstr> QUE ES UN INSTITUCION PRIVADA</vt:lpstr>
      <vt:lpstr>EJEMPLOS DE INSTITUCIONES PUBLICAS</vt:lpstr>
      <vt:lpstr> EJEMPLOS DE INSTITUCIONES PRIVADAS</vt:lpstr>
      <vt:lpstr> ANALISIS FODA</vt:lpstr>
      <vt:lpstr>Presentación de PowerPoint</vt:lpstr>
      <vt:lpstr> ACTIVIDAD: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1° MEDIO</dc:title>
  <dc:creator>Ruth Arenas</dc:creator>
  <cp:lastModifiedBy>Ruth Arenas</cp:lastModifiedBy>
  <cp:revision>5</cp:revision>
  <dcterms:created xsi:type="dcterms:W3CDTF">2021-03-30T13:53:43Z</dcterms:created>
  <dcterms:modified xsi:type="dcterms:W3CDTF">2021-03-30T14:39:22Z</dcterms:modified>
</cp:coreProperties>
</file>