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61" r:id="rId8"/>
    <p:sldId id="271" r:id="rId9"/>
    <p:sldId id="272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C3AB2-E125-4ED1-847D-2852D521F63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0D7F04-63E0-4516-BF77-812286A7DBF8}">
      <dgm:prSet/>
      <dgm:spPr/>
      <dgm:t>
        <a:bodyPr/>
        <a:lstStyle/>
        <a:p>
          <a:r>
            <a:rPr lang="es-ES" dirty="0"/>
            <a:t>1. ¿Cuáles fueron los principales grupos sociales durante la colonia?</a:t>
          </a:r>
          <a:endParaRPr lang="en-US" dirty="0"/>
        </a:p>
      </dgm:t>
    </dgm:pt>
    <dgm:pt modelId="{FB941DF8-C3FD-46B5-82D6-4401E3CBAE40}" type="parTrans" cxnId="{409A9451-CA16-42F3-8385-2140C8AC0F9E}">
      <dgm:prSet/>
      <dgm:spPr/>
      <dgm:t>
        <a:bodyPr/>
        <a:lstStyle/>
        <a:p>
          <a:endParaRPr lang="en-US"/>
        </a:p>
      </dgm:t>
    </dgm:pt>
    <dgm:pt modelId="{D1C840E0-30C5-419E-AE8B-3BAC990DD662}" type="sibTrans" cxnId="{409A9451-CA16-42F3-8385-2140C8AC0F9E}">
      <dgm:prSet/>
      <dgm:spPr/>
      <dgm:t>
        <a:bodyPr/>
        <a:lstStyle/>
        <a:p>
          <a:endParaRPr lang="en-US"/>
        </a:p>
      </dgm:t>
    </dgm:pt>
    <dgm:pt modelId="{B837DFC9-8697-483F-9C68-193F24DC9404}">
      <dgm:prSet/>
      <dgm:spPr/>
      <dgm:t>
        <a:bodyPr/>
        <a:lstStyle/>
        <a:p>
          <a:r>
            <a:rPr lang="es-ES" dirty="0"/>
            <a:t>2. ¿Qué rol cumplió cada uno dentro del orden colonial?</a:t>
          </a:r>
          <a:endParaRPr lang="en-US" dirty="0"/>
        </a:p>
      </dgm:t>
    </dgm:pt>
    <dgm:pt modelId="{E673E220-867B-4953-87D7-021AE495CA8B}" type="parTrans" cxnId="{7BD036CE-A693-42F8-9671-28D18B3686C0}">
      <dgm:prSet/>
      <dgm:spPr/>
      <dgm:t>
        <a:bodyPr/>
        <a:lstStyle/>
        <a:p>
          <a:endParaRPr lang="en-US"/>
        </a:p>
      </dgm:t>
    </dgm:pt>
    <dgm:pt modelId="{D28C5DE5-5920-4BAA-BC62-51B119357522}" type="sibTrans" cxnId="{7BD036CE-A693-42F8-9671-28D18B3686C0}">
      <dgm:prSet/>
      <dgm:spPr/>
      <dgm:t>
        <a:bodyPr/>
        <a:lstStyle/>
        <a:p>
          <a:endParaRPr lang="en-US"/>
        </a:p>
      </dgm:t>
    </dgm:pt>
    <dgm:pt modelId="{1E28E0E4-160F-48C1-821A-D9B269F0DF33}">
      <dgm:prSet/>
      <dgm:spPr/>
      <dgm:t>
        <a:bodyPr/>
        <a:lstStyle/>
        <a:p>
          <a:r>
            <a:rPr lang="es-ES" dirty="0"/>
            <a:t>3. ¿Consideras que el rol y posición social que ocuparon durante la colonia tiene alguna relación con la visión que se tiene en la actualidad de estos grupos? Justifica</a:t>
          </a:r>
          <a:endParaRPr lang="en-US" dirty="0"/>
        </a:p>
      </dgm:t>
    </dgm:pt>
    <dgm:pt modelId="{639C870E-5D88-47FE-B85A-AB2AB32FEFD9}" type="parTrans" cxnId="{56857E39-58D1-4B52-B444-41022395B821}">
      <dgm:prSet/>
      <dgm:spPr/>
      <dgm:t>
        <a:bodyPr/>
        <a:lstStyle/>
        <a:p>
          <a:endParaRPr lang="en-US"/>
        </a:p>
      </dgm:t>
    </dgm:pt>
    <dgm:pt modelId="{240B64DD-42FE-4DF1-A518-6011017EFCD9}" type="sibTrans" cxnId="{56857E39-58D1-4B52-B444-41022395B821}">
      <dgm:prSet/>
      <dgm:spPr/>
      <dgm:t>
        <a:bodyPr/>
        <a:lstStyle/>
        <a:p>
          <a:endParaRPr lang="en-US"/>
        </a:p>
      </dgm:t>
    </dgm:pt>
    <dgm:pt modelId="{DEC9C375-86C5-47EC-AECE-1475C7EF89F0}" type="pres">
      <dgm:prSet presAssocID="{971C3AB2-E125-4ED1-847D-2852D521F638}" presName="vert0" presStyleCnt="0">
        <dgm:presLayoutVars>
          <dgm:dir/>
          <dgm:animOne val="branch"/>
          <dgm:animLvl val="lvl"/>
        </dgm:presLayoutVars>
      </dgm:prSet>
      <dgm:spPr/>
    </dgm:pt>
    <dgm:pt modelId="{74197D44-2677-4AB1-AD25-5E37CD0D91B9}" type="pres">
      <dgm:prSet presAssocID="{670D7F04-63E0-4516-BF77-812286A7DBF8}" presName="thickLine" presStyleLbl="alignNode1" presStyleIdx="0" presStyleCnt="3"/>
      <dgm:spPr/>
    </dgm:pt>
    <dgm:pt modelId="{F15C02A6-1362-42EC-BD5D-8457AD5A0C7D}" type="pres">
      <dgm:prSet presAssocID="{670D7F04-63E0-4516-BF77-812286A7DBF8}" presName="horz1" presStyleCnt="0"/>
      <dgm:spPr/>
    </dgm:pt>
    <dgm:pt modelId="{533367D5-BAEE-4B68-A4A7-0016081AEC5E}" type="pres">
      <dgm:prSet presAssocID="{670D7F04-63E0-4516-BF77-812286A7DBF8}" presName="tx1" presStyleLbl="revTx" presStyleIdx="0" presStyleCnt="3"/>
      <dgm:spPr/>
    </dgm:pt>
    <dgm:pt modelId="{1FBCA648-6E67-4A8D-9D79-CC056F768337}" type="pres">
      <dgm:prSet presAssocID="{670D7F04-63E0-4516-BF77-812286A7DBF8}" presName="vert1" presStyleCnt="0"/>
      <dgm:spPr/>
    </dgm:pt>
    <dgm:pt modelId="{9096BA91-1665-4F5B-A566-C93E2F1464FA}" type="pres">
      <dgm:prSet presAssocID="{B837DFC9-8697-483F-9C68-193F24DC9404}" presName="thickLine" presStyleLbl="alignNode1" presStyleIdx="1" presStyleCnt="3"/>
      <dgm:spPr/>
    </dgm:pt>
    <dgm:pt modelId="{C2F1DCB2-1E8E-4C65-8D2D-7551B1756292}" type="pres">
      <dgm:prSet presAssocID="{B837DFC9-8697-483F-9C68-193F24DC9404}" presName="horz1" presStyleCnt="0"/>
      <dgm:spPr/>
    </dgm:pt>
    <dgm:pt modelId="{DB72F72D-DC34-4963-91FB-5050DA82DBCF}" type="pres">
      <dgm:prSet presAssocID="{B837DFC9-8697-483F-9C68-193F24DC9404}" presName="tx1" presStyleLbl="revTx" presStyleIdx="1" presStyleCnt="3"/>
      <dgm:spPr/>
    </dgm:pt>
    <dgm:pt modelId="{F661C4D7-244D-4480-B9CF-1870A0ED2288}" type="pres">
      <dgm:prSet presAssocID="{B837DFC9-8697-483F-9C68-193F24DC9404}" presName="vert1" presStyleCnt="0"/>
      <dgm:spPr/>
    </dgm:pt>
    <dgm:pt modelId="{BC1F1ED1-23CF-4070-A945-16E162777FB2}" type="pres">
      <dgm:prSet presAssocID="{1E28E0E4-160F-48C1-821A-D9B269F0DF33}" presName="thickLine" presStyleLbl="alignNode1" presStyleIdx="2" presStyleCnt="3"/>
      <dgm:spPr/>
    </dgm:pt>
    <dgm:pt modelId="{FD4638D2-6CA2-41B6-B35E-9D161BEDF4C2}" type="pres">
      <dgm:prSet presAssocID="{1E28E0E4-160F-48C1-821A-D9B269F0DF33}" presName="horz1" presStyleCnt="0"/>
      <dgm:spPr/>
    </dgm:pt>
    <dgm:pt modelId="{8D3F13C9-C863-487E-BD51-5AB344B480BE}" type="pres">
      <dgm:prSet presAssocID="{1E28E0E4-160F-48C1-821A-D9B269F0DF33}" presName="tx1" presStyleLbl="revTx" presStyleIdx="2" presStyleCnt="3"/>
      <dgm:spPr/>
    </dgm:pt>
    <dgm:pt modelId="{A0F528B5-591B-4781-9171-739F4AA3304E}" type="pres">
      <dgm:prSet presAssocID="{1E28E0E4-160F-48C1-821A-D9B269F0DF33}" presName="vert1" presStyleCnt="0"/>
      <dgm:spPr/>
    </dgm:pt>
  </dgm:ptLst>
  <dgm:cxnLst>
    <dgm:cxn modelId="{56857E39-58D1-4B52-B444-41022395B821}" srcId="{971C3AB2-E125-4ED1-847D-2852D521F638}" destId="{1E28E0E4-160F-48C1-821A-D9B269F0DF33}" srcOrd="2" destOrd="0" parTransId="{639C870E-5D88-47FE-B85A-AB2AB32FEFD9}" sibTransId="{240B64DD-42FE-4DF1-A518-6011017EFCD9}"/>
    <dgm:cxn modelId="{115CAC5D-4611-4B2E-AD73-868E3EE9386A}" type="presOf" srcId="{1E28E0E4-160F-48C1-821A-D9B269F0DF33}" destId="{8D3F13C9-C863-487E-BD51-5AB344B480BE}" srcOrd="0" destOrd="0" presId="urn:microsoft.com/office/officeart/2008/layout/LinedList"/>
    <dgm:cxn modelId="{2AAB534A-F939-4C7D-A3EF-E51D09E3D4D9}" type="presOf" srcId="{971C3AB2-E125-4ED1-847D-2852D521F638}" destId="{DEC9C375-86C5-47EC-AECE-1475C7EF89F0}" srcOrd="0" destOrd="0" presId="urn:microsoft.com/office/officeart/2008/layout/LinedList"/>
    <dgm:cxn modelId="{409A9451-CA16-42F3-8385-2140C8AC0F9E}" srcId="{971C3AB2-E125-4ED1-847D-2852D521F638}" destId="{670D7F04-63E0-4516-BF77-812286A7DBF8}" srcOrd="0" destOrd="0" parTransId="{FB941DF8-C3FD-46B5-82D6-4401E3CBAE40}" sibTransId="{D1C840E0-30C5-419E-AE8B-3BAC990DD662}"/>
    <dgm:cxn modelId="{7BD036CE-A693-42F8-9671-28D18B3686C0}" srcId="{971C3AB2-E125-4ED1-847D-2852D521F638}" destId="{B837DFC9-8697-483F-9C68-193F24DC9404}" srcOrd="1" destOrd="0" parTransId="{E673E220-867B-4953-87D7-021AE495CA8B}" sibTransId="{D28C5DE5-5920-4BAA-BC62-51B119357522}"/>
    <dgm:cxn modelId="{15AA1AEE-1FF2-4401-A9EB-ABAD90151601}" type="presOf" srcId="{670D7F04-63E0-4516-BF77-812286A7DBF8}" destId="{533367D5-BAEE-4B68-A4A7-0016081AEC5E}" srcOrd="0" destOrd="0" presId="urn:microsoft.com/office/officeart/2008/layout/LinedList"/>
    <dgm:cxn modelId="{879C42F0-8381-45C9-83D5-08BBE91702B4}" type="presOf" srcId="{B837DFC9-8697-483F-9C68-193F24DC9404}" destId="{DB72F72D-DC34-4963-91FB-5050DA82DBCF}" srcOrd="0" destOrd="0" presId="urn:microsoft.com/office/officeart/2008/layout/LinedList"/>
    <dgm:cxn modelId="{E7833837-18F6-480F-85A1-0A05DB79C39A}" type="presParOf" srcId="{DEC9C375-86C5-47EC-AECE-1475C7EF89F0}" destId="{74197D44-2677-4AB1-AD25-5E37CD0D91B9}" srcOrd="0" destOrd="0" presId="urn:microsoft.com/office/officeart/2008/layout/LinedList"/>
    <dgm:cxn modelId="{45FFAE84-2059-427B-A236-9379933CE5C5}" type="presParOf" srcId="{DEC9C375-86C5-47EC-AECE-1475C7EF89F0}" destId="{F15C02A6-1362-42EC-BD5D-8457AD5A0C7D}" srcOrd="1" destOrd="0" presId="urn:microsoft.com/office/officeart/2008/layout/LinedList"/>
    <dgm:cxn modelId="{0D42BC8F-7596-478C-854B-3ADC1E7A19B2}" type="presParOf" srcId="{F15C02A6-1362-42EC-BD5D-8457AD5A0C7D}" destId="{533367D5-BAEE-4B68-A4A7-0016081AEC5E}" srcOrd="0" destOrd="0" presId="urn:microsoft.com/office/officeart/2008/layout/LinedList"/>
    <dgm:cxn modelId="{B8D47930-3708-474D-9D6C-BAB7B7DC5EF7}" type="presParOf" srcId="{F15C02A6-1362-42EC-BD5D-8457AD5A0C7D}" destId="{1FBCA648-6E67-4A8D-9D79-CC056F768337}" srcOrd="1" destOrd="0" presId="urn:microsoft.com/office/officeart/2008/layout/LinedList"/>
    <dgm:cxn modelId="{8749D2B4-DE63-4619-9C9F-9D2D0BCA7CC2}" type="presParOf" srcId="{DEC9C375-86C5-47EC-AECE-1475C7EF89F0}" destId="{9096BA91-1665-4F5B-A566-C93E2F1464FA}" srcOrd="2" destOrd="0" presId="urn:microsoft.com/office/officeart/2008/layout/LinedList"/>
    <dgm:cxn modelId="{D088A5D6-7F49-49E2-8F0A-94A660B674CD}" type="presParOf" srcId="{DEC9C375-86C5-47EC-AECE-1475C7EF89F0}" destId="{C2F1DCB2-1E8E-4C65-8D2D-7551B1756292}" srcOrd="3" destOrd="0" presId="urn:microsoft.com/office/officeart/2008/layout/LinedList"/>
    <dgm:cxn modelId="{D71F2FB4-674A-4B35-A6F6-0E7CDD5684F8}" type="presParOf" srcId="{C2F1DCB2-1E8E-4C65-8D2D-7551B1756292}" destId="{DB72F72D-DC34-4963-91FB-5050DA82DBCF}" srcOrd="0" destOrd="0" presId="urn:microsoft.com/office/officeart/2008/layout/LinedList"/>
    <dgm:cxn modelId="{37560943-0901-4E7D-A291-0AE20D1EAB4E}" type="presParOf" srcId="{C2F1DCB2-1E8E-4C65-8D2D-7551B1756292}" destId="{F661C4D7-244D-4480-B9CF-1870A0ED2288}" srcOrd="1" destOrd="0" presId="urn:microsoft.com/office/officeart/2008/layout/LinedList"/>
    <dgm:cxn modelId="{9A03C4D5-CEE7-4329-BF71-297EEE9668FE}" type="presParOf" srcId="{DEC9C375-86C5-47EC-AECE-1475C7EF89F0}" destId="{BC1F1ED1-23CF-4070-A945-16E162777FB2}" srcOrd="4" destOrd="0" presId="urn:microsoft.com/office/officeart/2008/layout/LinedList"/>
    <dgm:cxn modelId="{BC2C258C-BCD2-4FCB-BC0A-B55DBAB523A8}" type="presParOf" srcId="{DEC9C375-86C5-47EC-AECE-1475C7EF89F0}" destId="{FD4638D2-6CA2-41B6-B35E-9D161BEDF4C2}" srcOrd="5" destOrd="0" presId="urn:microsoft.com/office/officeart/2008/layout/LinedList"/>
    <dgm:cxn modelId="{5849A832-D56D-4B26-94F6-C13499176571}" type="presParOf" srcId="{FD4638D2-6CA2-41B6-B35E-9D161BEDF4C2}" destId="{8D3F13C9-C863-487E-BD51-5AB344B480BE}" srcOrd="0" destOrd="0" presId="urn:microsoft.com/office/officeart/2008/layout/LinedList"/>
    <dgm:cxn modelId="{3CEB3CD4-AEF4-4376-9EEF-E73E44F1D450}" type="presParOf" srcId="{FD4638D2-6CA2-41B6-B35E-9D161BEDF4C2}" destId="{A0F528B5-591B-4781-9171-739F4AA330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7D44-2677-4AB1-AD25-5E37CD0D91B9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367D5-BAEE-4B68-A4A7-0016081AEC5E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1. ¿Cuáles fueron los principales grupos sociales durante la colonia?</a:t>
          </a:r>
          <a:endParaRPr lang="en-US" sz="2800" kern="1200" dirty="0"/>
        </a:p>
      </dsp:txBody>
      <dsp:txXfrm>
        <a:off x="0" y="2700"/>
        <a:ext cx="6291714" cy="1841777"/>
      </dsp:txXfrm>
    </dsp:sp>
    <dsp:sp modelId="{9096BA91-1665-4F5B-A566-C93E2F1464FA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2F72D-DC34-4963-91FB-5050DA82DBCF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2. ¿Qué rol cumplió cada uno dentro del orden colonial?</a:t>
          </a:r>
          <a:endParaRPr lang="en-US" sz="2800" kern="1200" dirty="0"/>
        </a:p>
      </dsp:txBody>
      <dsp:txXfrm>
        <a:off x="0" y="1844478"/>
        <a:ext cx="6291714" cy="1841777"/>
      </dsp:txXfrm>
    </dsp:sp>
    <dsp:sp modelId="{BC1F1ED1-23CF-4070-A945-16E162777FB2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F13C9-C863-487E-BD51-5AB344B480BE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3. ¿Consideras que el rol y posición social que ocuparon durante la colonia tiene alguna relación con la visión que se tiene en la actualidad de estos grupos? Justifica</a:t>
          </a:r>
          <a:endParaRPr lang="en-US" sz="2800" kern="1200" dirty="0"/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4111D-7F81-4A30-85F5-D809C8A52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8ECDFA-6356-436F-81B2-5DBE204E8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1C797B-E7EB-400D-AF02-8C404CAD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6E7E23-8225-4C51-A55F-E3196625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FDA6B-38BF-4379-8475-AC0D13F4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0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EA49B-E6A9-4529-A754-5214C8AD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4FCCD1-E23F-481C-9516-8FD360210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BE5BD-8A5E-435E-BD08-D017BEAD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5550A-1E99-4AE5-A61D-434C8CDE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AE2B38-3DFB-4B03-90B2-CF90C6A9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373FB6-75F6-4E8F-9A8E-B7582AA3F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71BAB2-63C1-4229-AAD8-28A9621B2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C4896-D7FF-4A56-BAFD-1D4ECF8E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24C4EF-91A0-415E-A0BE-E1E104CA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D533D-C325-42A7-A832-C15CE555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36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C7681-3A23-45F1-9856-C23177E5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12425-14EB-402A-AEE9-9518BAB8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9517F-BD17-40DE-93E8-6ACF98EC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2A65D-228E-4499-A973-E3F5A980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CF26C-473C-4D6E-BDC8-D765274F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35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54B95-9FB8-4450-BA0D-B5B4E6D6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9CB2F6-F696-41ED-B41D-8C5C95F7D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A59FF7-FBED-4261-B2F8-572F60F7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AABCB-E10A-4452-B539-B2C6449B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D96EC-B462-4750-830E-D410EB7E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27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02A41-CADA-4596-BA13-B8C926FB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F4E53-6025-4FFD-97D1-44FD1B7B7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10CBFF-E4AC-4756-88FB-2647BC8D0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E2EFF5-51D9-4313-9448-DC54A877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2A33E6-61DD-47FA-9F65-1739CBAF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0B504-4701-4F00-B75C-39D9301C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03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97A9F-A682-4C16-87FA-204E9946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77A33B-77AD-413A-BD37-941CCA0A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90128-9401-419D-9207-51534E404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B3D359-75B0-4AB8-A9DE-DB935ABD4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254798-EE00-40FA-917D-3E159BD03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0A09D5-3E8C-4130-8344-5C4FA263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1AA380-66A5-4B16-AD49-EACA70B7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CE83D1-76E2-40BA-9B6E-D699AA04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30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130E0-AF0C-45B6-A284-87980DF4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536F44-7FDE-48D8-ABA4-EE55EFD5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813EB3-D165-4329-91D4-BB92FB3D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2FBFCB-092B-4AD8-B9CB-3FA911AA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76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E490E9-BDD6-49D8-B0E5-1B96C154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CCE611-5136-470A-B551-709E124A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49C8E5-ACF2-4FEF-ABA3-A790A5A1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7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9C8BF-3F7F-4F24-B220-E84D371C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8396A-CCCF-473D-9361-8670F9583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74A707-23E4-48D0-A49D-70D3E6E0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048610-E74B-4E7B-97D5-A5263850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BD07D0-ECE1-4C73-AC5A-2005B91C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1EEF9C-A955-4831-8769-1C9495E5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3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60A71-213B-4590-9D6B-E277EA70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90487F-0B60-4CDB-93D8-14940D285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EBE7D8-1FD2-423B-A5FD-C97AB9683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DF1E87-5235-41CD-992E-DA9162CE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A06E65-E697-47DC-92D9-4670E75A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AB3B09-0B73-4F3D-B68E-BC717C56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23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676FFD-DC0A-4687-9DB3-B7ECE4A5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1E5528-2630-4950-A8A3-78EA601DB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0A727-2A6D-46EE-B411-59D5F379D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5A4F-DFAE-4756-AC07-3893B057AB88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465D3C-D7B9-43AA-9DF3-5308A5111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97C28-A564-4630-81C5-BF742F20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3B6C-BDD6-4BF1-978D-8F10DECBC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19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5k9ropczfcmwd23duqkaw-on.drv.tw/virreinato%202/virreinato_1/la_sociedad_virreinal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flickr.com/photos/16189770@N00/5724238148/" TargetMode="External"/><Relationship Id="rId7" Type="http://schemas.openxmlformats.org/officeDocument/2006/relationships/hyperlink" Target="https://perierga.gr/2015/03/%CF%86%CF%85%CE%BB%CE%AE-%CF%83%CF%84%CE%B9%CF%82-%CE%AC%CE%BD%CE%B4%CE%B5%CE%B9%CF%82-%CE%B1%CE%BD%CF%84%CE%AD%CF%87%CE%B5%CE%B9-%CF%84%CE%BF-%CE%B1%CF%81%CF%83%CE%B5%CE%BD%CE%B9%CE%BA%CF%8C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blogdigital.mx/recursos/119-negocio/242-enfocate-en-la-gente-para-generar-mas-ventas.html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dificio, viejo, foto, hombre&#10;&#10;Descripción generada automáticamente">
            <a:extLst>
              <a:ext uri="{FF2B5EF4-FFF2-40B4-BE49-F238E27FC236}">
                <a16:creationId xmlns:a16="http://schemas.microsoft.com/office/drawing/2014/main" id="{F69DED61-FF33-44AA-991C-F3B0A05B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6277C1-7239-4711-B424-A9DBABE55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Estructura de la sociedad colonial americana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EC17B27E-4CD2-4841-A670-E1B37F7B7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Historia – Octavo </a:t>
            </a:r>
            <a:r>
              <a:rPr lang="en-US" sz="2000" dirty="0" err="1">
                <a:solidFill>
                  <a:srgbClr val="FFFFFF"/>
                </a:solidFill>
              </a:rPr>
              <a:t>Básico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Profesor</a:t>
            </a:r>
            <a:r>
              <a:rPr lang="en-US" sz="2000" dirty="0">
                <a:solidFill>
                  <a:srgbClr val="FFFFFF"/>
                </a:solidFill>
              </a:rPr>
              <a:t>: Abraham López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OA 11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Clase</a:t>
            </a:r>
            <a:r>
              <a:rPr lang="en-US" sz="2000">
                <a:solidFill>
                  <a:srgbClr val="FFFFFF"/>
                </a:solidFill>
              </a:rPr>
              <a:t> N° 13 y 14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F2C9CD-7BEA-4A42-AC1B-3DFF0AB82FC7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s5k9ropczfcmwd23duqkaw-on.drv.tw/virreinato%202/virreinato_1/la_sociedad_virrein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57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BD0FA7-DF42-42B9-9DC1-3C312716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Actividad síntesis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6C0DAE4-E879-4073-BD85-229186FDE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90068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21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5F6A09-41F7-4B8B-9F88-5E29459F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6100" dirty="0"/>
              <a:t>Objetivo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B4020-7EF7-41CA-BB68-43D2087D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s-ES" sz="2400" dirty="0"/>
              <a:t>Caracterizar los principales grupos sociales que se desarrollaron durante la colonia en América mediante análisis iconográfico. </a:t>
            </a:r>
          </a:p>
        </p:txBody>
      </p:sp>
    </p:spTree>
    <p:extLst>
      <p:ext uri="{BB962C8B-B14F-4D97-AF65-F5344CB8AC3E}">
        <p14:creationId xmlns:p14="http://schemas.microsoft.com/office/powerpoint/2010/main" val="189049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4EFED-DFF9-4B51-AA32-F5883CC6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s-ES" sz="4000"/>
              <a:t>Inicio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9FE93-5463-4857-A22A-E19E6EE41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/>
              <a:t>En la actualidad ¿En que se sustentan las diferencias sociales? ¿qué grupos sociales conoces?</a:t>
            </a:r>
          </a:p>
          <a:p>
            <a:pPr marL="0" indent="0">
              <a:buNone/>
            </a:pPr>
            <a:endParaRPr lang="es-ES" sz="2000"/>
          </a:p>
          <a:p>
            <a:pPr marL="0" indent="0">
              <a:buNone/>
            </a:pPr>
            <a:endParaRPr lang="es-ES" sz="2000"/>
          </a:p>
          <a:p>
            <a:pPr marL="0" indent="0">
              <a:buNone/>
            </a:pPr>
            <a:endParaRPr lang="es-ES" sz="2000"/>
          </a:p>
          <a:p>
            <a:pPr marL="0" indent="0">
              <a:buNone/>
            </a:pPr>
            <a:r>
              <a:rPr lang="es-ES" sz="2000"/>
              <a:t>¿Qué grupos componían la sociedad colonial?¿Qué los diferenciaba?</a:t>
            </a:r>
          </a:p>
        </p:txBody>
      </p:sp>
      <p:pic>
        <p:nvPicPr>
          <p:cNvPr id="11" name="Imagen 10" descr="Una multitud de gente&#10;&#10;Descripción generada automáticamente">
            <a:extLst>
              <a:ext uri="{FF2B5EF4-FFF2-40B4-BE49-F238E27FC236}">
                <a16:creationId xmlns:a16="http://schemas.microsoft.com/office/drawing/2014/main" id="{149E6A51-B3A9-4259-99B3-472543C67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76" r="6" b="6"/>
          <a:stretch/>
        </p:blipFill>
        <p:spPr>
          <a:xfrm>
            <a:off x="6946666" y="774285"/>
            <a:ext cx="2112264" cy="1999673"/>
          </a:xfrm>
          <a:prstGeom prst="rect">
            <a:avLst/>
          </a:prstGeom>
        </p:spPr>
      </p:pic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8DA65141-8AD2-457D-AE1E-8EB479669B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713" r="19477" b="2"/>
          <a:stretch/>
        </p:blipFill>
        <p:spPr>
          <a:xfrm>
            <a:off x="9223523" y="774285"/>
            <a:ext cx="2112264" cy="1999673"/>
          </a:xfrm>
          <a:prstGeom prst="rect">
            <a:avLst/>
          </a:prstGeom>
        </p:spPr>
      </p:pic>
      <p:pic>
        <p:nvPicPr>
          <p:cNvPr id="8" name="Imagen 7" descr="Imagen que contiene exterior, persona, pasto, grupo&#10;&#10;Descripción generada automáticamente">
            <a:extLst>
              <a:ext uri="{FF2B5EF4-FFF2-40B4-BE49-F238E27FC236}">
                <a16:creationId xmlns:a16="http://schemas.microsoft.com/office/drawing/2014/main" id="{FE18185A-8D9A-47E5-A741-156ED9EB2A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146" r="3077" b="2"/>
          <a:stretch/>
        </p:blipFill>
        <p:spPr>
          <a:xfrm>
            <a:off x="6946667" y="2942704"/>
            <a:ext cx="4389120" cy="32135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0D46BE-F84C-4630-9F8B-B1EF2FC1CE90}"/>
              </a:ext>
            </a:extLst>
          </p:cNvPr>
          <p:cNvSpPr txBox="1"/>
          <p:nvPr/>
        </p:nvSpPr>
        <p:spPr>
          <a:xfrm>
            <a:off x="9705422" y="6870700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www.blogdigital.mx/recursos/119-negocio/242-enfocate-en-la-gente-para-generar-mas-venta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0A7622-50DC-4C4E-9BB1-5C7DA11D094C}"/>
              </a:ext>
            </a:extLst>
          </p:cNvPr>
          <p:cNvSpPr txBox="1"/>
          <p:nvPr/>
        </p:nvSpPr>
        <p:spPr>
          <a:xfrm>
            <a:off x="8982259" y="5956192"/>
            <a:ext cx="23535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s://perierga.gr/2015/03/%CF%86%CF%85%CE%BB%CE%AE-%CF%83%CF%84%CE%B9%CF%82-%CE%AC%CE%BD%CE%B4%CE%B5%CE%B9%CF%82-%CE%B1%CE%BD%CF%84%CE%AD%CF%87%CE%B5%CE%B9-%CF%84%CE%BF-%CE%B1%CF%81%CF%83%CE%B5%CE%BD%CE%B9%CE%BA%CF%8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C92E15-1288-4900-B8D7-447217623C9E}"/>
              </a:ext>
            </a:extLst>
          </p:cNvPr>
          <p:cNvSpPr txBox="1"/>
          <p:nvPr/>
        </p:nvSpPr>
        <p:spPr>
          <a:xfrm>
            <a:off x="7478654" y="6870700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flickr.com/photos/16189770@N00/572423814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0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B93DA1-6CF5-44B7-B00D-700D31B1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Recordemos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FEF16A-5153-4714-A583-4DA8BF4E2CDC}"/>
              </a:ext>
            </a:extLst>
          </p:cNvPr>
          <p:cNvSpPr/>
          <p:nvPr/>
        </p:nvSpPr>
        <p:spPr>
          <a:xfrm>
            <a:off x="841247" y="2359152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700" b="1" dirty="0"/>
              <a:t>Mestizaje</a:t>
            </a:r>
            <a:r>
              <a:rPr lang="es-CL" sz="1700" dirty="0"/>
              <a:t>: unión biológica y cultural (étnica) entre europeos, indígenas y negros. En Chile la mezcla principal se dio entre españoles (blancos) y mapuches (indígenas). El elemento africano, si bien existió, fue menor.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2A93A2-36A3-4E70-B64B-9A1B4AAF0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1567" b="-1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0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9C0B5B-867D-4030-B5AC-5FC86CC6B867}"/>
              </a:ext>
            </a:extLst>
          </p:cNvPr>
          <p:cNvSpPr txBox="1"/>
          <p:nvPr/>
        </p:nvSpPr>
        <p:spPr>
          <a:xfrm>
            <a:off x="7331384" y="679731"/>
            <a:ext cx="4171994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Grupos sociales durante la colonia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1.bp.blogspot.com/-8n7HCmvveuI/T3RhC3KUpWI/AAAAAAAAAfg/4OmodMh4oIY/s1600/sociedad+colonial.gif"/>
          <p:cNvPicPr>
            <a:picLocks noChangeAspect="1" noChangeArrowheads="1"/>
          </p:cNvPicPr>
          <p:nvPr/>
        </p:nvPicPr>
        <p:blipFill rotWithShape="1">
          <a:blip r:embed="rId2" cstate="print"/>
          <a:srcRect l="-417" r="-2"/>
          <a:stretch/>
        </p:blipFill>
        <p:spPr bwMode="auto">
          <a:xfrm>
            <a:off x="781235" y="488043"/>
            <a:ext cx="5770192" cy="5632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645" y="84155"/>
            <a:ext cx="10520037" cy="674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FA3631-93AC-48F8-A3C4-B63071D0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141" y="151840"/>
            <a:ext cx="9603674" cy="65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67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130" y="96630"/>
            <a:ext cx="8177335" cy="664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241" y="0"/>
            <a:ext cx="9771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221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Estructura de la sociedad colonial americana</vt:lpstr>
      <vt:lpstr>Objetivo</vt:lpstr>
      <vt:lpstr>Inicio</vt:lpstr>
      <vt:lpstr>Recordemos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síntesis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de la sociedad colonial americana</dc:title>
  <dc:creator>Abraham López</dc:creator>
  <cp:lastModifiedBy>Carmen Barros Ortega</cp:lastModifiedBy>
  <cp:revision>8</cp:revision>
  <dcterms:created xsi:type="dcterms:W3CDTF">2020-08-24T07:16:07Z</dcterms:created>
  <dcterms:modified xsi:type="dcterms:W3CDTF">2021-09-09T19:45:23Z</dcterms:modified>
</cp:coreProperties>
</file>