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86696-17DB-48C7-9D69-25A82274C7C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32C89E0-4C14-4B77-BAF8-D813219C1CA9}">
      <dgm:prSet phldrT="[Texto]"/>
      <dgm:spPr/>
      <dgm:t>
        <a:bodyPr/>
        <a:lstStyle/>
        <a:p>
          <a:r>
            <a:rPr lang="es-ES_tradnl" dirty="0"/>
            <a:t>V. Cualitativa</a:t>
          </a:r>
        </a:p>
      </dgm:t>
    </dgm:pt>
    <dgm:pt modelId="{3B5A0289-1177-40D5-90C3-ED5F641DC838}" type="parTrans" cxnId="{660B5045-CFBF-4961-96D3-3C64C43873DE}">
      <dgm:prSet/>
      <dgm:spPr/>
      <dgm:t>
        <a:bodyPr/>
        <a:lstStyle/>
        <a:p>
          <a:endParaRPr lang="es-ES_tradnl"/>
        </a:p>
      </dgm:t>
    </dgm:pt>
    <dgm:pt modelId="{F6D08080-B147-4FF2-A202-E13FE85FB892}" type="sibTrans" cxnId="{660B5045-CFBF-4961-96D3-3C64C43873DE}">
      <dgm:prSet/>
      <dgm:spPr/>
      <dgm:t>
        <a:bodyPr/>
        <a:lstStyle/>
        <a:p>
          <a:endParaRPr lang="es-ES_tradnl"/>
        </a:p>
      </dgm:t>
    </dgm:pt>
    <dgm:pt modelId="{084869E7-9ED9-4077-AAD3-64000F8D90E5}">
      <dgm:prSet phldrT="[Texto]"/>
      <dgm:spPr/>
      <dgm:t>
        <a:bodyPr/>
        <a:lstStyle/>
        <a:p>
          <a:r>
            <a:rPr lang="es-ES_tradnl" dirty="0"/>
            <a:t>Nominal</a:t>
          </a:r>
        </a:p>
      </dgm:t>
    </dgm:pt>
    <dgm:pt modelId="{A999CCC8-B606-42F0-9A78-CDFDF4E1D54E}" type="parTrans" cxnId="{56B31548-BACD-4F64-AC1F-AFACB3B5B702}">
      <dgm:prSet/>
      <dgm:spPr/>
      <dgm:t>
        <a:bodyPr/>
        <a:lstStyle/>
        <a:p>
          <a:endParaRPr lang="es-ES_tradnl"/>
        </a:p>
      </dgm:t>
    </dgm:pt>
    <dgm:pt modelId="{623DF995-C930-489B-8B71-B5808F48515B}" type="sibTrans" cxnId="{56B31548-BACD-4F64-AC1F-AFACB3B5B702}">
      <dgm:prSet/>
      <dgm:spPr/>
      <dgm:t>
        <a:bodyPr/>
        <a:lstStyle/>
        <a:p>
          <a:endParaRPr lang="es-ES_tradnl"/>
        </a:p>
      </dgm:t>
    </dgm:pt>
    <dgm:pt modelId="{820732C6-DE53-4550-A65B-3E9801086095}">
      <dgm:prSet phldrT="[Texto]"/>
      <dgm:spPr/>
      <dgm:t>
        <a:bodyPr/>
        <a:lstStyle/>
        <a:p>
          <a:r>
            <a:rPr lang="es-ES_tradnl" dirty="0"/>
            <a:t>Binaria</a:t>
          </a:r>
        </a:p>
      </dgm:t>
    </dgm:pt>
    <dgm:pt modelId="{7433B7CF-0B5A-42FE-A262-5C57A05FF807}" type="parTrans" cxnId="{E693A221-DFB4-444F-8CAB-521C420DC3D5}">
      <dgm:prSet/>
      <dgm:spPr/>
      <dgm:t>
        <a:bodyPr/>
        <a:lstStyle/>
        <a:p>
          <a:endParaRPr lang="es-ES_tradnl"/>
        </a:p>
      </dgm:t>
    </dgm:pt>
    <dgm:pt modelId="{FA04D41B-8E15-4234-8D04-540EF097A96D}" type="sibTrans" cxnId="{E693A221-DFB4-444F-8CAB-521C420DC3D5}">
      <dgm:prSet/>
      <dgm:spPr/>
      <dgm:t>
        <a:bodyPr/>
        <a:lstStyle/>
        <a:p>
          <a:endParaRPr lang="es-ES_tradnl"/>
        </a:p>
      </dgm:t>
    </dgm:pt>
    <dgm:pt modelId="{7A08626C-0674-4896-91A4-40861C9C5984}">
      <dgm:prSet phldrT="[Texto]"/>
      <dgm:spPr/>
      <dgm:t>
        <a:bodyPr/>
        <a:lstStyle/>
        <a:p>
          <a:r>
            <a:rPr lang="es-ES_tradnl" dirty="0"/>
            <a:t>V. Cuantitativa</a:t>
          </a:r>
        </a:p>
      </dgm:t>
    </dgm:pt>
    <dgm:pt modelId="{D5552264-FFCD-4510-983D-B949D49E729F}" type="parTrans" cxnId="{3DB79345-2DF5-4DD6-A214-9F272E9601E6}">
      <dgm:prSet/>
      <dgm:spPr/>
      <dgm:t>
        <a:bodyPr/>
        <a:lstStyle/>
        <a:p>
          <a:endParaRPr lang="es-ES_tradnl"/>
        </a:p>
      </dgm:t>
    </dgm:pt>
    <dgm:pt modelId="{E37627CF-B027-49CE-87E3-186B9BCE26E8}" type="sibTrans" cxnId="{3DB79345-2DF5-4DD6-A214-9F272E9601E6}">
      <dgm:prSet/>
      <dgm:spPr/>
      <dgm:t>
        <a:bodyPr/>
        <a:lstStyle/>
        <a:p>
          <a:endParaRPr lang="es-ES_tradnl"/>
        </a:p>
      </dgm:t>
    </dgm:pt>
    <dgm:pt modelId="{46B222D0-30E5-4948-9B61-341279D2CB2B}">
      <dgm:prSet phldrT="[Texto]"/>
      <dgm:spPr/>
      <dgm:t>
        <a:bodyPr/>
        <a:lstStyle/>
        <a:p>
          <a:r>
            <a:rPr lang="es-ES_tradnl" dirty="0"/>
            <a:t>Discretas </a:t>
          </a:r>
        </a:p>
      </dgm:t>
    </dgm:pt>
    <dgm:pt modelId="{B5D54F6D-7259-4CB8-A7AE-7E91415A9BB9}" type="parTrans" cxnId="{918643C1-01D7-4188-8D05-DAA2487D0E6F}">
      <dgm:prSet/>
      <dgm:spPr/>
      <dgm:t>
        <a:bodyPr/>
        <a:lstStyle/>
        <a:p>
          <a:endParaRPr lang="es-ES_tradnl"/>
        </a:p>
      </dgm:t>
    </dgm:pt>
    <dgm:pt modelId="{2A12E2BD-1E98-428E-A7E2-E0E076609196}" type="sibTrans" cxnId="{918643C1-01D7-4188-8D05-DAA2487D0E6F}">
      <dgm:prSet/>
      <dgm:spPr/>
      <dgm:t>
        <a:bodyPr/>
        <a:lstStyle/>
        <a:p>
          <a:endParaRPr lang="es-ES_tradnl"/>
        </a:p>
      </dgm:t>
    </dgm:pt>
    <dgm:pt modelId="{DE90F50A-63D3-4553-8222-1544A4B29E3E}">
      <dgm:prSet phldrT="[Texto]"/>
      <dgm:spPr/>
      <dgm:t>
        <a:bodyPr/>
        <a:lstStyle/>
        <a:p>
          <a:r>
            <a:rPr lang="es-ES_tradnl" dirty="0"/>
            <a:t>Continuas</a:t>
          </a:r>
        </a:p>
      </dgm:t>
    </dgm:pt>
    <dgm:pt modelId="{B2496DB8-9811-453D-A1A0-52F0F853C02A}" type="parTrans" cxnId="{FAE56E8D-B66E-46FB-A2D8-8A9A1744DFE5}">
      <dgm:prSet/>
      <dgm:spPr/>
      <dgm:t>
        <a:bodyPr/>
        <a:lstStyle/>
        <a:p>
          <a:endParaRPr lang="es-ES_tradnl"/>
        </a:p>
      </dgm:t>
    </dgm:pt>
    <dgm:pt modelId="{953E22CA-C027-4C73-A972-3263E51CD719}" type="sibTrans" cxnId="{FAE56E8D-B66E-46FB-A2D8-8A9A1744DFE5}">
      <dgm:prSet/>
      <dgm:spPr/>
      <dgm:t>
        <a:bodyPr/>
        <a:lstStyle/>
        <a:p>
          <a:endParaRPr lang="es-ES_tradnl"/>
        </a:p>
      </dgm:t>
    </dgm:pt>
    <dgm:pt modelId="{26969142-327B-45CE-828E-EC6254DC44B2}">
      <dgm:prSet/>
      <dgm:spPr/>
      <dgm:t>
        <a:bodyPr/>
        <a:lstStyle/>
        <a:p>
          <a:r>
            <a:rPr lang="es-ES_tradnl" dirty="0"/>
            <a:t>Ordinaria</a:t>
          </a:r>
        </a:p>
      </dgm:t>
    </dgm:pt>
    <dgm:pt modelId="{F39BCBED-8AB6-4A15-8BB3-7E12B4A43E4D}" type="parTrans" cxnId="{9B56F50D-1945-462B-B299-4B72EA7747F2}">
      <dgm:prSet/>
      <dgm:spPr/>
      <dgm:t>
        <a:bodyPr/>
        <a:lstStyle/>
        <a:p>
          <a:endParaRPr lang="es-ES_tradnl"/>
        </a:p>
      </dgm:t>
    </dgm:pt>
    <dgm:pt modelId="{F21B2DF2-509A-4CA0-A18A-D8A54B913C32}" type="sibTrans" cxnId="{9B56F50D-1945-462B-B299-4B72EA7747F2}">
      <dgm:prSet/>
      <dgm:spPr/>
      <dgm:t>
        <a:bodyPr/>
        <a:lstStyle/>
        <a:p>
          <a:endParaRPr lang="es-ES_tradnl"/>
        </a:p>
      </dgm:t>
    </dgm:pt>
    <dgm:pt modelId="{9CBCD1F8-23B0-4CD2-8B13-EF529BF07794}" type="pres">
      <dgm:prSet presAssocID="{E0386696-17DB-48C7-9D69-25A82274C7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A6AFC1-27E0-46F9-B916-6A3DF5A7C381}" type="pres">
      <dgm:prSet presAssocID="{532C89E0-4C14-4B77-BAF8-D813219C1CA9}" presName="root" presStyleCnt="0"/>
      <dgm:spPr/>
    </dgm:pt>
    <dgm:pt modelId="{278D6D82-5016-4892-BEFF-5A3A8B7BF9F1}" type="pres">
      <dgm:prSet presAssocID="{532C89E0-4C14-4B77-BAF8-D813219C1CA9}" presName="rootComposite" presStyleCnt="0"/>
      <dgm:spPr/>
    </dgm:pt>
    <dgm:pt modelId="{CEBE1467-ED4A-4CE5-B6D6-40DCED56F08B}" type="pres">
      <dgm:prSet presAssocID="{532C89E0-4C14-4B77-BAF8-D813219C1CA9}" presName="rootText" presStyleLbl="node1" presStyleIdx="0" presStyleCnt="2"/>
      <dgm:spPr/>
    </dgm:pt>
    <dgm:pt modelId="{604BC8E4-E21E-4E23-BF35-7F1E99E47E20}" type="pres">
      <dgm:prSet presAssocID="{532C89E0-4C14-4B77-BAF8-D813219C1CA9}" presName="rootConnector" presStyleLbl="node1" presStyleIdx="0" presStyleCnt="2"/>
      <dgm:spPr/>
    </dgm:pt>
    <dgm:pt modelId="{2C679A8C-55E1-45E2-A643-80AF422ECFE0}" type="pres">
      <dgm:prSet presAssocID="{532C89E0-4C14-4B77-BAF8-D813219C1CA9}" presName="childShape" presStyleCnt="0"/>
      <dgm:spPr/>
    </dgm:pt>
    <dgm:pt modelId="{87F26358-830E-4A7F-B9C9-32A7C64CCB53}" type="pres">
      <dgm:prSet presAssocID="{A999CCC8-B606-42F0-9A78-CDFDF4E1D54E}" presName="Name13" presStyleLbl="parChTrans1D2" presStyleIdx="0" presStyleCnt="5"/>
      <dgm:spPr/>
    </dgm:pt>
    <dgm:pt modelId="{DFAA2297-8AA2-4533-8C1E-7E5598AFB829}" type="pres">
      <dgm:prSet presAssocID="{084869E7-9ED9-4077-AAD3-64000F8D90E5}" presName="childText" presStyleLbl="bgAcc1" presStyleIdx="0" presStyleCnt="5">
        <dgm:presLayoutVars>
          <dgm:bulletEnabled val="1"/>
        </dgm:presLayoutVars>
      </dgm:prSet>
      <dgm:spPr/>
    </dgm:pt>
    <dgm:pt modelId="{84FAD53F-88B2-4B66-BD7B-510B93F6AAA5}" type="pres">
      <dgm:prSet presAssocID="{F39BCBED-8AB6-4A15-8BB3-7E12B4A43E4D}" presName="Name13" presStyleLbl="parChTrans1D2" presStyleIdx="1" presStyleCnt="5"/>
      <dgm:spPr/>
    </dgm:pt>
    <dgm:pt modelId="{D5D638B1-ADEB-4DD1-B670-8B9F3800BD40}" type="pres">
      <dgm:prSet presAssocID="{26969142-327B-45CE-828E-EC6254DC44B2}" presName="childText" presStyleLbl="bgAcc1" presStyleIdx="1" presStyleCnt="5">
        <dgm:presLayoutVars>
          <dgm:bulletEnabled val="1"/>
        </dgm:presLayoutVars>
      </dgm:prSet>
      <dgm:spPr/>
    </dgm:pt>
    <dgm:pt modelId="{27A7DE70-21B1-4FCA-A217-BE8FB583D60D}" type="pres">
      <dgm:prSet presAssocID="{7433B7CF-0B5A-42FE-A262-5C57A05FF807}" presName="Name13" presStyleLbl="parChTrans1D2" presStyleIdx="2" presStyleCnt="5"/>
      <dgm:spPr/>
    </dgm:pt>
    <dgm:pt modelId="{EC36B4FF-E3C0-4BC2-9950-3092C4C2B2C4}" type="pres">
      <dgm:prSet presAssocID="{820732C6-DE53-4550-A65B-3E9801086095}" presName="childText" presStyleLbl="bgAcc1" presStyleIdx="2" presStyleCnt="5">
        <dgm:presLayoutVars>
          <dgm:bulletEnabled val="1"/>
        </dgm:presLayoutVars>
      </dgm:prSet>
      <dgm:spPr/>
    </dgm:pt>
    <dgm:pt modelId="{FF347B56-74E6-4553-94A1-2E626F29A8B7}" type="pres">
      <dgm:prSet presAssocID="{7A08626C-0674-4896-91A4-40861C9C5984}" presName="root" presStyleCnt="0"/>
      <dgm:spPr/>
    </dgm:pt>
    <dgm:pt modelId="{5696ABDD-C62F-44ED-8DA3-B86341EC4BBF}" type="pres">
      <dgm:prSet presAssocID="{7A08626C-0674-4896-91A4-40861C9C5984}" presName="rootComposite" presStyleCnt="0"/>
      <dgm:spPr/>
    </dgm:pt>
    <dgm:pt modelId="{7B467F94-5AE5-4BF0-9FF0-D1291572E111}" type="pres">
      <dgm:prSet presAssocID="{7A08626C-0674-4896-91A4-40861C9C5984}" presName="rootText" presStyleLbl="node1" presStyleIdx="1" presStyleCnt="2"/>
      <dgm:spPr/>
    </dgm:pt>
    <dgm:pt modelId="{797155FB-7D1F-45F9-9946-3F88865B4F36}" type="pres">
      <dgm:prSet presAssocID="{7A08626C-0674-4896-91A4-40861C9C5984}" presName="rootConnector" presStyleLbl="node1" presStyleIdx="1" presStyleCnt="2"/>
      <dgm:spPr/>
    </dgm:pt>
    <dgm:pt modelId="{2BBD1314-3C43-4CAC-A776-19C929F09A7B}" type="pres">
      <dgm:prSet presAssocID="{7A08626C-0674-4896-91A4-40861C9C5984}" presName="childShape" presStyleCnt="0"/>
      <dgm:spPr/>
    </dgm:pt>
    <dgm:pt modelId="{6B492B4E-124F-4F10-95FD-6905EDAE455E}" type="pres">
      <dgm:prSet presAssocID="{B5D54F6D-7259-4CB8-A7AE-7E91415A9BB9}" presName="Name13" presStyleLbl="parChTrans1D2" presStyleIdx="3" presStyleCnt="5"/>
      <dgm:spPr/>
    </dgm:pt>
    <dgm:pt modelId="{D444BA48-9A84-47C9-8742-04C8F8E59FA8}" type="pres">
      <dgm:prSet presAssocID="{46B222D0-30E5-4948-9B61-341279D2CB2B}" presName="childText" presStyleLbl="bgAcc1" presStyleIdx="3" presStyleCnt="5">
        <dgm:presLayoutVars>
          <dgm:bulletEnabled val="1"/>
        </dgm:presLayoutVars>
      </dgm:prSet>
      <dgm:spPr/>
    </dgm:pt>
    <dgm:pt modelId="{CC9D6996-D976-49E5-B902-C062D794B848}" type="pres">
      <dgm:prSet presAssocID="{B2496DB8-9811-453D-A1A0-52F0F853C02A}" presName="Name13" presStyleLbl="parChTrans1D2" presStyleIdx="4" presStyleCnt="5"/>
      <dgm:spPr/>
    </dgm:pt>
    <dgm:pt modelId="{F1C5267B-CF4B-46E8-977D-276D3B0A9C70}" type="pres">
      <dgm:prSet presAssocID="{DE90F50A-63D3-4553-8222-1544A4B29E3E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9B56F50D-1945-462B-B299-4B72EA7747F2}" srcId="{532C89E0-4C14-4B77-BAF8-D813219C1CA9}" destId="{26969142-327B-45CE-828E-EC6254DC44B2}" srcOrd="1" destOrd="0" parTransId="{F39BCBED-8AB6-4A15-8BB3-7E12B4A43E4D}" sibTransId="{F21B2DF2-509A-4CA0-A18A-D8A54B913C32}"/>
    <dgm:cxn modelId="{C2589B16-8F23-4C16-9AE4-1BF9CE65F5A3}" type="presOf" srcId="{A999CCC8-B606-42F0-9A78-CDFDF4E1D54E}" destId="{87F26358-830E-4A7F-B9C9-32A7C64CCB53}" srcOrd="0" destOrd="0" presId="urn:microsoft.com/office/officeart/2005/8/layout/hierarchy3"/>
    <dgm:cxn modelId="{C2E57221-5FBB-4A5C-8826-32280517947B}" type="presOf" srcId="{7A08626C-0674-4896-91A4-40861C9C5984}" destId="{7B467F94-5AE5-4BF0-9FF0-D1291572E111}" srcOrd="0" destOrd="0" presId="urn:microsoft.com/office/officeart/2005/8/layout/hierarchy3"/>
    <dgm:cxn modelId="{E693A221-DFB4-444F-8CAB-521C420DC3D5}" srcId="{532C89E0-4C14-4B77-BAF8-D813219C1CA9}" destId="{820732C6-DE53-4550-A65B-3E9801086095}" srcOrd="2" destOrd="0" parTransId="{7433B7CF-0B5A-42FE-A262-5C57A05FF807}" sibTransId="{FA04D41B-8E15-4234-8D04-540EF097A96D}"/>
    <dgm:cxn modelId="{1D312338-D1BC-4F68-B870-641B47C96489}" type="presOf" srcId="{532C89E0-4C14-4B77-BAF8-D813219C1CA9}" destId="{604BC8E4-E21E-4E23-BF35-7F1E99E47E20}" srcOrd="1" destOrd="0" presId="urn:microsoft.com/office/officeart/2005/8/layout/hierarchy3"/>
    <dgm:cxn modelId="{6170635E-87FE-4DCB-8906-C7C7B390C606}" type="presOf" srcId="{7A08626C-0674-4896-91A4-40861C9C5984}" destId="{797155FB-7D1F-45F9-9946-3F88865B4F36}" srcOrd="1" destOrd="0" presId="urn:microsoft.com/office/officeart/2005/8/layout/hierarchy3"/>
    <dgm:cxn modelId="{660B5045-CFBF-4961-96D3-3C64C43873DE}" srcId="{E0386696-17DB-48C7-9D69-25A82274C7C7}" destId="{532C89E0-4C14-4B77-BAF8-D813219C1CA9}" srcOrd="0" destOrd="0" parTransId="{3B5A0289-1177-40D5-90C3-ED5F641DC838}" sibTransId="{F6D08080-B147-4FF2-A202-E13FE85FB892}"/>
    <dgm:cxn modelId="{3DB79345-2DF5-4DD6-A214-9F272E9601E6}" srcId="{E0386696-17DB-48C7-9D69-25A82274C7C7}" destId="{7A08626C-0674-4896-91A4-40861C9C5984}" srcOrd="1" destOrd="0" parTransId="{D5552264-FFCD-4510-983D-B949D49E729F}" sibTransId="{E37627CF-B027-49CE-87E3-186B9BCE26E8}"/>
    <dgm:cxn modelId="{56B31548-BACD-4F64-AC1F-AFACB3B5B702}" srcId="{532C89E0-4C14-4B77-BAF8-D813219C1CA9}" destId="{084869E7-9ED9-4077-AAD3-64000F8D90E5}" srcOrd="0" destOrd="0" parTransId="{A999CCC8-B606-42F0-9A78-CDFDF4E1D54E}" sibTransId="{623DF995-C930-489B-8B71-B5808F48515B}"/>
    <dgm:cxn modelId="{FB19EB76-FD12-4543-8A60-E285FF0A13F6}" type="presOf" srcId="{B5D54F6D-7259-4CB8-A7AE-7E91415A9BB9}" destId="{6B492B4E-124F-4F10-95FD-6905EDAE455E}" srcOrd="0" destOrd="0" presId="urn:microsoft.com/office/officeart/2005/8/layout/hierarchy3"/>
    <dgm:cxn modelId="{F70B6659-EBFB-419A-91E9-707C2501968D}" type="presOf" srcId="{532C89E0-4C14-4B77-BAF8-D813219C1CA9}" destId="{CEBE1467-ED4A-4CE5-B6D6-40DCED56F08B}" srcOrd="0" destOrd="0" presId="urn:microsoft.com/office/officeart/2005/8/layout/hierarchy3"/>
    <dgm:cxn modelId="{FAE56E8D-B66E-46FB-A2D8-8A9A1744DFE5}" srcId="{7A08626C-0674-4896-91A4-40861C9C5984}" destId="{DE90F50A-63D3-4553-8222-1544A4B29E3E}" srcOrd="1" destOrd="0" parTransId="{B2496DB8-9811-453D-A1A0-52F0F853C02A}" sibTransId="{953E22CA-C027-4C73-A972-3263E51CD719}"/>
    <dgm:cxn modelId="{04D8E493-1F22-40A4-8EA8-02D005CFA036}" type="presOf" srcId="{DE90F50A-63D3-4553-8222-1544A4B29E3E}" destId="{F1C5267B-CF4B-46E8-977D-276D3B0A9C70}" srcOrd="0" destOrd="0" presId="urn:microsoft.com/office/officeart/2005/8/layout/hierarchy3"/>
    <dgm:cxn modelId="{99A2349F-9C40-430C-A2C1-0F80F505C6EA}" type="presOf" srcId="{26969142-327B-45CE-828E-EC6254DC44B2}" destId="{D5D638B1-ADEB-4DD1-B670-8B9F3800BD40}" srcOrd="0" destOrd="0" presId="urn:microsoft.com/office/officeart/2005/8/layout/hierarchy3"/>
    <dgm:cxn modelId="{447D48A7-AF0D-430E-B279-B09309FBD308}" type="presOf" srcId="{E0386696-17DB-48C7-9D69-25A82274C7C7}" destId="{9CBCD1F8-23B0-4CD2-8B13-EF529BF07794}" srcOrd="0" destOrd="0" presId="urn:microsoft.com/office/officeart/2005/8/layout/hierarchy3"/>
    <dgm:cxn modelId="{CCADBDA8-E7D8-49A3-8815-31490F3A54CA}" type="presOf" srcId="{084869E7-9ED9-4077-AAD3-64000F8D90E5}" destId="{DFAA2297-8AA2-4533-8C1E-7E5598AFB829}" srcOrd="0" destOrd="0" presId="urn:microsoft.com/office/officeart/2005/8/layout/hierarchy3"/>
    <dgm:cxn modelId="{918643C1-01D7-4188-8D05-DAA2487D0E6F}" srcId="{7A08626C-0674-4896-91A4-40861C9C5984}" destId="{46B222D0-30E5-4948-9B61-341279D2CB2B}" srcOrd="0" destOrd="0" parTransId="{B5D54F6D-7259-4CB8-A7AE-7E91415A9BB9}" sibTransId="{2A12E2BD-1E98-428E-A7E2-E0E076609196}"/>
    <dgm:cxn modelId="{93BD4ECC-7C05-43F0-B5F4-32EE1AF53E3B}" type="presOf" srcId="{B2496DB8-9811-453D-A1A0-52F0F853C02A}" destId="{CC9D6996-D976-49E5-B902-C062D794B848}" srcOrd="0" destOrd="0" presId="urn:microsoft.com/office/officeart/2005/8/layout/hierarchy3"/>
    <dgm:cxn modelId="{6A7FC2D7-C329-4195-A764-5FE6B3A2CF29}" type="presOf" srcId="{46B222D0-30E5-4948-9B61-341279D2CB2B}" destId="{D444BA48-9A84-47C9-8742-04C8F8E59FA8}" srcOrd="0" destOrd="0" presId="urn:microsoft.com/office/officeart/2005/8/layout/hierarchy3"/>
    <dgm:cxn modelId="{C7DA64DC-75E8-4261-B4FE-0BBADDE0DCDF}" type="presOf" srcId="{820732C6-DE53-4550-A65B-3E9801086095}" destId="{EC36B4FF-E3C0-4BC2-9950-3092C4C2B2C4}" srcOrd="0" destOrd="0" presId="urn:microsoft.com/office/officeart/2005/8/layout/hierarchy3"/>
    <dgm:cxn modelId="{EF6C68E9-4C9D-47D7-98EB-B6449814F5D1}" type="presOf" srcId="{7433B7CF-0B5A-42FE-A262-5C57A05FF807}" destId="{27A7DE70-21B1-4FCA-A217-BE8FB583D60D}" srcOrd="0" destOrd="0" presId="urn:microsoft.com/office/officeart/2005/8/layout/hierarchy3"/>
    <dgm:cxn modelId="{A57B95EB-83E9-47DD-A22F-EA58BF79258D}" type="presOf" srcId="{F39BCBED-8AB6-4A15-8BB3-7E12B4A43E4D}" destId="{84FAD53F-88B2-4B66-BD7B-510B93F6AAA5}" srcOrd="0" destOrd="0" presId="urn:microsoft.com/office/officeart/2005/8/layout/hierarchy3"/>
    <dgm:cxn modelId="{182B0AD8-8468-4D08-9B7E-3EA78DC835D2}" type="presParOf" srcId="{9CBCD1F8-23B0-4CD2-8B13-EF529BF07794}" destId="{54A6AFC1-27E0-46F9-B916-6A3DF5A7C381}" srcOrd="0" destOrd="0" presId="urn:microsoft.com/office/officeart/2005/8/layout/hierarchy3"/>
    <dgm:cxn modelId="{FC04A92D-4244-4DB3-AD03-5EF82B7F724E}" type="presParOf" srcId="{54A6AFC1-27E0-46F9-B916-6A3DF5A7C381}" destId="{278D6D82-5016-4892-BEFF-5A3A8B7BF9F1}" srcOrd="0" destOrd="0" presId="urn:microsoft.com/office/officeart/2005/8/layout/hierarchy3"/>
    <dgm:cxn modelId="{34119BE1-CFC2-4096-97E3-4DFD0A8960FA}" type="presParOf" srcId="{278D6D82-5016-4892-BEFF-5A3A8B7BF9F1}" destId="{CEBE1467-ED4A-4CE5-B6D6-40DCED56F08B}" srcOrd="0" destOrd="0" presId="urn:microsoft.com/office/officeart/2005/8/layout/hierarchy3"/>
    <dgm:cxn modelId="{09E1B5FD-4695-46AE-8C0E-D8327613326F}" type="presParOf" srcId="{278D6D82-5016-4892-BEFF-5A3A8B7BF9F1}" destId="{604BC8E4-E21E-4E23-BF35-7F1E99E47E20}" srcOrd="1" destOrd="0" presId="urn:microsoft.com/office/officeart/2005/8/layout/hierarchy3"/>
    <dgm:cxn modelId="{3C651978-89AF-45F4-AE79-A2E522CF544A}" type="presParOf" srcId="{54A6AFC1-27E0-46F9-B916-6A3DF5A7C381}" destId="{2C679A8C-55E1-45E2-A643-80AF422ECFE0}" srcOrd="1" destOrd="0" presId="urn:microsoft.com/office/officeart/2005/8/layout/hierarchy3"/>
    <dgm:cxn modelId="{DDB40B12-34DD-4A5A-9B37-F9F03E9D88AA}" type="presParOf" srcId="{2C679A8C-55E1-45E2-A643-80AF422ECFE0}" destId="{87F26358-830E-4A7F-B9C9-32A7C64CCB53}" srcOrd="0" destOrd="0" presId="urn:microsoft.com/office/officeart/2005/8/layout/hierarchy3"/>
    <dgm:cxn modelId="{F6224A0E-4EAB-4DB4-ABFD-49003864216D}" type="presParOf" srcId="{2C679A8C-55E1-45E2-A643-80AF422ECFE0}" destId="{DFAA2297-8AA2-4533-8C1E-7E5598AFB829}" srcOrd="1" destOrd="0" presId="urn:microsoft.com/office/officeart/2005/8/layout/hierarchy3"/>
    <dgm:cxn modelId="{DEEE3B2B-1D8B-4FCF-A67C-904F219D8F00}" type="presParOf" srcId="{2C679A8C-55E1-45E2-A643-80AF422ECFE0}" destId="{84FAD53F-88B2-4B66-BD7B-510B93F6AAA5}" srcOrd="2" destOrd="0" presId="urn:microsoft.com/office/officeart/2005/8/layout/hierarchy3"/>
    <dgm:cxn modelId="{FC553ED1-6381-4B01-BFD7-0B9A67E7CC37}" type="presParOf" srcId="{2C679A8C-55E1-45E2-A643-80AF422ECFE0}" destId="{D5D638B1-ADEB-4DD1-B670-8B9F3800BD40}" srcOrd="3" destOrd="0" presId="urn:microsoft.com/office/officeart/2005/8/layout/hierarchy3"/>
    <dgm:cxn modelId="{DB7A751D-AC72-47AE-B76A-3AFD02F6732D}" type="presParOf" srcId="{2C679A8C-55E1-45E2-A643-80AF422ECFE0}" destId="{27A7DE70-21B1-4FCA-A217-BE8FB583D60D}" srcOrd="4" destOrd="0" presId="urn:microsoft.com/office/officeart/2005/8/layout/hierarchy3"/>
    <dgm:cxn modelId="{B18E0D35-DFED-434A-83C1-32628DFDA381}" type="presParOf" srcId="{2C679A8C-55E1-45E2-A643-80AF422ECFE0}" destId="{EC36B4FF-E3C0-4BC2-9950-3092C4C2B2C4}" srcOrd="5" destOrd="0" presId="urn:microsoft.com/office/officeart/2005/8/layout/hierarchy3"/>
    <dgm:cxn modelId="{1E9E0E74-04E5-41AF-BA47-D7A5FEFBBDB0}" type="presParOf" srcId="{9CBCD1F8-23B0-4CD2-8B13-EF529BF07794}" destId="{FF347B56-74E6-4553-94A1-2E626F29A8B7}" srcOrd="1" destOrd="0" presId="urn:microsoft.com/office/officeart/2005/8/layout/hierarchy3"/>
    <dgm:cxn modelId="{78BE6165-2320-4DC8-A3CB-665AF0DFEFE3}" type="presParOf" srcId="{FF347B56-74E6-4553-94A1-2E626F29A8B7}" destId="{5696ABDD-C62F-44ED-8DA3-B86341EC4BBF}" srcOrd="0" destOrd="0" presId="urn:microsoft.com/office/officeart/2005/8/layout/hierarchy3"/>
    <dgm:cxn modelId="{B1BB6CE9-5D58-44DA-A685-5544F7D084B0}" type="presParOf" srcId="{5696ABDD-C62F-44ED-8DA3-B86341EC4BBF}" destId="{7B467F94-5AE5-4BF0-9FF0-D1291572E111}" srcOrd="0" destOrd="0" presId="urn:microsoft.com/office/officeart/2005/8/layout/hierarchy3"/>
    <dgm:cxn modelId="{3A43B51A-24D6-49C5-B9DD-D6FA6D6C0B57}" type="presParOf" srcId="{5696ABDD-C62F-44ED-8DA3-B86341EC4BBF}" destId="{797155FB-7D1F-45F9-9946-3F88865B4F36}" srcOrd="1" destOrd="0" presId="urn:microsoft.com/office/officeart/2005/8/layout/hierarchy3"/>
    <dgm:cxn modelId="{62124456-AA58-4655-ABE6-3259B08C9341}" type="presParOf" srcId="{FF347B56-74E6-4553-94A1-2E626F29A8B7}" destId="{2BBD1314-3C43-4CAC-A776-19C929F09A7B}" srcOrd="1" destOrd="0" presId="urn:microsoft.com/office/officeart/2005/8/layout/hierarchy3"/>
    <dgm:cxn modelId="{288BC56D-5407-4100-9B08-1AF4240A2EDF}" type="presParOf" srcId="{2BBD1314-3C43-4CAC-A776-19C929F09A7B}" destId="{6B492B4E-124F-4F10-95FD-6905EDAE455E}" srcOrd="0" destOrd="0" presId="urn:microsoft.com/office/officeart/2005/8/layout/hierarchy3"/>
    <dgm:cxn modelId="{EF4E468D-0F44-4666-B5C9-69717EDED218}" type="presParOf" srcId="{2BBD1314-3C43-4CAC-A776-19C929F09A7B}" destId="{D444BA48-9A84-47C9-8742-04C8F8E59FA8}" srcOrd="1" destOrd="0" presId="urn:microsoft.com/office/officeart/2005/8/layout/hierarchy3"/>
    <dgm:cxn modelId="{7F89B22B-BDEC-43AD-9654-F16172DE567D}" type="presParOf" srcId="{2BBD1314-3C43-4CAC-A776-19C929F09A7B}" destId="{CC9D6996-D976-49E5-B902-C062D794B848}" srcOrd="2" destOrd="0" presId="urn:microsoft.com/office/officeart/2005/8/layout/hierarchy3"/>
    <dgm:cxn modelId="{F4F3525A-F38A-41EA-AAA8-60D36F8039D6}" type="presParOf" srcId="{2BBD1314-3C43-4CAC-A776-19C929F09A7B}" destId="{F1C5267B-CF4B-46E8-977D-276D3B0A9C7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E1467-ED4A-4CE5-B6D6-40DCED56F08B}">
      <dsp:nvSpPr>
        <dsp:cNvPr id="0" name=""/>
        <dsp:cNvSpPr/>
      </dsp:nvSpPr>
      <dsp:spPr>
        <a:xfrm>
          <a:off x="1555039" y="1557"/>
          <a:ext cx="1594073" cy="797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V. Cualitativa</a:t>
          </a:r>
        </a:p>
      </dsp:txBody>
      <dsp:txXfrm>
        <a:off x="1555039" y="1557"/>
        <a:ext cx="1594073" cy="797036"/>
      </dsp:txXfrm>
    </dsp:sp>
    <dsp:sp modelId="{87F26358-830E-4A7F-B9C9-32A7C64CCB53}">
      <dsp:nvSpPr>
        <dsp:cNvPr id="0" name=""/>
        <dsp:cNvSpPr/>
      </dsp:nvSpPr>
      <dsp:spPr>
        <a:xfrm>
          <a:off x="1714446" y="798594"/>
          <a:ext cx="159407" cy="59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77"/>
              </a:lnTo>
              <a:lnTo>
                <a:pt x="159407" y="597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A2297-8AA2-4533-8C1E-7E5598AFB829}">
      <dsp:nvSpPr>
        <dsp:cNvPr id="0" name=""/>
        <dsp:cNvSpPr/>
      </dsp:nvSpPr>
      <dsp:spPr>
        <a:xfrm>
          <a:off x="1873853" y="997853"/>
          <a:ext cx="1275258" cy="79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Nominal</a:t>
          </a:r>
        </a:p>
      </dsp:txBody>
      <dsp:txXfrm>
        <a:off x="1873853" y="997853"/>
        <a:ext cx="1275258" cy="797036"/>
      </dsp:txXfrm>
    </dsp:sp>
    <dsp:sp modelId="{84FAD53F-88B2-4B66-BD7B-510B93F6AAA5}">
      <dsp:nvSpPr>
        <dsp:cNvPr id="0" name=""/>
        <dsp:cNvSpPr/>
      </dsp:nvSpPr>
      <dsp:spPr>
        <a:xfrm>
          <a:off x="1714446" y="798594"/>
          <a:ext cx="159407" cy="159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73"/>
              </a:lnTo>
              <a:lnTo>
                <a:pt x="159407" y="1594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8B1-ADEB-4DD1-B670-8B9F3800BD40}">
      <dsp:nvSpPr>
        <dsp:cNvPr id="0" name=""/>
        <dsp:cNvSpPr/>
      </dsp:nvSpPr>
      <dsp:spPr>
        <a:xfrm>
          <a:off x="1873853" y="1994149"/>
          <a:ext cx="1275258" cy="79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Ordinaria</a:t>
          </a:r>
        </a:p>
      </dsp:txBody>
      <dsp:txXfrm>
        <a:off x="1873853" y="1994149"/>
        <a:ext cx="1275258" cy="797036"/>
      </dsp:txXfrm>
    </dsp:sp>
    <dsp:sp modelId="{27A7DE70-21B1-4FCA-A217-BE8FB583D60D}">
      <dsp:nvSpPr>
        <dsp:cNvPr id="0" name=""/>
        <dsp:cNvSpPr/>
      </dsp:nvSpPr>
      <dsp:spPr>
        <a:xfrm>
          <a:off x="1714446" y="798594"/>
          <a:ext cx="159407" cy="2590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369"/>
              </a:lnTo>
              <a:lnTo>
                <a:pt x="159407" y="2590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6B4FF-E3C0-4BC2-9950-3092C4C2B2C4}">
      <dsp:nvSpPr>
        <dsp:cNvPr id="0" name=""/>
        <dsp:cNvSpPr/>
      </dsp:nvSpPr>
      <dsp:spPr>
        <a:xfrm>
          <a:off x="1873853" y="2990445"/>
          <a:ext cx="1275258" cy="79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Binaria</a:t>
          </a:r>
        </a:p>
      </dsp:txBody>
      <dsp:txXfrm>
        <a:off x="1873853" y="2990445"/>
        <a:ext cx="1275258" cy="797036"/>
      </dsp:txXfrm>
    </dsp:sp>
    <dsp:sp modelId="{7B467F94-5AE5-4BF0-9FF0-D1291572E111}">
      <dsp:nvSpPr>
        <dsp:cNvPr id="0" name=""/>
        <dsp:cNvSpPr/>
      </dsp:nvSpPr>
      <dsp:spPr>
        <a:xfrm>
          <a:off x="3547631" y="1557"/>
          <a:ext cx="1594073" cy="797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V. Cuantitativa</a:t>
          </a:r>
        </a:p>
      </dsp:txBody>
      <dsp:txXfrm>
        <a:off x="3547631" y="1557"/>
        <a:ext cx="1594073" cy="797036"/>
      </dsp:txXfrm>
    </dsp:sp>
    <dsp:sp modelId="{6B492B4E-124F-4F10-95FD-6905EDAE455E}">
      <dsp:nvSpPr>
        <dsp:cNvPr id="0" name=""/>
        <dsp:cNvSpPr/>
      </dsp:nvSpPr>
      <dsp:spPr>
        <a:xfrm>
          <a:off x="3707038" y="798594"/>
          <a:ext cx="159407" cy="59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77"/>
              </a:lnTo>
              <a:lnTo>
                <a:pt x="159407" y="597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4BA48-9A84-47C9-8742-04C8F8E59FA8}">
      <dsp:nvSpPr>
        <dsp:cNvPr id="0" name=""/>
        <dsp:cNvSpPr/>
      </dsp:nvSpPr>
      <dsp:spPr>
        <a:xfrm>
          <a:off x="3866445" y="997853"/>
          <a:ext cx="1275258" cy="79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Discretas </a:t>
          </a:r>
        </a:p>
      </dsp:txBody>
      <dsp:txXfrm>
        <a:off x="3866445" y="997853"/>
        <a:ext cx="1275258" cy="797036"/>
      </dsp:txXfrm>
    </dsp:sp>
    <dsp:sp modelId="{CC9D6996-D976-49E5-B902-C062D794B848}">
      <dsp:nvSpPr>
        <dsp:cNvPr id="0" name=""/>
        <dsp:cNvSpPr/>
      </dsp:nvSpPr>
      <dsp:spPr>
        <a:xfrm>
          <a:off x="3707038" y="798594"/>
          <a:ext cx="159407" cy="159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73"/>
              </a:lnTo>
              <a:lnTo>
                <a:pt x="159407" y="1594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5267B-CF4B-46E8-977D-276D3B0A9C70}">
      <dsp:nvSpPr>
        <dsp:cNvPr id="0" name=""/>
        <dsp:cNvSpPr/>
      </dsp:nvSpPr>
      <dsp:spPr>
        <a:xfrm>
          <a:off x="3866445" y="1994149"/>
          <a:ext cx="1275258" cy="79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Continuas</a:t>
          </a:r>
        </a:p>
      </dsp:txBody>
      <dsp:txXfrm>
        <a:off x="3866445" y="1994149"/>
        <a:ext cx="1275258" cy="797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FEA5FE-1B21-460B-8C26-571000FB2929}" type="datetimeFigureOut">
              <a:rPr lang="es-ES_tradnl" smtClean="0"/>
              <a:pPr/>
              <a:t>19/03/2021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5B77B-BD4D-4107-BE27-9F48F8B0582A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>
                <a:latin typeface="Arial" pitchFamily="34" charset="0"/>
                <a:cs typeface="Arial" pitchFamily="34" charset="0"/>
              </a:rPr>
              <a:t>Probabilidad y estadística descriptiva e inferencial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Electivo Matemática</a:t>
            </a:r>
          </a:p>
          <a:p>
            <a:r>
              <a:rPr lang="es-ES_tradnl" dirty="0">
                <a:latin typeface="Arial" pitchFamily="34" charset="0"/>
                <a:cs typeface="Arial" pitchFamily="34" charset="0"/>
              </a:rPr>
              <a:t>CLASE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N°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es-ES_tradnl" dirty="0">
                <a:latin typeface="Arial" pitchFamily="34" charset="0"/>
                <a:cs typeface="Arial" pitchFamily="34" charset="0"/>
              </a:rPr>
              <a:t>19-03-2021</a:t>
            </a:r>
          </a:p>
          <a:p>
            <a:r>
              <a:rPr lang="es-ES_tradnl" dirty="0">
                <a:latin typeface="Arial" pitchFamily="34" charset="0"/>
                <a:cs typeface="Arial" pitchFamily="34" charset="0"/>
              </a:rPr>
              <a:t>Profesora : Karla Celedón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1025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4824" y="476672"/>
            <a:ext cx="7499176" cy="1298408"/>
          </a:xfrm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latin typeface="Arial" pitchFamily="34" charset="0"/>
                <a:cs typeface="Arial" pitchFamily="34" charset="0"/>
              </a:rPr>
              <a:t>La variable cualitativa, es aquella que mide una cualidad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_tradnl" b="1" dirty="0">
                <a:latin typeface="Arial" pitchFamily="34" charset="0"/>
                <a:cs typeface="Arial" pitchFamily="34" charset="0"/>
              </a:rPr>
              <a:t>V. cualitativa nominal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 Es aquella cuyos valores son nombres o códigos, sin una relación de orden en específico.  </a:t>
            </a:r>
          </a:p>
          <a:p>
            <a:pPr algn="just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 Ej.: Los colores, tales como el negro, naranja, etcétera. </a:t>
            </a:r>
          </a:p>
          <a:p>
            <a:pPr algn="just"/>
            <a:r>
              <a:rPr lang="es-ES_tradnl" b="1" dirty="0">
                <a:latin typeface="Arial" pitchFamily="34" charset="0"/>
                <a:cs typeface="Arial" pitchFamily="34" charset="0"/>
              </a:rPr>
              <a:t>V. cualitativa ordinal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Es aquella que sigue un orden específico o jerarquía. </a:t>
            </a:r>
          </a:p>
          <a:p>
            <a:pPr algn="just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Ej.: La calificación, nivel socioeconómico (Ficha protección social), condición de pasaporte, etcétera.</a:t>
            </a:r>
          </a:p>
          <a:p>
            <a:pPr algn="just"/>
            <a:r>
              <a:rPr lang="es-ES_tradnl" b="1" dirty="0">
                <a:latin typeface="Arial" pitchFamily="34" charset="0"/>
                <a:cs typeface="Arial" pitchFamily="34" charset="0"/>
              </a:rPr>
              <a:t>V. cualitativa binaria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Variables que permiten tan solo dos resultados. </a:t>
            </a:r>
          </a:p>
          <a:p>
            <a:pPr algn="just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Ej.: Si o No, Hombre o Mujer, ¿Posee hogar propio?...   Si, no.</a:t>
            </a: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s-ES_tradnl" dirty="0"/>
            </a:br>
            <a:r>
              <a:rPr lang="es-ES_tradnl" sz="4000" dirty="0">
                <a:latin typeface="Arial" pitchFamily="34" charset="0"/>
                <a:cs typeface="Arial" pitchFamily="34" charset="0"/>
              </a:rPr>
              <a:t>Variable cuantitativa, es aquella que mide una cantidad</a:t>
            </a:r>
            <a:endParaRPr lang="es-ES_tradn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b="1" dirty="0">
                <a:latin typeface="Arial" pitchFamily="34" charset="0"/>
                <a:cs typeface="Arial" pitchFamily="34" charset="0"/>
              </a:rPr>
              <a:t>V. cuantitativa discreta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Usualmente es aquella que solo toma valores enteros. </a:t>
            </a:r>
          </a:p>
          <a:p>
            <a:pPr algn="just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Ej.: Número de hijas/os por familia, número de elementos defectuosos en una empresa.</a:t>
            </a:r>
          </a:p>
          <a:p>
            <a:pPr algn="just"/>
            <a:r>
              <a:rPr lang="es-ES_tradnl" b="1" dirty="0">
                <a:latin typeface="Arial" pitchFamily="34" charset="0"/>
                <a:cs typeface="Arial" pitchFamily="34" charset="0"/>
              </a:rPr>
              <a:t>V. cuantitativa continua: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Son las variables de mayor jerarquía en la matemática, y corresponden a aquellas que pueden asumir cualquier valor real dentro de un cierto rango, además de caracterizarse por utilizar valores decimales.</a:t>
            </a:r>
          </a:p>
          <a:p>
            <a:pPr algn="just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Ej.: Estatura, peso, edad, el tiempo que demora un corredor en 100 metros.</a:t>
            </a: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¿Cómo puedo resumir cada variable?</a:t>
            </a:r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996655" cy="40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51520" y="2492896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Arial" pitchFamily="34" charset="0"/>
                <a:cs typeface="Arial" pitchFamily="34" charset="0"/>
              </a:rPr>
              <a:t>Las variables nominales se pueden resumir  mediante tablas de frecuencia, cuya estructura es la siguiente:</a:t>
            </a:r>
          </a:p>
          <a:p>
            <a:r>
              <a:rPr lang="es-ES_tradnl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19056" cy="1212744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Pero… ¿qué es la frecuencia?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733880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La frecuencia es la cantidad de veces que se repite un suceso en un rango de un espacio muestral dado.</a:t>
            </a:r>
          </a:p>
          <a:p>
            <a:pPr algn="ctr">
              <a:buNone/>
            </a:pPr>
            <a:r>
              <a:rPr lang="es-ES" b="1" dirty="0">
                <a:latin typeface="Arial" pitchFamily="34" charset="0"/>
                <a:cs typeface="Arial" pitchFamily="34" charset="0"/>
              </a:rPr>
              <a:t>Tipos de Frecuencias</a:t>
            </a:r>
          </a:p>
          <a:p>
            <a:r>
              <a:rPr lang="es-ES" u="sng" dirty="0">
                <a:latin typeface="Arial" pitchFamily="34" charset="0"/>
                <a:cs typeface="Arial" pitchFamily="34" charset="0"/>
              </a:rPr>
              <a:t>Frecuencia absoluta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frecuencia absoluta</a:t>
            </a:r>
            <a:r>
              <a:rPr lang="es-ES" dirty="0">
                <a:latin typeface="Arial" pitchFamily="34" charset="0"/>
                <a:cs typeface="Arial" pitchFamily="34" charset="0"/>
              </a:rPr>
              <a:t> es el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número de veces</a:t>
            </a:r>
            <a:r>
              <a:rPr lang="es-ES" dirty="0">
                <a:latin typeface="Arial" pitchFamily="34" charset="0"/>
                <a:cs typeface="Arial" pitchFamily="34" charset="0"/>
              </a:rPr>
              <a:t> que aparece un determinado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valor</a:t>
            </a:r>
            <a:r>
              <a:rPr lang="es-ES" dirty="0">
                <a:latin typeface="Arial" pitchFamily="34" charset="0"/>
                <a:cs typeface="Arial" pitchFamily="34" charset="0"/>
              </a:rPr>
              <a:t> en un estudio estadístico.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Se representa por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</a:t>
            </a:r>
            <a:r>
              <a:rPr lang="es-ES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suma de las frecuencias absolutas</a:t>
            </a:r>
            <a:r>
              <a:rPr lang="es-ES" dirty="0">
                <a:latin typeface="Arial" pitchFamily="34" charset="0"/>
                <a:cs typeface="Arial" pitchFamily="34" charset="0"/>
              </a:rPr>
              <a:t> es igual al número total de datos, que se representa por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397232"/>
          </a:xfrm>
        </p:spPr>
        <p:txBody>
          <a:bodyPr>
            <a:normAutofit/>
          </a:bodyPr>
          <a:lstStyle/>
          <a:p>
            <a:pPr algn="just"/>
            <a:r>
              <a:rPr lang="es-ES" u="sng" dirty="0">
                <a:latin typeface="Arial" pitchFamily="34" charset="0"/>
                <a:cs typeface="Arial" pitchFamily="34" charset="0"/>
              </a:rPr>
              <a:t>Frecuencia relativa</a:t>
            </a:r>
          </a:p>
          <a:p>
            <a:pPr algn="just"/>
            <a:endParaRPr lang="es-ES" u="sng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frecuencia relativa</a:t>
            </a:r>
            <a:r>
              <a:rPr lang="es-ES" dirty="0">
                <a:latin typeface="Arial" pitchFamily="34" charset="0"/>
                <a:cs typeface="Arial" pitchFamily="34" charset="0"/>
              </a:rPr>
              <a:t> es el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cociente</a:t>
            </a:r>
            <a:r>
              <a:rPr lang="es-ES" dirty="0">
                <a:latin typeface="Arial" pitchFamily="34" charset="0"/>
                <a:cs typeface="Arial" pitchFamily="34" charset="0"/>
              </a:rPr>
              <a:t> entre la f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recuencia absoluta</a:t>
            </a:r>
            <a:r>
              <a:rPr lang="es-ES" dirty="0">
                <a:latin typeface="Arial" pitchFamily="34" charset="0"/>
                <a:cs typeface="Arial" pitchFamily="34" charset="0"/>
              </a:rPr>
              <a:t> de un determinado valor y el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número total de datos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Se puede expresar en tantos por ciento y se representa por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</a:t>
            </a:r>
            <a:r>
              <a:rPr lang="es-ES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nᵢ= fᵢ/N</a:t>
            </a:r>
          </a:p>
          <a:p>
            <a:pPr algn="just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La suma de las frecuencias relativas es igual a 1.</a:t>
            </a:r>
          </a:p>
          <a:p>
            <a:endParaRPr lang="es-ES_tradnl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908720"/>
            <a:ext cx="8589640" cy="5760640"/>
          </a:xfrm>
        </p:spPr>
        <p:txBody>
          <a:bodyPr/>
          <a:lstStyle/>
          <a:p>
            <a:pPr algn="ctr"/>
            <a:r>
              <a:rPr lang="es-ES" u="sng" dirty="0">
                <a:latin typeface="Arial" pitchFamily="34" charset="0"/>
                <a:cs typeface="Arial" pitchFamily="34" charset="0"/>
              </a:rPr>
              <a:t>Frecuencia acumulada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frecuencia acumulada</a:t>
            </a:r>
            <a:r>
              <a:rPr lang="es-ES" dirty="0">
                <a:latin typeface="Arial" pitchFamily="34" charset="0"/>
                <a:cs typeface="Arial" pitchFamily="34" charset="0"/>
              </a:rPr>
              <a:t> es 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suma de las frecuencias absolutas</a:t>
            </a:r>
            <a:r>
              <a:rPr lang="es-ES" dirty="0">
                <a:latin typeface="Arial" pitchFamily="34" charset="0"/>
                <a:cs typeface="Arial" pitchFamily="34" charset="0"/>
              </a:rPr>
              <a:t> de todos los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valores inferiores o iguales</a:t>
            </a:r>
            <a:r>
              <a:rPr lang="es-ES" dirty="0">
                <a:latin typeface="Arial" pitchFamily="34" charset="0"/>
                <a:cs typeface="Arial" pitchFamily="34" charset="0"/>
              </a:rPr>
              <a:t> al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valor</a:t>
            </a:r>
            <a:r>
              <a:rPr lang="es-ES" dirty="0">
                <a:latin typeface="Arial" pitchFamily="34" charset="0"/>
                <a:cs typeface="Arial" pitchFamily="34" charset="0"/>
              </a:rPr>
              <a:t> considerado.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Se representa por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</a:t>
            </a:r>
            <a:r>
              <a:rPr lang="es-ES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u="sng" dirty="0">
                <a:latin typeface="Arial" pitchFamily="34" charset="0"/>
                <a:cs typeface="Arial" pitchFamily="34" charset="0"/>
              </a:rPr>
              <a:t>Frecuencia relativa acumulada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frecuencia relativa acumulada</a:t>
            </a:r>
            <a:r>
              <a:rPr lang="es-ES" dirty="0">
                <a:latin typeface="Arial" pitchFamily="34" charset="0"/>
                <a:cs typeface="Arial" pitchFamily="34" charset="0"/>
              </a:rPr>
              <a:t> es el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cociente</a:t>
            </a:r>
            <a:r>
              <a:rPr lang="es-ES" dirty="0">
                <a:latin typeface="Arial" pitchFamily="34" charset="0"/>
                <a:cs typeface="Arial" pitchFamily="34" charset="0"/>
              </a:rPr>
              <a:t> entre la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frecuencia acumulada</a:t>
            </a:r>
            <a:r>
              <a:rPr lang="es-ES" dirty="0">
                <a:latin typeface="Arial" pitchFamily="34" charset="0"/>
                <a:cs typeface="Arial" pitchFamily="34" charset="0"/>
              </a:rPr>
              <a:t> de un determinado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valor</a:t>
            </a:r>
            <a:r>
              <a:rPr lang="es-ES" dirty="0">
                <a:latin typeface="Arial" pitchFamily="34" charset="0"/>
                <a:cs typeface="Arial" pitchFamily="34" charset="0"/>
              </a:rPr>
              <a:t> y el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número total de datos</a:t>
            </a:r>
            <a:r>
              <a:rPr lang="es-ES" dirty="0">
                <a:latin typeface="Arial" pitchFamily="34" charset="0"/>
                <a:cs typeface="Arial" pitchFamily="34" charset="0"/>
              </a:rPr>
              <a:t>. Se puede expresar en tantos por ciento.</a:t>
            </a:r>
          </a:p>
          <a:p>
            <a:endParaRPr lang="es-ES_tradnl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>
                <a:latin typeface="Arial" pitchFamily="34" charset="0"/>
                <a:cs typeface="Arial" pitchFamily="34" charset="0"/>
              </a:rPr>
              <a:t>Ejemplo: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Durante el mes de julio, en una ciudad se han registrado las siguientes temperaturas máximas:</a:t>
            </a:r>
          </a:p>
          <a:p>
            <a:pPr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32, 31, 28, 29, 33, 32, 31, 30, 31, 31, 27, 28, 29, 30, 32, 31, 31, 30, 30, 29, 29, 30, 30, 31, 30, 31, 34, 33, 33, 29, 29.</a:t>
            </a:r>
          </a:p>
          <a:p>
            <a:pPr algn="just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En la primera columna de la tabla colocamos la variable ordenada de menor a mayor, en la segunda hacemos el recuento y en la tercera anotamos la frecuencia absoluta.</a:t>
            </a:r>
          </a:p>
          <a:p>
            <a:endParaRPr lang="es-ES_tradnl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s-ES_tradnl" dirty="0">
                <a:latin typeface="Arial" pitchFamily="34" charset="0"/>
                <a:cs typeface="Arial" pitchFamily="34" charset="0"/>
              </a:rPr>
              <a:t>Resuelva: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9512" y="1196752"/>
          <a:ext cx="8604450" cy="526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0803">
                <a:tc>
                  <a:txBody>
                    <a:bodyPr/>
                    <a:lstStyle/>
                    <a:p>
                      <a:r>
                        <a:rPr lang="es-ES_tradnl" baseline="0" dirty="0"/>
                        <a:t>  </a:t>
                      </a:r>
                      <a:r>
                        <a:rPr lang="es-ES_tradnl" baseline="0" dirty="0" err="1"/>
                        <a:t>X_i</a:t>
                      </a:r>
                      <a:endParaRPr lang="es-ES_tradn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Recuento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F_1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/>
                        <a:t>F_j</a:t>
                      </a:r>
                      <a:endParaRPr lang="es-ES_tradnl" dirty="0"/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</a:t>
                      </a:r>
                      <a:r>
                        <a:rPr lang="es-ES_tradnl" baseline="0" dirty="0"/>
                        <a:t> _i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N_J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r>
                        <a:rPr lang="es-ES_tradnl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r>
                        <a:rPr lang="es-ES_tradnl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2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licitaciones: imágenes, fotos de stock y vectores |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060848"/>
            <a:ext cx="8810625" cy="2667000"/>
          </a:xfrm>
          <a:prstGeom prst="rect">
            <a:avLst/>
          </a:prstGeom>
          <a:noFill/>
        </p:spPr>
      </p:pic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sz="5400" b="1" dirty="0">
                <a:latin typeface="Arial" pitchFamily="34" charset="0"/>
                <a:cs typeface="Arial" pitchFamily="34" charset="0"/>
              </a:rPr>
              <a:t>RECORDEMOS…</a:t>
            </a:r>
            <a:br>
              <a:rPr lang="es-ES_tradnl" sz="5400" b="1" dirty="0">
                <a:latin typeface="Arial" pitchFamily="34" charset="0"/>
                <a:cs typeface="Arial" pitchFamily="34" charset="0"/>
              </a:rPr>
            </a:br>
            <a:r>
              <a:rPr lang="es-ES_tradnl" sz="2200" b="1" u="sng" dirty="0">
                <a:latin typeface="Arial" pitchFamily="34" charset="0"/>
                <a:cs typeface="Arial" pitchFamily="34" charset="0"/>
              </a:rPr>
              <a:t>TÉRMINOS ESTADÍSTICOS BÁSICOS</a:t>
            </a:r>
            <a:r>
              <a:rPr lang="es-ES_tradnl" sz="4800" b="1" u="sng" dirty="0">
                <a:latin typeface="Arial" pitchFamily="34" charset="0"/>
                <a:cs typeface="Arial" pitchFamily="34" charset="0"/>
              </a:rPr>
              <a:t>:</a:t>
            </a:r>
            <a:br>
              <a:rPr lang="es-ES_tradnl" sz="4800" u="sng" dirty="0">
                <a:latin typeface="Arial" pitchFamily="34" charset="0"/>
                <a:cs typeface="Arial" pitchFamily="34" charset="0"/>
              </a:rPr>
            </a:br>
            <a:endParaRPr lang="es-ES_tradnl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5832648" cy="4680520"/>
          </a:xfrm>
        </p:spPr>
        <p:txBody>
          <a:bodyPr/>
          <a:lstStyle/>
          <a:p>
            <a:pPr marL="514350" indent="-514350" algn="just"/>
            <a:r>
              <a:rPr lang="es-ES" dirty="0">
                <a:latin typeface="Arial" pitchFamily="34" charset="0"/>
                <a:cs typeface="Arial" pitchFamily="34" charset="0"/>
              </a:rPr>
              <a:t>UNIVERSO se entenderá como el conjunto de individuos objeto de nuestro interés o estudio. La especificación del universo, en general, no es trivial, pues es necesario que no haya ambigüedad respecto a quien forma parte o no forma parte de este conjunto.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omer Simpson | Personajes de los simpsons, Yoga para adelgazar, Homero  pens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700808"/>
            <a:ext cx="2857500" cy="4933950"/>
          </a:xfrm>
          <a:prstGeom prst="rect">
            <a:avLst/>
          </a:prstGeom>
          <a:noFill/>
        </p:spPr>
      </p:pic>
      <p:pic>
        <p:nvPicPr>
          <p:cNvPr id="9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76470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s-ES_tradnl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5760640" cy="4896544"/>
          </a:xfrm>
        </p:spPr>
        <p:txBody>
          <a:bodyPr/>
          <a:lstStyle/>
          <a:p>
            <a:pPr algn="ctr"/>
            <a:r>
              <a:rPr lang="es-ES" dirty="0"/>
              <a:t>Por POBLACIÓN se entenderá el conjunto de datos de una característica medida en cada individuo del universo. Así, asociado a un mismo universo se podrán tener  varias poblaciones.</a:t>
            </a:r>
          </a:p>
          <a:p>
            <a:pPr algn="ctr">
              <a:buNone/>
            </a:pPr>
            <a:r>
              <a:rPr lang="es-ES" dirty="0"/>
              <a:t>Para distinguir una población de otra denominaremos VARIABLE a cada una de estas características. Por ejemplo: la variable peso, altura, estado civil, etcétera.</a:t>
            </a:r>
            <a:endParaRPr lang="es-ES_tradnl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  <p:pic>
        <p:nvPicPr>
          <p:cNvPr id="18434" name="Picture 2" descr="homero-pensando - Columna Universitaria - Yeux MarketingColumna  Universitaria – Yeux Mark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818" y="1700808"/>
            <a:ext cx="315718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80 Frases de Bart Simpson, el gamberro de la familia [Con Imágenes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464495" cy="2666296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3168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Finalmente, entenderemos por MUESTRA a cualquier subconjunto de la población. Existen distintas formas de elegir una muestra. Las dos más opuestas son: las muestras dirigidas donde la selección de las/os individuas/os de la población se efectúa al gusto del investigador ; las muestras aleatorias, que son las que tienen validez estadística y son aquellas donde los/as individuos/as son seleccionados/as mediante un procedimiento regido por el azar, por ejemplo, a través de números aleatorios.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0"/>
            <a:ext cx="7056784" cy="1412776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Entonces, ¿en qué se diferencian?</a:t>
            </a: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  <p:pic>
        <p:nvPicPr>
          <p:cNvPr id="17414" name="Picture 6" descr="Páginas para colorear originales Original coloring pages: The Simpsons.  Homer (Homero) p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72163"/>
            <a:ext cx="5832648" cy="528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72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494116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¿Quedó claro?</a:t>
            </a:r>
          </a:p>
          <a:p>
            <a:endParaRPr lang="es-ES_tradnl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_tradn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 no…</a:t>
            </a:r>
          </a:p>
        </p:txBody>
      </p:sp>
      <p:pic>
        <p:nvPicPr>
          <p:cNvPr id="8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813901" cy="57067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980728"/>
            <a:ext cx="5133256" cy="56166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_tradnl" dirty="0"/>
              <a:t>Por PARÁMETRO se entenderá cualquier  valor característico de una población, por ejemplo, el peso promedio, la altura máxima o el estado civil más frecuente. Este valor es CONSTANTE.</a:t>
            </a:r>
          </a:p>
          <a:p>
            <a:pPr algn="ctr">
              <a:buNone/>
            </a:pPr>
            <a:r>
              <a:rPr lang="es-ES_tradnl" dirty="0"/>
              <a:t>El ESTADÍGRAFO o estadístico se entenderá un valor característico obtenido a partir de una muestra. Esta cantidad es variable, puesto que depende de la muestra, </a:t>
            </a:r>
            <a:r>
              <a:rPr lang="es-ES" dirty="0"/>
              <a:t>ya que de una población se puede elegir un conjunto "muy grande" de muestras cada una con un valor característico distinto. </a:t>
            </a:r>
            <a:endParaRPr lang="es-ES_tradnl" dirty="0"/>
          </a:p>
        </p:txBody>
      </p:sp>
      <p:pic>
        <p:nvPicPr>
          <p:cNvPr id="23556" name="Picture 4" descr="Cara De Sorpresa Emoji, HD Png Download , Transparent Png Image - PNGi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3150"/>
            <a:ext cx="3156010" cy="5324850"/>
          </a:xfrm>
          <a:prstGeom prst="rect">
            <a:avLst/>
          </a:prstGeom>
          <a:noFill/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Variable estadística - ¿Qué es?, tipos de variables y ejemp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4580" name="AutoShape 4" descr="Variable estadística - ¿Qué es?, tipos de variables y ejemp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4582" name="AutoShape 6" descr="Variable estadística - ¿Qué es?, tipos de variables y ejemp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6499" cy="1196752"/>
          </a:xfrm>
          <a:prstGeom prst="rect">
            <a:avLst/>
          </a:prstGeom>
          <a:noFill/>
        </p:spPr>
      </p:pic>
      <p:sp>
        <p:nvSpPr>
          <p:cNvPr id="9" name="8 Cinta perforada"/>
          <p:cNvSpPr/>
          <p:nvPr/>
        </p:nvSpPr>
        <p:spPr>
          <a:xfrm>
            <a:off x="2339752" y="332656"/>
            <a:ext cx="4680520" cy="2060848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3808" y="69269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TIPOS DE VARIABLES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1259632" y="3068960"/>
          <a:ext cx="6696744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Flecha abajo"/>
          <p:cNvSpPr/>
          <p:nvPr/>
        </p:nvSpPr>
        <p:spPr>
          <a:xfrm>
            <a:off x="3419872" y="242088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Flecha abajo"/>
          <p:cNvSpPr/>
          <p:nvPr/>
        </p:nvSpPr>
        <p:spPr>
          <a:xfrm>
            <a:off x="5580112" y="234888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903</Words>
  <Application>Microsoft Office PowerPoint</Application>
  <PresentationFormat>Presentación en pantalla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Flujo</vt:lpstr>
      <vt:lpstr>Probabilidad y estadística descriptiva e inferencial </vt:lpstr>
      <vt:lpstr>RECORDEMOS… TÉRMINOS ESTADÍSTICOS BÁSICOS: </vt:lpstr>
      <vt:lpstr> </vt:lpstr>
      <vt:lpstr>Presentación de PowerPoint</vt:lpstr>
      <vt:lpstr>Entonces, ¿en qué se diferencian?</vt:lpstr>
      <vt:lpstr>Presentación de PowerPoint</vt:lpstr>
      <vt:lpstr>Presentación de PowerPoint</vt:lpstr>
      <vt:lpstr>Presentación de PowerPoint</vt:lpstr>
      <vt:lpstr>Presentación de PowerPoint</vt:lpstr>
      <vt:lpstr>La variable cualitativa, es aquella que mide una cualidad</vt:lpstr>
      <vt:lpstr> Variable cuantitativa, es aquella que mide una cantidad</vt:lpstr>
      <vt:lpstr>¿Cómo puedo resumir cada variable?</vt:lpstr>
      <vt:lpstr>Pero… ¿qué es la frecuencia?</vt:lpstr>
      <vt:lpstr>Presentación de PowerPoint</vt:lpstr>
      <vt:lpstr>Presentación de PowerPoint</vt:lpstr>
      <vt:lpstr>Ejemplo:</vt:lpstr>
      <vt:lpstr>Resuelva: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 y estadística descriptiva e inferencial</dc:title>
  <dc:creator>User</dc:creator>
  <cp:lastModifiedBy>Carmen Barros Ortega</cp:lastModifiedBy>
  <cp:revision>4</cp:revision>
  <dcterms:created xsi:type="dcterms:W3CDTF">2021-03-19T01:38:31Z</dcterms:created>
  <dcterms:modified xsi:type="dcterms:W3CDTF">2021-03-19T15:06:49Z</dcterms:modified>
</cp:coreProperties>
</file>