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raham López" initials="AL" lastIdx="1" clrIdx="0">
    <p:extLst>
      <p:ext uri="{19B8F6BF-5375-455C-9EA6-DF929625EA0E}">
        <p15:presenceInfo xmlns:p15="http://schemas.microsoft.com/office/powerpoint/2012/main" userId="9b4a57e3204f849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hemillennialsblog.blogspot.com/2016/09/los-millennials-y-la-conciencia-social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operiodismo.com/2015/11/14/playground-comic-y-politica-una-complicada-relacion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stado-vs-mercado.pn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" TargetMode="External"/><Relationship Id="rId3" Type="http://schemas.openxmlformats.org/officeDocument/2006/relationships/hyperlink" Target="https://www.flickr.com/photos/28047774@N04/4352697322" TargetMode="External"/><Relationship Id="rId7" Type="http://schemas.openxmlformats.org/officeDocument/2006/relationships/hyperlink" Target="https://es.wikipedia.org/wiki/Batallas_de_la_Segunda_Guerra_Mundia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hyperlink" Target="https://esderetro.blogspot.com/2011/10/el-desempleo-principios-del-siglo-xx.html" TargetMode="External"/><Relationship Id="rId10" Type="http://schemas.openxmlformats.org/officeDocument/2006/relationships/hyperlink" Target="https://creativecommons.org/licenses/by-nc-nd/3.0/" TargetMode="External"/><Relationship Id="rId4" Type="http://schemas.openxmlformats.org/officeDocument/2006/relationships/image" Target="../media/image9.jpg"/><Relationship Id="rId9" Type="http://schemas.openxmlformats.org/officeDocument/2006/relationships/hyperlink" Target="https://creativecommons.org/licenses/by-nd/3.0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video" Target="https://www.youtube.com/embed/eKlo4IDwfPQ?feature=oembed" TargetMode="External"/><Relationship Id="rId7" Type="http://schemas.openxmlformats.org/officeDocument/2006/relationships/image" Target="../media/image12.jpeg"/><Relationship Id="rId2" Type="http://schemas.openxmlformats.org/officeDocument/2006/relationships/video" Target="https://www.youtube.com/embed/zkTd3JWdBNo?feature=oembed" TargetMode="External"/><Relationship Id="rId1" Type="http://schemas.openxmlformats.org/officeDocument/2006/relationships/video" Target="https://www.youtube.com/embed/O7n6YcA4x0o?feature=oembed" TargetMode="External"/><Relationship Id="rId6" Type="http://schemas.openxmlformats.org/officeDocument/2006/relationships/image" Target="../media/image11.jpeg"/><Relationship Id="rId5" Type="http://schemas.openxmlformats.org/officeDocument/2006/relationships/slideLayout" Target="../slideLayouts/slideLayout2.xml"/><Relationship Id="rId4" Type="http://schemas.openxmlformats.org/officeDocument/2006/relationships/video" Target="https://www.youtube.com/embed/p12zeKZ-ovE?feature=oembed" TargetMode="External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atrón de fondo&#10;&#10;Descripción generada automáticamente">
            <a:extLst>
              <a:ext uri="{FF2B5EF4-FFF2-40B4-BE49-F238E27FC236}">
                <a16:creationId xmlns:a16="http://schemas.microsoft.com/office/drawing/2014/main" id="{6E8E0291-5CFF-40F6-B9C3-5501FB5EF2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808" b="15121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45DBCFA-9D27-4448-8501-EAF49ADEF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es-US"/>
              <a:t>Introducción año 2021</a:t>
            </a:r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2036FF-1D6A-784C-ABA5-D6C23D6B6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es-US" sz="1800"/>
              <a:t>Educación Ciudadana </a:t>
            </a:r>
            <a:r>
              <a:rPr lang="es-US" sz="1800" dirty="0"/>
              <a:t>3ro Medio</a:t>
            </a:r>
          </a:p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es-US" sz="1800" dirty="0"/>
              <a:t>Profesor: Abraham López </a:t>
            </a:r>
          </a:p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es-US" sz="1800" dirty="0"/>
              <a:t>CLASE </a:t>
            </a:r>
            <a:r>
              <a:rPr lang="es-US" sz="1800" dirty="0" err="1"/>
              <a:t>N°</a:t>
            </a:r>
            <a:r>
              <a:rPr lang="es-US" sz="1800" dirty="0"/>
              <a:t> 1 </a:t>
            </a:r>
          </a:p>
          <a:p>
            <a:pPr>
              <a:lnSpc>
                <a:spcPct val="102000"/>
              </a:lnSpc>
              <a:spcAft>
                <a:spcPts val="600"/>
              </a:spcAft>
            </a:pPr>
            <a:r>
              <a:rPr lang="es-US" sz="1800" dirty="0"/>
              <a:t>02/03</a:t>
            </a:r>
            <a:endParaRPr lang="es-ES" sz="1800" dirty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E731CF43-ED42-44E4-B1F3-C20966A2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25F071DA-CC69-41AE-9FE4-14DDE798CD5E}" type="datetime1">
              <a:rPr lang="en-US" smtClean="0"/>
              <a:pPr>
                <a:spcAft>
                  <a:spcPts val="600"/>
                </a:spcAft>
              </a:pPr>
              <a:t>3/18/2021</a:t>
            </a:fld>
            <a:endParaRPr lang="en-US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6CAD4ADA-B636-47F0-B93C-A239377C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37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8C3A4-62DE-8E49-964C-DB9BFD60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Actividad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2245C9-298D-5540-88F0-FCE189E34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¿Cuál de los contenidos de la diapositiva 8 consideras que comprendiste de mejor manera? ¿Por qué?</a:t>
            </a:r>
          </a:p>
          <a:p>
            <a:endParaRPr lang="es-ES" dirty="0"/>
          </a:p>
          <a:p>
            <a:r>
              <a:rPr lang="es-ES" dirty="0"/>
              <a:t>¿En cuál te consideras peor preparado? ¿Por qué?</a:t>
            </a:r>
          </a:p>
          <a:p>
            <a:endParaRPr lang="es-ES" dirty="0"/>
          </a:p>
          <a:p>
            <a:r>
              <a:rPr lang="es-ES" dirty="0"/>
              <a:t>¿Cuál consideras que debería ser el contenido con mayor cantidad de tiempo de repaso/nivelación? ¿Por qué?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04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BEA89-C0E9-A446-B9EF-AF24F0DC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Objetivo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037347-7496-DC4D-8918-85D5F6FA4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/>
              <a:t>Presentar los contenidos a revisar durante el año 2021 (según priorización curricular)</a:t>
            </a:r>
          </a:p>
          <a:p>
            <a:r>
              <a:rPr lang="es-US"/>
              <a:t>Valorar los principales aprendizajes desarrollados durante el año 2020.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3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402F5-CC28-7249-A0A2-93806BAE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Modalidad de trabajo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A71201-1DA3-8341-A38F-2691279BB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US" dirty="0"/>
              <a:t>Online y presencial (voluntario)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s-US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US" dirty="0"/>
              <a:t>Clases de 45 minutos 2 veces por semana.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s-US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US" dirty="0"/>
              <a:t>Se reevaluará periódicamente en relación a las indicaciones gubernamentales.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s-US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s-US" dirty="0"/>
              <a:t>Pruebas se realizaran lo días viernes entre 15:30 y 18:00 horas (siempre online)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284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499A1-C72A-334F-98C7-40025569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s-US"/>
              <a:t>Curriculum priorizado 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16FDE1-6A21-754E-96F8-7FD420726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>
            <a:normAutofit/>
          </a:bodyPr>
          <a:lstStyle/>
          <a:p>
            <a:r>
              <a:rPr lang="es-ES" sz="1500"/>
              <a:t>Identificar los fundamentos, atributos y dimensiones de la democracia y la ciudadanía, considerando las libertades fundamentales de las personas como un principio de estas y reconociendo sus implicancias en los deberes del Estado y en los derechos y responsabilidades ciudadanas.</a:t>
            </a:r>
          </a:p>
          <a:p>
            <a:endParaRPr lang="es-US" sz="1500"/>
          </a:p>
          <a:p>
            <a:r>
              <a:rPr lang="es-ES" sz="1500"/>
              <a:t>Reflexionar personal y grupalmente sobre diversas formas de participación y su aporte al fortalecimiento del bien común, considerando experiencias personales, fenómenos sociales contemporáneos y las perspectivas del republicanismo, el liberalismo, y el comunitarismo.</a:t>
            </a:r>
          </a:p>
        </p:txBody>
      </p:sp>
      <p:pic>
        <p:nvPicPr>
          <p:cNvPr id="5" name="Imagen 4" descr="Texto, Aplicación&#10;&#10;Descripción generada automáticamente">
            <a:extLst>
              <a:ext uri="{FF2B5EF4-FFF2-40B4-BE49-F238E27FC236}">
                <a16:creationId xmlns:a16="http://schemas.microsoft.com/office/drawing/2014/main" id="{27471EB8-0493-4FB7-8E53-A6A1F3BBF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75535" y="2396389"/>
            <a:ext cx="5105445" cy="2871812"/>
          </a:xfrm>
          <a:prstGeom prst="rect">
            <a:avLst/>
          </a:prstGeom>
          <a:noFill/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32959D5-7FFA-473D-9CE4-327BB9C4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C8C294C7-0F44-49B0-A441-3BAFD96D500A}" type="datetime1">
              <a:rPr lang="en-US" smtClean="0"/>
              <a:pPr>
                <a:spcAft>
                  <a:spcPts val="600"/>
                </a:spcAft>
              </a:pPr>
              <a:t>3/18/2021</a:t>
            </a:fld>
            <a:endParaRPr lang="en-US"/>
          </a:p>
        </p:txBody>
      </p:sp>
      <p:sp>
        <p:nvSpPr>
          <p:cNvPr id="13" name="Footer Placeholder 11">
            <a:extLst>
              <a:ext uri="{FF2B5EF4-FFF2-40B4-BE49-F238E27FC236}">
                <a16:creationId xmlns:a16="http://schemas.microsoft.com/office/drawing/2014/main" id="{E1AE3FC1-08F7-44DF-AA9D-7F1695DF2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5" name="Slide Number Placeholder 12">
            <a:extLst>
              <a:ext uri="{FF2B5EF4-FFF2-40B4-BE49-F238E27FC236}">
                <a16:creationId xmlns:a16="http://schemas.microsoft.com/office/drawing/2014/main" id="{D7BD761A-8752-4C87-B038-6468B166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3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97F0A-A23F-394F-8B87-64E10892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>
            <a:normAutofit/>
          </a:bodyPr>
          <a:lstStyle/>
          <a:p>
            <a:r>
              <a:rPr lang="es-US"/>
              <a:t>Currículum priorizado</a:t>
            </a:r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17B59E6-E472-4C6C-B09F-41B92AB5B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3561" y="1102054"/>
            <a:ext cx="6517065" cy="4333851"/>
          </a:xfrm>
          <a:prstGeom prst="rect">
            <a:avLst/>
          </a:prstGeom>
          <a:noFill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4B2848-A71B-D849-88BF-DDCCB9657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667" y="2286000"/>
            <a:ext cx="3656419" cy="3581400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Evaluar las relaciones entre el Estado y el mercado, considerando temas como sueldos justos, productividad, carga tributaria, comercio justo, probidad, desarrollo sustentable, riqueza y pobreza.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7E8D458-DBC6-443C-8846-18B94E90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CAD5307-ACA2-45A1-9585-16BE2A207597}" type="datetime1">
              <a:rPr lang="en-US" smtClean="0"/>
              <a:pPr>
                <a:spcAft>
                  <a:spcPts val="600"/>
                </a:spcAft>
              </a:pPr>
              <a:t>3/18/2021</a:t>
            </a:fld>
            <a:endParaRPr lang="en-US"/>
          </a:p>
        </p:txBody>
      </p:sp>
      <p:sp>
        <p:nvSpPr>
          <p:cNvPr id="13" name="Footer Placeholder 11">
            <a:extLst>
              <a:ext uri="{FF2B5EF4-FFF2-40B4-BE49-F238E27FC236}">
                <a16:creationId xmlns:a16="http://schemas.microsoft.com/office/drawing/2014/main" id="{5CF4D5B6-137D-4565-8119-0DA85BC9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5" name="Slide Number Placeholder 12">
            <a:extLst>
              <a:ext uri="{FF2B5EF4-FFF2-40B4-BE49-F238E27FC236}">
                <a16:creationId xmlns:a16="http://schemas.microsoft.com/office/drawing/2014/main" id="{67AF13C3-738B-40C5-8717-99347843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2525C9C-36F6-413B-85D0-9258066BA33B}"/>
              </a:ext>
            </a:extLst>
          </p:cNvPr>
          <p:cNvSpPr txBox="1"/>
          <p:nvPr/>
        </p:nvSpPr>
        <p:spPr>
          <a:xfrm>
            <a:off x="5129388" y="5235850"/>
            <a:ext cx="241123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3" tooltip="https://commons.wikimedia.org/wiki/File:Estado-vs-mercado.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E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1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F0B7C-DAF0-7A47-9679-2A52BA0A9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1485900"/>
          </a:xfrm>
        </p:spPr>
        <p:txBody>
          <a:bodyPr>
            <a:normAutofit/>
          </a:bodyPr>
          <a:lstStyle/>
          <a:p>
            <a:r>
              <a:rPr lang="es-US"/>
              <a:t>Para este año…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0C4141-C653-8A48-9190-CAC9599C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497593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S" dirty="0"/>
              <a:t>Considerando lo objetivos propuestos para este año:</a:t>
            </a:r>
          </a:p>
          <a:p>
            <a:pPr marL="0" indent="0">
              <a:buNone/>
            </a:pPr>
            <a:endParaRPr lang="es-US" dirty="0"/>
          </a:p>
          <a:p>
            <a:pPr marL="0" indent="0">
              <a:buNone/>
            </a:pPr>
            <a:r>
              <a:rPr lang="es-US" dirty="0"/>
              <a:t>¿Qué esperamos aprender?</a:t>
            </a:r>
          </a:p>
          <a:p>
            <a:pPr marL="0" indent="0">
              <a:buNone/>
            </a:pPr>
            <a:endParaRPr lang="es-US" dirty="0"/>
          </a:p>
          <a:p>
            <a:pPr marL="0" indent="0">
              <a:buNone/>
            </a:pPr>
            <a:r>
              <a:rPr lang="es-US" dirty="0"/>
              <a:t>¿Qué actividades me gustaría realizar?</a:t>
            </a:r>
          </a:p>
          <a:p>
            <a:pPr marL="0" indent="0">
              <a:buNone/>
            </a:pPr>
            <a:endParaRPr lang="es-US" dirty="0"/>
          </a:p>
        </p:txBody>
      </p:sp>
      <p:pic>
        <p:nvPicPr>
          <p:cNvPr id="5" name="Gráfico 4" descr="Objetivo">
            <a:extLst>
              <a:ext uri="{FF2B5EF4-FFF2-40B4-BE49-F238E27FC236}">
                <a16:creationId xmlns:a16="http://schemas.microsoft.com/office/drawing/2014/main" id="{9BEAA87F-E870-48F3-AB9A-5E32C68A4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48862" y="805126"/>
            <a:ext cx="5247747" cy="5247747"/>
          </a:xfrm>
          <a:prstGeom prst="rect">
            <a:avLst/>
          </a:prstGeom>
        </p:spPr>
      </p:pic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08137736-2590-4B60-812B-B0C4650F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7D7451B3-FBC2-45F8-8DA8-A247F2EBCAE2}" type="datetime1">
              <a:rPr lang="en-US" smtClean="0"/>
              <a:pPr>
                <a:spcAft>
                  <a:spcPts val="600"/>
                </a:spcAft>
              </a:pPr>
              <a:t>3/18/2021</a:t>
            </a:fld>
            <a:endParaRPr lang="en-US"/>
          </a:p>
        </p:txBody>
      </p:sp>
      <p:sp>
        <p:nvSpPr>
          <p:cNvPr id="14" name="Slide Number Placeholder 7">
            <a:extLst>
              <a:ext uri="{FF2B5EF4-FFF2-40B4-BE49-F238E27FC236}">
                <a16:creationId xmlns:a16="http://schemas.microsoft.com/office/drawing/2014/main" id="{64C0A67B-7F99-40FE-BB00-CADBB449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8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4C7D9-A755-FF42-9BFC-2FC105052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S"/>
              <a:t>Trabajo durante marzo 2021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11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90FCD-A260-6445-9B33-702E7F39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s-US"/>
              <a:t>repaso y nivelación</a:t>
            </a:r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07E70E9-8727-492A-B0ED-A5B4551735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488" r="1" b="18600"/>
          <a:stretch/>
        </p:blipFill>
        <p:spPr>
          <a:xfrm>
            <a:off x="5" y="4562042"/>
            <a:ext cx="4373545" cy="2295958"/>
          </a:xfrm>
          <a:prstGeom prst="rect">
            <a:avLst/>
          </a:prstGeom>
          <a:noFill/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435D969-FD15-4976-8163-A414B03C36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25382" r="2" b="11237"/>
          <a:stretch/>
        </p:blipFill>
        <p:spPr>
          <a:xfrm>
            <a:off x="0" y="0"/>
            <a:ext cx="4375897" cy="2295144"/>
          </a:xfrm>
          <a:prstGeom prst="rect">
            <a:avLst/>
          </a:prstGeom>
          <a:noFill/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0C3BA5A-EFCD-46F9-8E13-263D7A27CC0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t="18501" r="1" b="3289"/>
          <a:stretch/>
        </p:blipFill>
        <p:spPr>
          <a:xfrm>
            <a:off x="-5" y="2072278"/>
            <a:ext cx="4379976" cy="2295134"/>
          </a:xfrm>
          <a:prstGeom prst="rect">
            <a:avLst/>
          </a:prstGeom>
          <a:noFill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41EB7-7A98-D042-A18F-A3FD5B3EC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US" sz="1900" dirty="0"/>
              <a:t>Principales contenidos revisados durante el proceso 2020:</a:t>
            </a:r>
          </a:p>
          <a:p>
            <a:endParaRPr lang="es-US" sz="1900" dirty="0"/>
          </a:p>
          <a:p>
            <a:r>
              <a:rPr lang="es-US" sz="1900" dirty="0"/>
              <a:t>Crisis del Estado liberal decimonónico (inicios del siglo XX).</a:t>
            </a:r>
          </a:p>
          <a:p>
            <a:r>
              <a:rPr lang="es-US" sz="1900" dirty="0"/>
              <a:t>Segunda Guerra Mundial, antecedentes y consecuencias.</a:t>
            </a:r>
          </a:p>
          <a:p>
            <a:r>
              <a:rPr lang="es-US" sz="1900" dirty="0"/>
              <a:t>Guerra Fría </a:t>
            </a:r>
          </a:p>
          <a:p>
            <a:r>
              <a:rPr lang="es-US" sz="1900" dirty="0"/>
              <a:t>Marginalidad, populismo y agitación política en el Chile de la primera mitad del siglo XX.</a:t>
            </a:r>
          </a:p>
          <a:p>
            <a:r>
              <a:rPr lang="es-US" sz="1900" dirty="0"/>
              <a:t>Dictadura militar y recuperación de la democracia.</a:t>
            </a:r>
          </a:p>
          <a:p>
            <a:pPr marL="0" indent="0">
              <a:buNone/>
            </a:pPr>
            <a:endParaRPr lang="es-US" sz="1900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A1ABD82-3CF0-4BB6-9A7B-19099C7E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90650" y="6453386"/>
            <a:ext cx="120457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8C294C7-0F44-49B0-A441-3BAFD96D500A}" type="datetime1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3/18/2021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Footer Placeholder 9">
            <a:extLst>
              <a:ext uri="{FF2B5EF4-FFF2-40B4-BE49-F238E27FC236}">
                <a16:creationId xmlns:a16="http://schemas.microsoft.com/office/drawing/2014/main" id="{EB3425D5-8918-47B6-9349-D07B06BF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00824" y="6453386"/>
            <a:ext cx="4073570" cy="40461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Sample Footer Text</a:t>
            </a:r>
          </a:p>
        </p:txBody>
      </p:sp>
      <p:sp>
        <p:nvSpPr>
          <p:cNvPr id="15" name="Slide Number Placeholder 12">
            <a:extLst>
              <a:ext uri="{FF2B5EF4-FFF2-40B4-BE49-F238E27FC236}">
                <a16:creationId xmlns:a16="http://schemas.microsoft.com/office/drawing/2014/main" id="{AFA24E05-4FC6-464D-B3D4-56865E1C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2736" y="6453386"/>
            <a:ext cx="1596292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E57DC2-970A-4B3E-BB1C-7A09969E49DF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B50CA53-7638-40F6-AAD3-1E75459B1FB9}"/>
              </a:ext>
            </a:extLst>
          </p:cNvPr>
          <p:cNvSpPr txBox="1"/>
          <p:nvPr/>
        </p:nvSpPr>
        <p:spPr>
          <a:xfrm>
            <a:off x="1968733" y="2095089"/>
            <a:ext cx="241123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7" tooltip="https://es.wikipedia.org/wiki/Batallas_de_la_Segunda_Guerra_Mundi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8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s-ES" sz="700">
              <a:solidFill>
                <a:srgbClr val="FFFFFF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1B9547A-8A36-4D63-A56A-19F5B98621CA}"/>
              </a:ext>
            </a:extLst>
          </p:cNvPr>
          <p:cNvSpPr txBox="1"/>
          <p:nvPr/>
        </p:nvSpPr>
        <p:spPr>
          <a:xfrm>
            <a:off x="1944680" y="6657945"/>
            <a:ext cx="242887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3" tooltip="https://www.flickr.com/photos/28047774@N04/43526973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9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s-ES" sz="700">
              <a:solidFill>
                <a:srgbClr val="FFFFFF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4B5F830-B3C7-4143-B7B1-05A34323D01A}"/>
              </a:ext>
            </a:extLst>
          </p:cNvPr>
          <p:cNvSpPr txBox="1"/>
          <p:nvPr/>
        </p:nvSpPr>
        <p:spPr>
          <a:xfrm>
            <a:off x="1813998" y="4376517"/>
            <a:ext cx="2561919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5" tooltip="https://esderetro.blogspot.com/2011/10/el-desempleo-principios-del-siglo-xx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10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s-E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1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BCE27-54CA-4853-8669-7D5037A70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43204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s-ES" dirty="0"/>
              <a:t>¿Con cuál de los contenidos expuestos en la diapositiva anterior se puede vincular cada video?</a:t>
            </a:r>
          </a:p>
        </p:txBody>
      </p:sp>
      <p:pic>
        <p:nvPicPr>
          <p:cNvPr id="4" name="Elementos multimedia en línea 3" title="&quot;Chile Avanza: Reforma Agraria&quot; - Gobierno de Eduardo Frei Montalva">
            <a:hlinkClick r:id="" action="ppaction://media"/>
            <a:extLst>
              <a:ext uri="{FF2B5EF4-FFF2-40B4-BE49-F238E27FC236}">
                <a16:creationId xmlns:a16="http://schemas.microsoft.com/office/drawing/2014/main" id="{0211930F-018B-47BE-AE5D-F3BE5561B18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071396" y="2291690"/>
            <a:ext cx="2773643" cy="2080232"/>
          </a:xfrm>
          <a:prstGeom prst="rect">
            <a:avLst/>
          </a:prstGeom>
        </p:spPr>
      </p:pic>
      <p:pic>
        <p:nvPicPr>
          <p:cNvPr id="5" name="Elementos multimedia en línea 4" title="43 - La crisis de 1929 en EEUU y América Latina">
            <a:hlinkClick r:id="" action="ppaction://media"/>
            <a:extLst>
              <a:ext uri="{FF2B5EF4-FFF2-40B4-BE49-F238E27FC236}">
                <a16:creationId xmlns:a16="http://schemas.microsoft.com/office/drawing/2014/main" id="{B8D01119-813D-442E-9223-3FE689AECD0A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6657013" y="2285753"/>
            <a:ext cx="2773643" cy="2080232"/>
          </a:xfrm>
          <a:prstGeom prst="rect">
            <a:avLst/>
          </a:prstGeom>
        </p:spPr>
      </p:pic>
      <p:pic>
        <p:nvPicPr>
          <p:cNvPr id="6" name="Elementos multimedia en línea 5" title="Las múltiples cifras del Holocausto | Blogs">
            <a:hlinkClick r:id="" action="ppaction://media"/>
            <a:extLst>
              <a:ext uri="{FF2B5EF4-FFF2-40B4-BE49-F238E27FC236}">
                <a16:creationId xmlns:a16="http://schemas.microsoft.com/office/drawing/2014/main" id="{B09F454F-86CF-4986-A967-C5C624DBD0F1}"/>
              </a:ext>
            </a:extLst>
          </p:cNvPr>
          <p:cNvPicPr>
            <a:picLocks noRot="1" noChangeAspect="1"/>
          </p:cNvPicPr>
          <p:nvPr>
            <a:videoFile r:link="rId3"/>
          </p:nvPr>
        </p:nvPicPr>
        <p:blipFill>
          <a:blip r:embed="rId8"/>
          <a:stretch>
            <a:fillRect/>
          </a:stretch>
        </p:blipFill>
        <p:spPr>
          <a:xfrm>
            <a:off x="6963319" y="4559276"/>
            <a:ext cx="3681827" cy="2080232"/>
          </a:xfrm>
          <a:prstGeom prst="rect">
            <a:avLst/>
          </a:prstGeom>
        </p:spPr>
      </p:pic>
      <p:pic>
        <p:nvPicPr>
          <p:cNvPr id="7" name="Elementos multimedia en línea 6" title="Crisis de los misiles en Cuba: resumen histórico">
            <a:hlinkClick r:id="" action="ppaction://media"/>
            <a:extLst>
              <a:ext uri="{FF2B5EF4-FFF2-40B4-BE49-F238E27FC236}">
                <a16:creationId xmlns:a16="http://schemas.microsoft.com/office/drawing/2014/main" id="{9178805F-1951-4FF1-8C3A-21581AD05D6D}"/>
              </a:ext>
            </a:extLst>
          </p:cNvPr>
          <p:cNvPicPr>
            <a:picLocks noRot="1" noChangeAspect="1"/>
          </p:cNvPicPr>
          <p:nvPr>
            <a:videoFile r:link="rId4"/>
          </p:nvPr>
        </p:nvPicPr>
        <p:blipFill>
          <a:blip r:embed="rId9"/>
          <a:stretch>
            <a:fillRect/>
          </a:stretch>
        </p:blipFill>
        <p:spPr>
          <a:xfrm>
            <a:off x="2586654" y="4559276"/>
            <a:ext cx="2773643" cy="208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0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9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25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3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418</Words>
  <Application>Microsoft Office PowerPoint</Application>
  <PresentationFormat>Panorámica</PresentationFormat>
  <Paragraphs>61</Paragraphs>
  <Slides>10</Slides>
  <Notes>0</Notes>
  <HiddenSlides>0</HiddenSlides>
  <MMClips>4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Franklin Gothic Book</vt:lpstr>
      <vt:lpstr>TF10001025</vt:lpstr>
      <vt:lpstr>Introducción año 2021</vt:lpstr>
      <vt:lpstr>Objetivo</vt:lpstr>
      <vt:lpstr>Modalidad de trabajo</vt:lpstr>
      <vt:lpstr>Curriculum priorizado </vt:lpstr>
      <vt:lpstr>Currículum priorizado</vt:lpstr>
      <vt:lpstr>Para este año…</vt:lpstr>
      <vt:lpstr>Trabajo durante marzo 2021</vt:lpstr>
      <vt:lpstr>repaso y nivelación</vt:lpstr>
      <vt:lpstr>¿Con cuál de los contenidos expuestos en la diapositiva anterior se puede vincular cada video?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año 2021</dc:title>
  <dc:creator>Abraham López</dc:creator>
  <cp:lastModifiedBy>Carmen Barros Ortega</cp:lastModifiedBy>
  <cp:revision>3</cp:revision>
  <dcterms:created xsi:type="dcterms:W3CDTF">2021-03-02T05:08:14Z</dcterms:created>
  <dcterms:modified xsi:type="dcterms:W3CDTF">2021-03-18T15:31:43Z</dcterms:modified>
</cp:coreProperties>
</file>