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5" r:id="rId10"/>
    <p:sldId id="266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AF678-E507-4A88-8527-CDFDCBA1A7CC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CDB44-A79E-4896-A086-D70DCDB54E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7691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Exposición de indígenas, siglo XIX.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CDB44-A79E-4896-A086-D70DCDB54E82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7392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¿Cuáles fueron algunas consecuencias del darwinismo social? </a:t>
            </a:r>
          </a:p>
          <a:p>
            <a:r>
              <a:rPr lang="es-ES" dirty="0"/>
              <a:t>¿De qué manera las miradas intelectuales afecta a las sociedades?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CDB44-A79E-4896-A086-D70DCDB54E82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7275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CDB44-A79E-4896-A086-D70DCDB54E82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5739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C29A2-F5D3-4E77-A246-E03162A78533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E2C33785-E0B1-4B4A-9C6A-9EBBC092B6CF}" type="slidenum">
              <a:rPr lang="es-ES" smtClean="0"/>
              <a:t>‹Nº›</a:t>
            </a:fld>
            <a:endParaRPr lang="es-E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27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C29A2-F5D3-4E77-A246-E03162A78533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3785-E0B1-4B4A-9C6A-9EBBC092B6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1587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C29A2-F5D3-4E77-A246-E03162A78533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3785-E0B1-4B4A-9C6A-9EBBC092B6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8451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C29A2-F5D3-4E77-A246-E03162A78533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3785-E0B1-4B4A-9C6A-9EBBC092B6CF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037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C29A2-F5D3-4E77-A246-E03162A78533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3785-E0B1-4B4A-9C6A-9EBBC092B6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4643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C29A2-F5D3-4E77-A246-E03162A78533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3785-E0B1-4B4A-9C6A-9EBBC092B6CF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838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C29A2-F5D3-4E77-A246-E03162A78533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3785-E0B1-4B4A-9C6A-9EBBC092B6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7371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C29A2-F5D3-4E77-A246-E03162A78533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3785-E0B1-4B4A-9C6A-9EBBC092B6CF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52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C29A2-F5D3-4E77-A246-E03162A78533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3785-E0B1-4B4A-9C6A-9EBBC092B6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0283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C29A2-F5D3-4E77-A246-E03162A78533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3785-E0B1-4B4A-9C6A-9EBBC092B6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9195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C29A2-F5D3-4E77-A246-E03162A78533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3785-E0B1-4B4A-9C6A-9EBBC092B6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2151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63C29A2-F5D3-4E77-A246-E03162A78533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33785-E0B1-4B4A-9C6A-9EBBC092B6CF}" type="slidenum">
              <a:rPr lang="es-ES" smtClean="0"/>
              <a:t>‹Nº›</a:t>
            </a:fld>
            <a:endParaRPr lang="es-E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5511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ronachediordinariorazzismo.org/sport-preferito-il-salto-alle-conclusioni/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Z314aobJ80?feature=oembed" TargetMode="Externa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wikipedia.org/wiki/Ello,_yo_y_supery%C3%B3" TargetMode="External"/><Relationship Id="rId5" Type="http://schemas.openxmlformats.org/officeDocument/2006/relationships/image" Target="../media/image19.png"/><Relationship Id="rId4" Type="http://schemas.openxmlformats.org/officeDocument/2006/relationships/hyperlink" Target="https://es.wikipedia.org/wiki/Carl_Gustav_Jun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hyperlink" Target="https://commons.wikimedia.org/wiki/File:Davidlivingstone_cropped.jpg" TargetMode="External"/><Relationship Id="rId7" Type="http://schemas.openxmlformats.org/officeDocument/2006/relationships/hyperlink" Target="https://ined21.com/proyecto-la-violencia-las-aulas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hyperlink" Target="https://elhuerto20.wordpress.com/tag/lluvias/" TargetMode="External"/><Relationship Id="rId4" Type="http://schemas.openxmlformats.org/officeDocument/2006/relationships/image" Target="../media/image6.jpg"/><Relationship Id="rId9" Type="http://schemas.openxmlformats.org/officeDocument/2006/relationships/hyperlink" Target="https://ro.wikipedia.org/wiki/Casa_Cesian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lrincondesofista.wordpress.com/category/lecturas-filosoficas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achilleratocinefilo.blogspot.com/2015/09/el-mito-de-la-caverna-de-platon-la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sociologos.com/2012/04/24/quieres-entender-el-materialismo-con-una-vineta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harles_Darwin_photograph_by_Herbert_Rose_Barraud,_1881_2.jpg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quote.org/wiki/Herbert_Spencer" TargetMode="Externa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s.wikipedia.org/wiki/Zoo_human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0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43" name="Picture 12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4" name="Rectangle 14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16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Rectangle 18">
            <a:extLst>
              <a:ext uri="{FF2B5EF4-FFF2-40B4-BE49-F238E27FC236}">
                <a16:creationId xmlns:a16="http://schemas.microsoft.com/office/drawing/2014/main" id="{24923D72-7E69-464B-94C5-B2530008D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20">
            <a:extLst>
              <a:ext uri="{FF2B5EF4-FFF2-40B4-BE49-F238E27FC236}">
                <a16:creationId xmlns:a16="http://schemas.microsoft.com/office/drawing/2014/main" id="{A00CCC86-7A88-4DFF-A0D0-6604606A2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TextBox 22">
            <a:extLst>
              <a:ext uri="{FF2B5EF4-FFF2-40B4-BE49-F238E27FC236}">
                <a16:creationId xmlns:a16="http://schemas.microsoft.com/office/drawing/2014/main" id="{E1F8ABFD-155B-4386-AE33-6E13057CF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49" name="Rectangle 24">
            <a:extLst>
              <a:ext uri="{FF2B5EF4-FFF2-40B4-BE49-F238E27FC236}">
                <a16:creationId xmlns:a16="http://schemas.microsoft.com/office/drawing/2014/main" id="{54961F17-D0E4-4576-8697-C062B28F3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26">
            <a:extLst>
              <a:ext uri="{FF2B5EF4-FFF2-40B4-BE49-F238E27FC236}">
                <a16:creationId xmlns:a16="http://schemas.microsoft.com/office/drawing/2014/main" id="{02DF1AEC-0327-4A10-AED3-E227ACAEB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51" name="Picture 28">
            <a:extLst>
              <a:ext uri="{FF2B5EF4-FFF2-40B4-BE49-F238E27FC236}">
                <a16:creationId xmlns:a16="http://schemas.microsoft.com/office/drawing/2014/main" id="{C839742D-6F41-4E7D-9C32-1D9825B40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52" name="Rectangle 30">
            <a:extLst>
              <a:ext uri="{FF2B5EF4-FFF2-40B4-BE49-F238E27FC236}">
                <a16:creationId xmlns:a16="http://schemas.microsoft.com/office/drawing/2014/main" id="{5F3ADA23-8B3C-4029-923E-81303CBEA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32">
            <a:extLst>
              <a:ext uri="{FF2B5EF4-FFF2-40B4-BE49-F238E27FC236}">
                <a16:creationId xmlns:a16="http://schemas.microsoft.com/office/drawing/2014/main" id="{39EAE543-FFF6-43C7-AD71-A9856C6E7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74903E-D700-4CCB-AA8F-37741A48A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8117" y="808056"/>
            <a:ext cx="3024722" cy="12493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s-CL" sz="2800" dirty="0">
                <a:latin typeface="Bahnschrift" panose="020B0502040204020203" pitchFamily="34" charset="0"/>
              </a:rPr>
              <a:t>Nuevas miradas intelectuales: Siglo XIX</a:t>
            </a:r>
          </a:p>
        </p:txBody>
      </p:sp>
      <p:pic>
        <p:nvPicPr>
          <p:cNvPr id="5" name="Imagen 4" descr="Imagen que contiene libro, texto&#10;&#10;Descripción generada automáticamente">
            <a:extLst>
              <a:ext uri="{FF2B5EF4-FFF2-40B4-BE49-F238E27FC236}">
                <a16:creationId xmlns:a16="http://schemas.microsoft.com/office/drawing/2014/main" id="{6CE91616-DAB7-4CF4-8624-C42FA606D7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5335" r="3449"/>
          <a:stretch/>
        </p:blipFill>
        <p:spPr>
          <a:xfrm>
            <a:off x="1005401" y="227"/>
            <a:ext cx="5569814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4" name="Rectangle 34">
            <a:extLst>
              <a:ext uri="{FF2B5EF4-FFF2-40B4-BE49-F238E27FC236}">
                <a16:creationId xmlns:a16="http://schemas.microsoft.com/office/drawing/2014/main" id="{8D7E355E-8304-4C50-B384-7DAC68D87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69C8F1-07B8-46EA-8717-8ED2B03D33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0104" y="2200275"/>
            <a:ext cx="3012735" cy="38496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s-CL" sz="1600" dirty="0">
                <a:latin typeface="Bahnschrift" panose="020B0502040204020203" pitchFamily="34" charset="0"/>
              </a:rPr>
              <a:t>Historia-1ro Medio</a:t>
            </a:r>
          </a:p>
          <a:p>
            <a:pPr algn="l"/>
            <a:r>
              <a:rPr lang="es-CL" sz="1600" dirty="0">
                <a:latin typeface="Bahnschrift" panose="020B0502040204020203" pitchFamily="34" charset="0"/>
              </a:rPr>
              <a:t>Profesor: Abraham López</a:t>
            </a:r>
          </a:p>
          <a:p>
            <a:pPr algn="l"/>
            <a:r>
              <a:rPr lang="es-CL" sz="1600" dirty="0">
                <a:latin typeface="Bahnschrift" panose="020B0502040204020203" pitchFamily="34" charset="0"/>
              </a:rPr>
              <a:t>OA: 05</a:t>
            </a:r>
          </a:p>
          <a:p>
            <a:pPr algn="l"/>
            <a:r>
              <a:rPr lang="es-CL" sz="1600" dirty="0">
                <a:latin typeface="Bahnschrift" panose="020B0502040204020203" pitchFamily="34" charset="0"/>
              </a:rPr>
              <a:t>Clase </a:t>
            </a:r>
            <a:r>
              <a:rPr lang="es-CL" sz="1600" dirty="0" err="1">
                <a:latin typeface="Bahnschrift" panose="020B0502040204020203" pitchFamily="34" charset="0"/>
              </a:rPr>
              <a:t>N°</a:t>
            </a:r>
            <a:r>
              <a:rPr lang="es-CL" sz="1600" dirty="0">
                <a:latin typeface="Bahnschrift" panose="020B0502040204020203" pitchFamily="34" charset="0"/>
              </a:rPr>
              <a:t> 4-5</a:t>
            </a:r>
          </a:p>
        </p:txBody>
      </p:sp>
      <p:sp>
        <p:nvSpPr>
          <p:cNvPr id="55" name="Rectangle 36">
            <a:extLst>
              <a:ext uri="{FF2B5EF4-FFF2-40B4-BE49-F238E27FC236}">
                <a16:creationId xmlns:a16="http://schemas.microsoft.com/office/drawing/2014/main" id="{0178E784-3C81-4963-ACD9-58EF41CE8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29E9AE3-758B-49CE-A470-22C1C157E6B3}"/>
              </a:ext>
            </a:extLst>
          </p:cNvPr>
          <p:cNvSpPr txBox="1"/>
          <p:nvPr/>
        </p:nvSpPr>
        <p:spPr>
          <a:xfrm>
            <a:off x="3814523" y="6658172"/>
            <a:ext cx="27606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6" tooltip="http://www.cronachediordinariorazzismo.org/sport-preferito-il-salto-alle-conclusioni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7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192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0804A9-D940-4C6D-B276-CCABA47EE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816" y="195496"/>
            <a:ext cx="7958331" cy="1077229"/>
          </a:xfrm>
        </p:spPr>
        <p:txBody>
          <a:bodyPr/>
          <a:lstStyle/>
          <a:p>
            <a:r>
              <a:rPr lang="es-ES" dirty="0">
                <a:latin typeface="Bahnschrift" panose="020B0502040204020203" pitchFamily="34" charset="0"/>
              </a:rPr>
              <a:t>El alcance del Darwinismo social en el siglo XIX</a:t>
            </a:r>
          </a:p>
        </p:txBody>
      </p:sp>
      <p:pic>
        <p:nvPicPr>
          <p:cNvPr id="4" name="Elementos multimedia en línea 3" title="Zoos humanos: la pesadilla de los aborￃﾭgenes">
            <a:hlinkClick r:id="" action="ppaction://media"/>
            <a:extLst>
              <a:ext uri="{FF2B5EF4-FFF2-40B4-BE49-F238E27FC236}">
                <a16:creationId xmlns:a16="http://schemas.microsoft.com/office/drawing/2014/main" id="{AA9346FA-BC2C-4895-B69A-7642B1CE349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7176" y="1621499"/>
            <a:ext cx="7578541" cy="494665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66ACABA-1211-4F5F-BAB1-F0284A0D1781}"/>
              </a:ext>
            </a:extLst>
          </p:cNvPr>
          <p:cNvSpPr txBox="1"/>
          <p:nvPr/>
        </p:nvSpPr>
        <p:spPr>
          <a:xfrm>
            <a:off x="7927760" y="2306725"/>
            <a:ext cx="33202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latin typeface="Bahnschrift" panose="020B0502040204020203" pitchFamily="34" charset="0"/>
              </a:rPr>
              <a:t>a) ¿Qué relación existe entre el darwinismo social y lo expuesto en el reportaje?</a:t>
            </a:r>
          </a:p>
          <a:p>
            <a:endParaRPr lang="es-CL" sz="2000" dirty="0">
              <a:latin typeface="Bahnschrift" panose="020B0502040204020203" pitchFamily="34" charset="0"/>
            </a:endParaRPr>
          </a:p>
          <a:p>
            <a:endParaRPr lang="es-CL" sz="2000" dirty="0">
              <a:latin typeface="Bahnschrift" panose="020B0502040204020203" pitchFamily="34" charset="0"/>
            </a:endParaRPr>
          </a:p>
          <a:p>
            <a:r>
              <a:rPr lang="es-CL" sz="2000" dirty="0">
                <a:latin typeface="Bahnschrift" panose="020B0502040204020203" pitchFamily="34" charset="0"/>
              </a:rPr>
              <a:t>b) ¿Consideras que esta forma de pensamiento ha sido superada por las sociedades actuales?</a:t>
            </a:r>
          </a:p>
          <a:p>
            <a:endParaRPr lang="es-CL" sz="2000" dirty="0">
              <a:latin typeface="Bahnschrift" panose="020B0502040204020203" pitchFamily="34" charset="0"/>
            </a:endParaRPr>
          </a:p>
          <a:p>
            <a:r>
              <a:rPr lang="es-CL" sz="2000" dirty="0">
                <a:latin typeface="Bahnschrift" panose="020B0502040204020203" pitchFamily="34" charset="0"/>
              </a:rPr>
              <a:t>c) ¿A qué se debe lo anterior?</a:t>
            </a:r>
          </a:p>
        </p:txBody>
      </p:sp>
    </p:spTree>
    <p:extLst>
      <p:ext uri="{BB962C8B-B14F-4D97-AF65-F5344CB8AC3E}">
        <p14:creationId xmlns:p14="http://schemas.microsoft.com/office/powerpoint/2010/main" val="72444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Foto en blanco y negro de un hombre con traje&#10;&#10;Descripción generada automáticamente">
            <a:extLst>
              <a:ext uri="{FF2B5EF4-FFF2-40B4-BE49-F238E27FC236}">
                <a16:creationId xmlns:a16="http://schemas.microsoft.com/office/drawing/2014/main" id="{70AE1868-197D-46F3-855D-8F2CEE1EDF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091234" y="4254857"/>
            <a:ext cx="1836971" cy="24966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0BE5FFC-ABC4-4D96-AF49-9BFCA1BDFAA0}"/>
              </a:ext>
            </a:extLst>
          </p:cNvPr>
          <p:cNvSpPr txBox="1"/>
          <p:nvPr/>
        </p:nvSpPr>
        <p:spPr>
          <a:xfrm>
            <a:off x="1038989" y="1430217"/>
            <a:ext cx="56912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Bahnschrift" panose="020B0502040204020203" pitchFamily="34" charset="0"/>
              </a:rPr>
              <a:t>Sigmund Freud intentó aplicar el método científico al estudio y comprensión de la mente humana.</a:t>
            </a:r>
          </a:p>
          <a:p>
            <a:pPr algn="just"/>
            <a:endParaRPr lang="es-ES" dirty="0">
              <a:latin typeface="Bahnschrift" panose="020B0502040204020203" pitchFamily="34" charset="0"/>
            </a:endParaRPr>
          </a:p>
          <a:p>
            <a:pPr algn="just"/>
            <a:r>
              <a:rPr lang="es-ES" dirty="0">
                <a:latin typeface="Bahnschrift" panose="020B0502040204020203" pitchFamily="34" charset="0"/>
              </a:rPr>
              <a:t>Plantea que el comportamiento humano está determinado por el choque entre impulsos biológicos e instintos con la identidad social de la persona.</a:t>
            </a:r>
          </a:p>
          <a:p>
            <a:pPr algn="just"/>
            <a:endParaRPr lang="es-ES" dirty="0">
              <a:latin typeface="Bahnschrift" panose="020B0502040204020203" pitchFamily="34" charset="0"/>
            </a:endParaRPr>
          </a:p>
          <a:p>
            <a:pPr algn="just"/>
            <a:r>
              <a:rPr lang="es-ES" dirty="0">
                <a:latin typeface="Bahnschrift" panose="020B0502040204020203" pitchFamily="34" charset="0"/>
              </a:rPr>
              <a:t>Sus postulados potenciaron el origen de la psicología moderna, aunque gran parte de los mismo son rechazados actualmente.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19" name="Imagen 18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4846CBB2-0F72-486A-B336-E831ED7238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963106" y="657236"/>
            <a:ext cx="4864420" cy="58616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91D0CA43-3BDB-4995-8524-50FB942B0CEC}"/>
              </a:ext>
            </a:extLst>
          </p:cNvPr>
          <p:cNvSpPr txBox="1"/>
          <p:nvPr/>
        </p:nvSpPr>
        <p:spPr>
          <a:xfrm>
            <a:off x="-80671" y="6858000"/>
            <a:ext cx="56912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>
                <a:hlinkClick r:id="rId6" tooltip="https://es.wikipedia.org/wiki/Ello,_yo_y_supery%C3%B3"/>
              </a:rPr>
              <a:t>Esta foto</a:t>
            </a:r>
            <a:r>
              <a:rPr lang="es-ES" sz="900"/>
              <a:t> de Autor desconocido está bajo licencia </a:t>
            </a:r>
            <a:r>
              <a:rPr lang="es-ES" sz="900">
                <a:hlinkClick r:id="rId7" tooltip="https://creativecommons.org/licenses/by-sa/3.0/"/>
              </a:rPr>
              <a:t>CC BY-SA</a:t>
            </a:r>
            <a:endParaRPr lang="es-ES" sz="90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F438A3E-A536-43A0-8EAB-935696051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545" y="657236"/>
            <a:ext cx="2972174" cy="1077229"/>
          </a:xfrm>
        </p:spPr>
        <p:txBody>
          <a:bodyPr/>
          <a:lstStyle/>
          <a:p>
            <a:r>
              <a:rPr lang="es-ES" dirty="0">
                <a:latin typeface="Bahnschrift" panose="020B0502040204020203" pitchFamily="34" charset="0"/>
              </a:rPr>
              <a:t>Psicoanálisis</a:t>
            </a:r>
          </a:p>
        </p:txBody>
      </p:sp>
    </p:spTree>
    <p:extLst>
      <p:ext uri="{BB962C8B-B14F-4D97-AF65-F5344CB8AC3E}">
        <p14:creationId xmlns:p14="http://schemas.microsoft.com/office/powerpoint/2010/main" val="2968386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>
            <a:extLst>
              <a:ext uri="{FF2B5EF4-FFF2-40B4-BE49-F238E27FC236}">
                <a16:creationId xmlns:a16="http://schemas.microsoft.com/office/drawing/2014/main" id="{0B573867-CB0B-48F7-B38D-1D53F22CE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76" r="31545" b="-1"/>
          <a:stretch/>
        </p:blipFill>
        <p:spPr>
          <a:xfrm>
            <a:off x="20" y="10"/>
            <a:ext cx="5422526" cy="6857991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6237B4-C327-445A-993F-A764382AB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5996" y="497150"/>
            <a:ext cx="5051126" cy="6001304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s-ES" sz="1800" dirty="0">
                <a:latin typeface="Bahnschrift" panose="020B0502040204020203" pitchFamily="34" charset="0"/>
              </a:rPr>
              <a:t>Considerando lo trabajado en clases y tus </a:t>
            </a:r>
            <a:r>
              <a:rPr lang="es-ES" sz="1800">
                <a:latin typeface="Bahnschrift" panose="020B0502040204020203" pitchFamily="34" charset="0"/>
              </a:rPr>
              <a:t>conocimientos previos</a:t>
            </a:r>
            <a:endParaRPr lang="es-ES" sz="1800" dirty="0">
              <a:latin typeface="Bahnschrift" panose="020B0502040204020203" pitchFamily="34" charset="0"/>
            </a:endParaRPr>
          </a:p>
          <a:p>
            <a:pPr marL="0" indent="0" algn="ctr">
              <a:buNone/>
            </a:pPr>
            <a:endParaRPr lang="es-ES" sz="1800" dirty="0">
              <a:latin typeface="Bahnschrift" panose="020B0502040204020203" pitchFamily="34" charset="0"/>
            </a:endParaRPr>
          </a:p>
          <a:p>
            <a:pPr marL="0" indent="0" algn="ctr">
              <a:buNone/>
            </a:pPr>
            <a:r>
              <a:rPr lang="es-ES" sz="1800" dirty="0">
                <a:latin typeface="Bahnschrift" panose="020B0502040204020203" pitchFamily="34" charset="0"/>
              </a:rPr>
              <a:t>Responde:</a:t>
            </a:r>
          </a:p>
          <a:p>
            <a:pPr marL="0" indent="0" algn="ctr">
              <a:buNone/>
            </a:pPr>
            <a:r>
              <a:rPr lang="es-ES" sz="1800" dirty="0">
                <a:latin typeface="Bahnschrift" panose="020B0502040204020203" pitchFamily="34" charset="0"/>
              </a:rPr>
              <a:t>¿De qué manera las miradas intelectuales se relacionan con el comportamiento de las sociedades?</a:t>
            </a:r>
          </a:p>
          <a:p>
            <a:pPr marL="0" indent="0" algn="ctr">
              <a:buNone/>
            </a:pPr>
            <a:endParaRPr lang="es-ES" sz="1800" dirty="0">
              <a:latin typeface="Bahnschrift" panose="020B0502040204020203" pitchFamily="34" charset="0"/>
            </a:endParaRPr>
          </a:p>
          <a:p>
            <a:pPr marL="0" indent="0" algn="ctr">
              <a:buNone/>
            </a:pPr>
            <a:r>
              <a:rPr lang="es-ES" sz="1800" dirty="0">
                <a:latin typeface="Bahnschrift" panose="020B0502040204020203" pitchFamily="34" charset="0"/>
              </a:rPr>
              <a:t>¿De qué manera las nuevas miradas intelectuales se relacionaron con los cambios sufridos por las sociedades europeas durante el siglo XIX?</a:t>
            </a:r>
          </a:p>
        </p:txBody>
      </p:sp>
    </p:spTree>
    <p:extLst>
      <p:ext uri="{BB962C8B-B14F-4D97-AF65-F5344CB8AC3E}">
        <p14:creationId xmlns:p14="http://schemas.microsoft.com/office/powerpoint/2010/main" val="3349624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768686-40D1-4330-9AE7-E770ACA46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4286346" cy="950881"/>
          </a:xfrm>
        </p:spPr>
        <p:txBody>
          <a:bodyPr>
            <a:normAutofit/>
          </a:bodyPr>
          <a:lstStyle/>
          <a:p>
            <a:pPr algn="r"/>
            <a:r>
              <a:rPr lang="es-ES" sz="6100" dirty="0"/>
              <a:t>Objetivo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16FBE8-1D78-4542-8491-48CE7C891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0849" y="2367961"/>
            <a:ext cx="4702848" cy="3560260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s-ES" sz="2400" dirty="0">
                <a:latin typeface="Bahnschrift" panose="020B0502040204020203" pitchFamily="34" charset="0"/>
              </a:rPr>
              <a:t>Evaluar el impacto de las nuevas miradas intelectuales, surgidas en el siglo XIX, en la configuración social, política y económica de la época.</a:t>
            </a:r>
          </a:p>
        </p:txBody>
      </p:sp>
    </p:spTree>
    <p:extLst>
      <p:ext uri="{BB962C8B-B14F-4D97-AF65-F5344CB8AC3E}">
        <p14:creationId xmlns:p14="http://schemas.microsoft.com/office/powerpoint/2010/main" val="1085762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35486A-7C88-47D1-B866-73834C0EA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835" y="444148"/>
            <a:ext cx="4596852" cy="559029"/>
          </a:xfrm>
        </p:spPr>
        <p:txBody>
          <a:bodyPr>
            <a:normAutofit fontScale="90000"/>
          </a:bodyPr>
          <a:lstStyle/>
          <a:p>
            <a:r>
              <a:rPr lang="es-ES" dirty="0">
                <a:latin typeface="Bahnschrift" panose="020B0502040204020203" pitchFamily="34" charset="0"/>
              </a:rPr>
              <a:t>La relación del hombre con la realidad en el siglo XIX</a:t>
            </a:r>
          </a:p>
        </p:txBody>
      </p:sp>
      <p:pic>
        <p:nvPicPr>
          <p:cNvPr id="5" name="Marcador de contenido 4" descr="Imagen que contiene hombre, persona, corbata, vistiendo&#10;&#10;Descripción generada automáticamente">
            <a:extLst>
              <a:ext uri="{FF2B5EF4-FFF2-40B4-BE49-F238E27FC236}">
                <a16:creationId xmlns:a16="http://schemas.microsoft.com/office/drawing/2014/main" id="{CCBDFC0C-3EF1-49DC-BDE6-D8A65F1543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6771" y="1906076"/>
            <a:ext cx="2062018" cy="3028184"/>
          </a:xfrm>
        </p:spPr>
      </p:pic>
      <p:pic>
        <p:nvPicPr>
          <p:cNvPr id="8" name="Imagen 7" descr="Imagen que contiene lluvia, naturaleza, paraguas, edificio&#10;&#10;Descripción generada automáticamente">
            <a:extLst>
              <a:ext uri="{FF2B5EF4-FFF2-40B4-BE49-F238E27FC236}">
                <a16:creationId xmlns:a16="http://schemas.microsoft.com/office/drawing/2014/main" id="{C87B3BBE-250D-4316-8E3F-FCA3C45C8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911034" y="661430"/>
            <a:ext cx="2609557" cy="19583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Imagen que contiene persona, interior, hombre, joven&#10;&#10;Descripción generada automáticamente">
            <a:extLst>
              <a:ext uri="{FF2B5EF4-FFF2-40B4-BE49-F238E27FC236}">
                <a16:creationId xmlns:a16="http://schemas.microsoft.com/office/drawing/2014/main" id="{D755CBC7-79B8-4CC9-88EB-C53AACF03A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702944" y="1958485"/>
            <a:ext cx="2609556" cy="1856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 descr="Imagen que contiene exterior, edificio, camino, calle&#10;&#10;Descripción generada automáticamente">
            <a:extLst>
              <a:ext uri="{FF2B5EF4-FFF2-40B4-BE49-F238E27FC236}">
                <a16:creationId xmlns:a16="http://schemas.microsoft.com/office/drawing/2014/main" id="{1E658092-B692-4630-B899-669C82F9C3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t="21960"/>
          <a:stretch/>
        </p:blipFill>
        <p:spPr>
          <a:xfrm>
            <a:off x="6300890" y="3861468"/>
            <a:ext cx="2062018" cy="21455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4E051292-8C43-4502-8750-D99D3C67A9DE}"/>
              </a:ext>
            </a:extLst>
          </p:cNvPr>
          <p:cNvSpPr/>
          <p:nvPr/>
        </p:nvSpPr>
        <p:spPr>
          <a:xfrm>
            <a:off x="2871142" y="2772686"/>
            <a:ext cx="4344671" cy="801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CIENCIA</a:t>
            </a:r>
            <a:r>
              <a:rPr lang="es-ES" dirty="0"/>
              <a:t>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11CA872-AFE1-43CB-B8CF-B36B4A88AEDE}"/>
              </a:ext>
            </a:extLst>
          </p:cNvPr>
          <p:cNvSpPr txBox="1"/>
          <p:nvPr/>
        </p:nvSpPr>
        <p:spPr>
          <a:xfrm>
            <a:off x="1011957" y="5093994"/>
            <a:ext cx="20620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Bahnschrift" panose="020B0502040204020203" pitchFamily="34" charset="0"/>
              </a:rPr>
              <a:t>SUJETO</a:t>
            </a:r>
          </a:p>
          <a:p>
            <a:r>
              <a:rPr lang="es-ES" sz="2000" dirty="0">
                <a:latin typeface="Bahnschrift" panose="020B0502040204020203" pitchFamily="34" charset="0"/>
              </a:rPr>
              <a:t>Posee: Razonamiento, ideas y sentidos.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8366472-81AA-494F-B924-D70AC2BF55E6}"/>
              </a:ext>
            </a:extLst>
          </p:cNvPr>
          <p:cNvSpPr txBox="1"/>
          <p:nvPr/>
        </p:nvSpPr>
        <p:spPr>
          <a:xfrm>
            <a:off x="5911034" y="6109657"/>
            <a:ext cx="2767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OBJETO: FENOMENO, COSA</a:t>
            </a:r>
          </a:p>
        </p:txBody>
      </p:sp>
    </p:spTree>
    <p:extLst>
      <p:ext uri="{BB962C8B-B14F-4D97-AF65-F5344CB8AC3E}">
        <p14:creationId xmlns:p14="http://schemas.microsoft.com/office/powerpoint/2010/main" val="4224332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interior, persona, hombre, tabla&#10;&#10;Descripción generada automáticamente">
            <a:extLst>
              <a:ext uri="{FF2B5EF4-FFF2-40B4-BE49-F238E27FC236}">
                <a16:creationId xmlns:a16="http://schemas.microsoft.com/office/drawing/2014/main" id="{51CF9963-BD65-40DD-9389-13071BD1C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57312" y="292131"/>
            <a:ext cx="9477375" cy="63436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430DDE8-1329-4956-B22E-9C4C65C734B5}"/>
              </a:ext>
            </a:extLst>
          </p:cNvPr>
          <p:cNvSpPr txBox="1"/>
          <p:nvPr/>
        </p:nvSpPr>
        <p:spPr>
          <a:xfrm>
            <a:off x="1357312" y="6600825"/>
            <a:ext cx="9477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>
                <a:hlinkClick r:id="rId3" tooltip="https://elrincondesofista.wordpress.com/category/lecturas-filosoficas/"/>
              </a:rPr>
              <a:t>Esta foto</a:t>
            </a:r>
            <a:r>
              <a:rPr lang="es-ES" sz="900"/>
              <a:t> de Autor desconocido está bajo licencia </a:t>
            </a:r>
            <a:r>
              <a:rPr lang="es-ES" sz="900">
                <a:hlinkClick r:id="rId4" tooltip="https://creativecommons.org/licenses/by-nc-nd/3.0/"/>
              </a:rPr>
              <a:t>CC BY-NC-ND</a:t>
            </a:r>
            <a:endParaRPr lang="es-ES" sz="90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22552CD-0C6E-4BE5-8B89-86459AD0D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998" y="292131"/>
            <a:ext cx="5915487" cy="55957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dirty="0"/>
              <a:t>Nuevas miradas intelectuales</a:t>
            </a:r>
          </a:p>
        </p:txBody>
      </p:sp>
      <p:sp>
        <p:nvSpPr>
          <p:cNvPr id="4" name="Estrella: 7 puntas 3">
            <a:extLst>
              <a:ext uri="{FF2B5EF4-FFF2-40B4-BE49-F238E27FC236}">
                <a16:creationId xmlns:a16="http://schemas.microsoft.com/office/drawing/2014/main" id="{7DE7B579-731C-489D-8FFA-58F40592C7C1}"/>
              </a:ext>
            </a:extLst>
          </p:cNvPr>
          <p:cNvSpPr/>
          <p:nvPr/>
        </p:nvSpPr>
        <p:spPr>
          <a:xfrm>
            <a:off x="1198484" y="1495887"/>
            <a:ext cx="2414727" cy="1411549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Filosofía</a:t>
            </a:r>
          </a:p>
        </p:txBody>
      </p:sp>
      <p:sp>
        <p:nvSpPr>
          <p:cNvPr id="5" name="Estrella: 7 puntas 4">
            <a:extLst>
              <a:ext uri="{FF2B5EF4-FFF2-40B4-BE49-F238E27FC236}">
                <a16:creationId xmlns:a16="http://schemas.microsoft.com/office/drawing/2014/main" id="{7CC8A1B8-9021-49DB-BC0C-CF05E87CE4BC}"/>
              </a:ext>
            </a:extLst>
          </p:cNvPr>
          <p:cNvSpPr/>
          <p:nvPr/>
        </p:nvSpPr>
        <p:spPr>
          <a:xfrm>
            <a:off x="7904085" y="2201662"/>
            <a:ext cx="3089430" cy="131224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Ciencias sociales</a:t>
            </a:r>
          </a:p>
        </p:txBody>
      </p:sp>
      <p:sp>
        <p:nvSpPr>
          <p:cNvPr id="6" name="Estrella: 7 puntas 5">
            <a:extLst>
              <a:ext uri="{FF2B5EF4-FFF2-40B4-BE49-F238E27FC236}">
                <a16:creationId xmlns:a16="http://schemas.microsoft.com/office/drawing/2014/main" id="{ACFF0D93-BBF0-46D2-94E7-BD3E22E5D3D3}"/>
              </a:ext>
            </a:extLst>
          </p:cNvPr>
          <p:cNvSpPr/>
          <p:nvPr/>
        </p:nvSpPr>
        <p:spPr>
          <a:xfrm>
            <a:off x="4962618" y="4485303"/>
            <a:ext cx="2554180" cy="1539999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Historia</a:t>
            </a:r>
          </a:p>
        </p:txBody>
      </p:sp>
    </p:spTree>
    <p:extLst>
      <p:ext uri="{BB962C8B-B14F-4D97-AF65-F5344CB8AC3E}">
        <p14:creationId xmlns:p14="http://schemas.microsoft.com/office/powerpoint/2010/main" val="2414689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F372BE-5797-401E-ACDC-53AA10A1B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445" y="509134"/>
            <a:ext cx="5671307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L" sz="3600" dirty="0">
                <a:latin typeface="Bahnschrift" panose="020B0502040204020203" pitchFamily="34" charset="0"/>
              </a:rPr>
              <a:t>El pensamiento positivista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E2969BB-1A34-41AF-8EC6-4C4513F61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 b="10103"/>
          <a:stretch/>
        </p:blipFill>
        <p:spPr>
          <a:xfrm>
            <a:off x="101295" y="1517736"/>
            <a:ext cx="7058216" cy="475877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E3D0BF4-1CAC-4D66-8B48-223D8353937B}"/>
              </a:ext>
            </a:extLst>
          </p:cNvPr>
          <p:cNvSpPr txBox="1"/>
          <p:nvPr/>
        </p:nvSpPr>
        <p:spPr>
          <a:xfrm>
            <a:off x="7253056" y="2020824"/>
            <a:ext cx="4140793" cy="3959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dirty="0">
                <a:latin typeface="Bahnschrift" panose="020B0502040204020203" pitchFamily="34" charset="0"/>
              </a:rPr>
              <a:t>Método científico como cúspide procedimental en la búsqueda de la verdad de la naturaleza.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dirty="0">
              <a:latin typeface="Bahnschrift" panose="020B0502040204020203" pitchFamily="34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dirty="0">
                <a:latin typeface="Bahnschrift" panose="020B0502040204020203" pitchFamily="34" charset="0"/>
              </a:rPr>
              <a:t>Aplicación de este mediante la sociología, podría generar leyes en el comportamiento de las sociedades humanas, aportando a su perfeccionamiento.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9E64E33-D1B1-411B-925B-921882CBE265}"/>
              </a:ext>
            </a:extLst>
          </p:cNvPr>
          <p:cNvSpPr txBox="1"/>
          <p:nvPr/>
        </p:nvSpPr>
        <p:spPr>
          <a:xfrm>
            <a:off x="4450192" y="6580512"/>
            <a:ext cx="23471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://bachilleratocinefilo.blogspot.com/2015/09/el-mito-de-la-caverna-de-platon-l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30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98A69A-134D-42CB-9F89-7C5313B37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99" y="402602"/>
            <a:ext cx="6627980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L" sz="3600" dirty="0">
                <a:latin typeface="Bahnschrift" panose="020B0502040204020203" pitchFamily="34" charset="0"/>
              </a:rPr>
              <a:t>Materialismo histórico</a:t>
            </a:r>
          </a:p>
        </p:txBody>
      </p:sp>
      <p:pic>
        <p:nvPicPr>
          <p:cNvPr id="5" name="Marcador de contenido 4" descr="Imagen que contiene texto, libro&#10;&#10;Descripción generada automáticamente">
            <a:extLst>
              <a:ext uri="{FF2B5EF4-FFF2-40B4-BE49-F238E27FC236}">
                <a16:creationId xmlns:a16="http://schemas.microsoft.com/office/drawing/2014/main" id="{D4599564-1AA7-4406-AA59-7322B5B7DE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 b="2639"/>
          <a:stretch/>
        </p:blipFill>
        <p:spPr>
          <a:xfrm>
            <a:off x="101294" y="1286917"/>
            <a:ext cx="7665889" cy="516848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2ECB7DC-A866-412D-B4C6-EE79B28FF394}"/>
              </a:ext>
            </a:extLst>
          </p:cNvPr>
          <p:cNvSpPr txBox="1"/>
          <p:nvPr/>
        </p:nvSpPr>
        <p:spPr>
          <a:xfrm>
            <a:off x="7938752" y="1083075"/>
            <a:ext cx="3455097" cy="565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dirty="0">
                <a:latin typeface="Bahnschrift" panose="020B0502040204020203" pitchFamily="34" charset="0"/>
              </a:rPr>
              <a:t>Karl Marx y Friedrich Engels como ideólogos.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dirty="0">
              <a:latin typeface="Bahnschrift" panose="020B0502040204020203" pitchFamily="34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dirty="0">
                <a:latin typeface="Bahnschrift" panose="020B0502040204020203" pitchFamily="34" charset="0"/>
              </a:rPr>
              <a:t>Plantearon la lucha de clases sociales como el motor de la configuración social y desarrollo histórico.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dirty="0">
              <a:latin typeface="Bahnschrift" panose="020B0502040204020203" pitchFamily="34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dirty="0">
                <a:latin typeface="Bahnschrift" panose="020B0502040204020203" pitchFamily="34" charset="0"/>
              </a:rPr>
              <a:t>A lo largo de la Historia habría existido siempre una clase dominante (dueña de los medios de producción) y una dominada (fuerza de trabajo).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dirty="0">
              <a:latin typeface="Bahnschrift" panose="020B0502040204020203" pitchFamily="34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dirty="0">
                <a:latin typeface="Bahnschrift" panose="020B0502040204020203" pitchFamily="34" charset="0"/>
              </a:rPr>
              <a:t>Se enmarca en el debate entre idealismo y materialismo: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s-CL" dirty="0">
                <a:latin typeface="Bahnschrift" panose="020B0502040204020203" pitchFamily="34" charset="0"/>
              </a:rPr>
              <a:t>“</a:t>
            </a:r>
            <a:r>
              <a:rPr lang="es-ES" dirty="0">
                <a:latin typeface="Bahnschrift" panose="020B0502040204020203" pitchFamily="34" charset="0"/>
              </a:rPr>
              <a:t>el idealismo ve que la realidad deriva de la conciencia, la Idea o el Espíritu y el materialismo que la conciencia, la Idea o el Espíritu derivan de la materia”.</a:t>
            </a:r>
            <a:endParaRPr lang="es-CL" dirty="0">
              <a:latin typeface="Bahnschrift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D93A8FF-CE52-4E43-B08C-49E93F8CF6B4}"/>
              </a:ext>
            </a:extLst>
          </p:cNvPr>
          <p:cNvSpPr txBox="1"/>
          <p:nvPr/>
        </p:nvSpPr>
        <p:spPr>
          <a:xfrm>
            <a:off x="306901" y="6645800"/>
            <a:ext cx="24865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://ssociologos.com/2012/04/24/quieres-entender-el-materialismo-con-una-vinet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42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texto, libro&#10;&#10;Descripción generada automáticamente">
            <a:extLst>
              <a:ext uri="{FF2B5EF4-FFF2-40B4-BE49-F238E27FC236}">
                <a16:creationId xmlns:a16="http://schemas.microsoft.com/office/drawing/2014/main" id="{D7CE487A-DC30-4D33-A23B-6A81ACE9A4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073" y="226159"/>
            <a:ext cx="9503854" cy="6405681"/>
          </a:xfrm>
        </p:spPr>
      </p:pic>
    </p:spTree>
    <p:extLst>
      <p:ext uri="{BB962C8B-B14F-4D97-AF65-F5344CB8AC3E}">
        <p14:creationId xmlns:p14="http://schemas.microsoft.com/office/powerpoint/2010/main" val="778010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AF24FE-5806-4DD1-B7E6-B578F6C7C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83312"/>
            <a:ext cx="5065450" cy="505957"/>
          </a:xfrm>
        </p:spPr>
        <p:txBody>
          <a:bodyPr>
            <a:normAutofit fontScale="90000"/>
          </a:bodyPr>
          <a:lstStyle/>
          <a:p>
            <a:r>
              <a:rPr lang="es-ES" dirty="0">
                <a:latin typeface="Bahnschrift" panose="020B0502040204020203" pitchFamily="34" charset="0"/>
              </a:rPr>
              <a:t>Darwinismo social</a:t>
            </a:r>
          </a:p>
        </p:txBody>
      </p:sp>
      <p:pic>
        <p:nvPicPr>
          <p:cNvPr id="5" name="Marcador de contenido 4" descr="Imagen que contiene hombre, corbata, persona, vistiendo&#10;&#10;Descripción generada automáticamente">
            <a:extLst>
              <a:ext uri="{FF2B5EF4-FFF2-40B4-BE49-F238E27FC236}">
                <a16:creationId xmlns:a16="http://schemas.microsoft.com/office/drawing/2014/main" id="{B016D446-6E18-4B2D-9C20-9C488848C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95689" y="291469"/>
            <a:ext cx="1874776" cy="26588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Imagen que contiene persona, vistiendo, hombre, foto&#10;&#10;Descripción generada automáticamente">
            <a:extLst>
              <a:ext uri="{FF2B5EF4-FFF2-40B4-BE49-F238E27FC236}">
                <a16:creationId xmlns:a16="http://schemas.microsoft.com/office/drawing/2014/main" id="{8F8C1FE9-A329-4F3B-83E0-D73D7FF38D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730" y="3663321"/>
            <a:ext cx="5690504" cy="21339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magen que contiene persona, hombre, interior, ropa&#10;&#10;Descripción generada automáticamente">
            <a:extLst>
              <a:ext uri="{FF2B5EF4-FFF2-40B4-BE49-F238E27FC236}">
                <a16:creationId xmlns:a16="http://schemas.microsoft.com/office/drawing/2014/main" id="{983991D2-C499-4C40-ACF6-9E99F827E9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220173" y="323697"/>
            <a:ext cx="1906950" cy="26588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255F345-D90A-4F59-BECD-A06C68098BCC}"/>
              </a:ext>
            </a:extLst>
          </p:cNvPr>
          <p:cNvSpPr txBox="1"/>
          <p:nvPr/>
        </p:nvSpPr>
        <p:spPr>
          <a:xfrm>
            <a:off x="1145219" y="1620886"/>
            <a:ext cx="5002099" cy="48936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Bahnschrift Condensed" panose="020B0502040204020203" pitchFamily="34" charset="0"/>
              </a:rPr>
              <a:t>El filosofo Herbert Spencer reinterpretó los postulados de Darwin sobre los procesos de evolución de las distintas especies y los llevó al ámbito de las sociedades humanas.</a:t>
            </a:r>
          </a:p>
          <a:p>
            <a:pPr algn="just"/>
            <a:endParaRPr lang="es-ES" sz="2400" dirty="0">
              <a:latin typeface="Bahnschrift Condensed" panose="020B0502040204020203" pitchFamily="34" charset="0"/>
            </a:endParaRPr>
          </a:p>
          <a:p>
            <a:pPr algn="just"/>
            <a:endParaRPr lang="es-ES" sz="2400" dirty="0">
              <a:latin typeface="Bahnschrift Condensed" panose="020B0502040204020203" pitchFamily="34" charset="0"/>
            </a:endParaRPr>
          </a:p>
          <a:p>
            <a:pPr algn="just"/>
            <a:r>
              <a:rPr lang="es-ES" sz="2400" dirty="0">
                <a:latin typeface="Bahnschrift Condensed" panose="020B0502040204020203" pitchFamily="34" charset="0"/>
              </a:rPr>
              <a:t>Se estableció la existencias de grupos humanos superiores a otros en base a sus características físicas y culturales.</a:t>
            </a:r>
          </a:p>
          <a:p>
            <a:pPr algn="just"/>
            <a:endParaRPr lang="es-ES" sz="2400" dirty="0">
              <a:latin typeface="Bahnschrift Condensed" panose="020B0502040204020203" pitchFamily="34" charset="0"/>
            </a:endParaRPr>
          </a:p>
          <a:p>
            <a:pPr algn="just"/>
            <a:r>
              <a:rPr lang="es-ES" sz="2400" dirty="0">
                <a:latin typeface="Bahnschrift Condensed" panose="020B0502040204020203" pitchFamily="34" charset="0"/>
              </a:rPr>
              <a:t>Bajo la noción de desarrollo lineal, esta teoría justifico el dominio de los pueblos industrializados sobre otros.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B8302EA-6AE2-4C82-95CE-39499D69982A}"/>
              </a:ext>
            </a:extLst>
          </p:cNvPr>
          <p:cNvSpPr txBox="1"/>
          <p:nvPr/>
        </p:nvSpPr>
        <p:spPr>
          <a:xfrm>
            <a:off x="6255730" y="5797260"/>
            <a:ext cx="569050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El darwinismo social sirvió como base para el desarrollo de teorías eugenésicas</a:t>
            </a:r>
          </a:p>
        </p:txBody>
      </p:sp>
    </p:spTree>
    <p:extLst>
      <p:ext uri="{BB962C8B-B14F-4D97-AF65-F5344CB8AC3E}">
        <p14:creationId xmlns:p14="http://schemas.microsoft.com/office/powerpoint/2010/main" val="1326489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texto, foto, exterior, libro&#10;&#10;Descripción generada automáticamente">
            <a:extLst>
              <a:ext uri="{FF2B5EF4-FFF2-40B4-BE49-F238E27FC236}">
                <a16:creationId xmlns:a16="http://schemas.microsoft.com/office/drawing/2014/main" id="{BFB43F36-39F5-44DF-8ECE-ED17042B18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917" r="739"/>
          <a:stretch/>
        </p:blipFill>
        <p:spPr>
          <a:xfrm>
            <a:off x="1479465" y="405405"/>
            <a:ext cx="9233069" cy="6197722"/>
          </a:xfrm>
          <a:prstGeom prst="rect">
            <a:avLst/>
          </a:prstGeom>
          <a:effectLst/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8652ECD-FFDE-462D-A7C8-090D9FD3DA70}"/>
              </a:ext>
            </a:extLst>
          </p:cNvPr>
          <p:cNvSpPr txBox="1"/>
          <p:nvPr/>
        </p:nvSpPr>
        <p:spPr>
          <a:xfrm>
            <a:off x="1348591" y="6603127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4" tooltip="https://es.wikipedia.org/wiki/Zoo_human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74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126</TotalTime>
  <Words>555</Words>
  <Application>Microsoft Office PowerPoint</Application>
  <PresentationFormat>Panorámica</PresentationFormat>
  <Paragraphs>70</Paragraphs>
  <Slides>12</Slides>
  <Notes>3</Notes>
  <HiddenSlides>0</HiddenSlides>
  <MMClips>1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Bahnschrift</vt:lpstr>
      <vt:lpstr>Bahnschrift Condensed</vt:lpstr>
      <vt:lpstr>Calibri</vt:lpstr>
      <vt:lpstr>MS Shell Dlg 2</vt:lpstr>
      <vt:lpstr>Wingdings</vt:lpstr>
      <vt:lpstr>Wingdings 3</vt:lpstr>
      <vt:lpstr>Madison</vt:lpstr>
      <vt:lpstr>Nuevas miradas intelectuales: Siglo XIX</vt:lpstr>
      <vt:lpstr>Objetivo</vt:lpstr>
      <vt:lpstr>La relación del hombre con la realidad en el siglo XIX</vt:lpstr>
      <vt:lpstr>Nuevas miradas intelectuales</vt:lpstr>
      <vt:lpstr>El pensamiento positivista</vt:lpstr>
      <vt:lpstr>Materialismo histórico</vt:lpstr>
      <vt:lpstr>Presentación de PowerPoint</vt:lpstr>
      <vt:lpstr>Darwinismo social</vt:lpstr>
      <vt:lpstr>Presentación de PowerPoint</vt:lpstr>
      <vt:lpstr>El alcance del Darwinismo social en el siglo XIX</vt:lpstr>
      <vt:lpstr>Psicoanálisis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Nuevas miradas intelectuales: Siglo XIX</dc:title>
  <dc:creator>Abraham López</dc:creator>
  <cp:lastModifiedBy>Carmen Barros Ortega</cp:lastModifiedBy>
  <cp:revision>7</cp:revision>
  <dcterms:created xsi:type="dcterms:W3CDTF">2020-08-17T09:40:03Z</dcterms:created>
  <dcterms:modified xsi:type="dcterms:W3CDTF">2021-08-02T15:24:29Z</dcterms:modified>
</cp:coreProperties>
</file>