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rvo" panose="020B0604020202020204" charset="0"/>
      <p:regular r:id="rId15"/>
      <p:bold r:id="rId16"/>
      <p:italic r:id="rId17"/>
      <p:boldItalic r:id="rId18"/>
    </p:embeddedFont>
    <p:embeddedFont>
      <p:font typeface="Caveat" panose="020B0604020202020204" charset="0"/>
      <p:regular r:id="rId19"/>
      <p:bold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45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105c758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105c758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ga105c758eb_0_18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 name="Google Shape;1925;ga105c758eb_0_1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a105c758eb_0_20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a105c758eb_0_2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2"/>
        <p:cNvGrpSpPr/>
        <p:nvPr/>
      </p:nvGrpSpPr>
      <p:grpSpPr>
        <a:xfrm>
          <a:off x="0" y="0"/>
          <a:ext cx="0" cy="0"/>
          <a:chOff x="0" y="0"/>
          <a:chExt cx="0" cy="0"/>
        </a:xfrm>
      </p:grpSpPr>
      <p:sp>
        <p:nvSpPr>
          <p:cNvPr id="2353" name="Google Shape;2353;ga105c758eb_0_2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4" name="Google Shape;2354;ga105c758eb_0_2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105c758eb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105c758eb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4011415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e4011415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e4011415f2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e4011415f2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a105c758eb_0_7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a105c758eb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t>Es un estilo nuevo y particular de canto, influencias de jazz y complejas melodías, que invadió la canción brasileña a fines de los años cincuenta. </a:t>
            </a:r>
            <a:endParaRPr/>
          </a:p>
          <a:p>
            <a:pPr marL="0" lvl="0" indent="0" algn="l" rtl="0">
              <a:spcBef>
                <a:spcPts val="0"/>
              </a:spcBef>
              <a:spcAft>
                <a:spcPts val="0"/>
              </a:spcAft>
              <a:buClr>
                <a:schemeClr val="dk1"/>
              </a:buClr>
              <a:buSzPts val="1100"/>
              <a:buFont typeface="Arial"/>
              <a:buNone/>
            </a:pPr>
            <a:r>
              <a:rPr lang="es"/>
              <a:t>Se escribe en 4/4, y tiene un patrón rítmico característico a nivel de los instrumentos de percusión, puramente rítmicos, y otro común a nivel de melodía, llevada generalmente por una Guitarra clásica o un Piano.</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a105c758eb_0_2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a105c758eb_0_2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El chachachá es un </a:t>
            </a:r>
            <a:r>
              <a:rPr lang="es" b="1"/>
              <a:t>ritmo Cubano creado en los años 50</a:t>
            </a:r>
            <a:r>
              <a:rPr lang="es"/>
              <a:t> por el flautista, compositor y director de orquesta </a:t>
            </a:r>
            <a:r>
              <a:rPr lang="es" b="1"/>
              <a:t>Enrique Jorrar.</a:t>
            </a:r>
            <a:r>
              <a:rPr lang="es"/>
              <a:t> El primero que sonó fue </a:t>
            </a:r>
            <a:r>
              <a:rPr lang="es" b="1"/>
              <a:t>“La Engañadora”</a:t>
            </a:r>
            <a:r>
              <a:rPr lang="es"/>
              <a:t>, del propio Jorrar.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s">
                <a:highlight>
                  <a:schemeClr val="accent4"/>
                </a:highlight>
              </a:rPr>
              <a:t>Se baila con dos movimientos lentos y 3 rápidos.</a:t>
            </a:r>
            <a:r>
              <a:rPr lang="es"/>
              <a:t> Rápidamente se convirtió en un baile popular y de salón. </a:t>
            </a:r>
            <a:r>
              <a:rPr lang="es">
                <a:highlight>
                  <a:schemeClr val="accent4"/>
                </a:highlight>
              </a:rPr>
              <a:t>Su nombre es la reproducción onomatopéyica de los pasos al bailar.</a:t>
            </a:r>
            <a:endParaRPr>
              <a:highlight>
                <a:schemeClr val="accent4"/>
              </a:highlight>
            </a:endParaRPr>
          </a:p>
          <a:p>
            <a:pPr marL="0" lvl="0" indent="0" algn="l" rtl="0">
              <a:spcBef>
                <a:spcPts val="0"/>
              </a:spcBef>
              <a:spcAft>
                <a:spcPts val="0"/>
              </a:spcAft>
              <a:buClr>
                <a:schemeClr val="dk1"/>
              </a:buClr>
              <a:buSzPts val="1100"/>
              <a:buFont typeface="Arial"/>
              <a:buNone/>
            </a:pPr>
            <a:endParaRPr>
              <a:highlight>
                <a:schemeClr val="accent4"/>
              </a:highlight>
            </a:endParaRPr>
          </a:p>
          <a:p>
            <a:pPr marL="0" lvl="0" indent="0" algn="l" rtl="0">
              <a:spcBef>
                <a:spcPts val="0"/>
              </a:spcBef>
              <a:spcAft>
                <a:spcPts val="0"/>
              </a:spcAft>
              <a:buClr>
                <a:schemeClr val="dk1"/>
              </a:buClr>
              <a:buSzPts val="1100"/>
              <a:buFont typeface="Arial"/>
              <a:buNone/>
            </a:pPr>
            <a:r>
              <a:rPr lang="es"/>
              <a:t>El chachachá tradicional (representado por canciones como el famoso "Aguantaderas" u otros conocidos temas de Machan) </a:t>
            </a:r>
            <a:r>
              <a:rPr lang="es">
                <a:highlight>
                  <a:srgbClr val="C27BA0"/>
                </a:highlight>
              </a:rPr>
              <a:t>apenas se oye hoy en día. Sin embargo, se ha mezclado con sonidos y ritmos modernos, obteniendo canciones con una</a:t>
            </a:r>
            <a:endParaRPr>
              <a:highlight>
                <a:srgbClr val="C27BA0"/>
              </a:highlight>
            </a:endParaRPr>
          </a:p>
          <a:p>
            <a:pPr marL="0" lvl="0" indent="0" algn="l" rtl="0">
              <a:spcBef>
                <a:spcPts val="0"/>
              </a:spcBef>
              <a:spcAft>
                <a:spcPts val="0"/>
              </a:spcAft>
              <a:buNone/>
            </a:pPr>
            <a:r>
              <a:rPr lang="es">
                <a:highlight>
                  <a:srgbClr val="C27BA0"/>
                </a:highlight>
              </a:rPr>
              <a:t>sonoridad totalmente actual</a:t>
            </a:r>
            <a:r>
              <a:rPr lang="es"/>
              <a:t>, pero que encaja perfectamente el baile característico del ritmo chachachá.</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s"/>
              <a:t>Así, el patrón rítmico del chachachá se inserta en discursos contemporáneos de origen foráneo: pop, rock, hip hop, que trabajan con un criterio marcadamente fusionador. </a:t>
            </a:r>
            <a:r>
              <a:rPr lang="es">
                <a:highlight>
                  <a:schemeClr val="accent4"/>
                </a:highlight>
              </a:rPr>
              <a:t>Aunque su sentido rítmico le permite ser bailable, no es su fin principal.</a:t>
            </a:r>
            <a:endParaRPr>
              <a:highlight>
                <a:schemeClr val="accent4"/>
              </a:highlight>
            </a:endParaRPr>
          </a:p>
          <a:p>
            <a:pPr marL="0" lvl="0" indent="0" algn="l" rtl="0">
              <a:spcBef>
                <a:spcPts val="0"/>
              </a:spcBef>
              <a:spcAft>
                <a:spcPts val="0"/>
              </a:spcAft>
              <a:buClr>
                <a:schemeClr val="dk1"/>
              </a:buClr>
              <a:buSzPts val="1100"/>
              <a:buFont typeface="Arial"/>
              <a:buNone/>
            </a:pPr>
            <a:r>
              <a:rPr lang="es"/>
              <a:t>Fundamentalmente se pone de relieve en los estribillos, aunque puede subyacer como base durante toda la pieza y muchas veces se diluye y sólo es reconocible por la coincidencia de los tiempos fuertes.</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a105c758eb_0_26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a105c758eb_0_2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La Cumbia es un género musical folclórico autóctono de la costa caribeña colombiana, con variantes en Panamá. Surge del sincretismo musical y cultural de aborígenes, negros y, en menor escala, de los europeos en dicha región. </a:t>
            </a:r>
            <a:endParaRPr/>
          </a:p>
          <a:p>
            <a:pPr marL="0" lvl="0" indent="0" algn="l" rtl="0">
              <a:spcBef>
                <a:spcPts val="0"/>
              </a:spcBef>
              <a:spcAft>
                <a:spcPts val="0"/>
              </a:spcAft>
              <a:buClr>
                <a:schemeClr val="dk1"/>
              </a:buClr>
              <a:buSzPts val="1100"/>
              <a:buFont typeface="Arial"/>
              <a:buNone/>
            </a:pPr>
            <a:r>
              <a:rPr lang="es"/>
              <a:t>Es un ritmo popular en distintos países americanos, donde ha seguido distintas adaptaciones como</a:t>
            </a:r>
            <a:endParaRPr/>
          </a:p>
          <a:p>
            <a:pPr marL="0" lvl="0" indent="0" algn="l" rtl="0">
              <a:spcBef>
                <a:spcPts val="0"/>
              </a:spcBef>
              <a:spcAft>
                <a:spcPts val="0"/>
              </a:spcAft>
              <a:buNone/>
            </a:pPr>
            <a:r>
              <a:rPr lang="es"/>
              <a:t>la mexicana, la argentina y la peruana, entre otras.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s"/>
              <a:t>La original se remonta a los tiempos de Simón Bolívar, a inicios del S. XIX. No se cantaba (solo se bailaba) y utilizaba dos gaitas y una maraca, de la raíz indígena, y tambores, herencia africana de los esclavos negros. </a:t>
            </a:r>
            <a:endParaRPr/>
          </a:p>
          <a:p>
            <a:pPr marL="0" lvl="0" indent="0" algn="l" rtl="0">
              <a:spcBef>
                <a:spcPts val="0"/>
              </a:spcBef>
              <a:spcAft>
                <a:spcPts val="0"/>
              </a:spcAft>
              <a:buClr>
                <a:schemeClr val="dk1"/>
              </a:buClr>
              <a:buSzPts val="1100"/>
              <a:buFont typeface="Arial"/>
              <a:buNone/>
            </a:pPr>
            <a:r>
              <a:rPr lang="es"/>
              <a:t>La cumbia moderna usa instrumentos como la guacha, la caña de millo, las maracas, el tambor llamador, la tambora o bombo, etc. Sí que se canta, e incluso se ha derivado variantes de la cumbia cantada: el bullerengue, el mapalé, los porros, la saloma.</a:t>
            </a:r>
            <a:endParaRPr/>
          </a:p>
          <a:p>
            <a:pPr marL="0" lvl="0" indent="0" algn="l" rtl="0">
              <a:spcBef>
                <a:spcPts val="0"/>
              </a:spcBef>
              <a:spcAft>
                <a:spcPts val="0"/>
              </a:spcAft>
              <a:buClr>
                <a:schemeClr val="dk1"/>
              </a:buClr>
              <a:buSzPts val="1100"/>
              <a:buFont typeface="Arial"/>
              <a:buNone/>
            </a:pPr>
            <a:r>
              <a:rPr lang="es"/>
              <a:t>Los patrones rítmicos más comunes son, en 4/4:</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ga105c758eb_0_28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9" name="Google Shape;1489;ga105c758eb_0_2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highlight>
                  <a:schemeClr val="accent4"/>
                </a:highlight>
              </a:rPr>
              <a:t>Género musical creado por Dámaso Pérez Prado, muy popular en los años 50.</a:t>
            </a:r>
            <a:endParaRPr>
              <a:highlight>
                <a:schemeClr val="accent4"/>
              </a:highlight>
            </a:endParaRPr>
          </a:p>
          <a:p>
            <a:pPr marL="0" lvl="0" indent="0" algn="l" rtl="0">
              <a:spcBef>
                <a:spcPts val="0"/>
              </a:spcBef>
              <a:spcAft>
                <a:spcPts val="0"/>
              </a:spcAft>
              <a:buClr>
                <a:schemeClr val="dk1"/>
              </a:buClr>
              <a:buSzPts val="1100"/>
              <a:buFont typeface="Arial"/>
              <a:buNone/>
            </a:pPr>
            <a:r>
              <a:rPr lang="es">
                <a:highlight>
                  <a:schemeClr val="accent4"/>
                </a:highlight>
              </a:rPr>
              <a:t>Nace en Cuba en 1938 Se desarrolla a partir del Danzón, el baile nacional de Cuba,</a:t>
            </a:r>
            <a:r>
              <a:rPr lang="es"/>
              <a:t> </a:t>
            </a:r>
            <a:r>
              <a:rPr lang="es">
                <a:highlight>
                  <a:schemeClr val="accent4"/>
                </a:highlight>
              </a:rPr>
              <a:t>y el Son montuno </a:t>
            </a:r>
            <a:r>
              <a:rPr lang="es"/>
              <a:t>de Arsenio Rodríguez.</a:t>
            </a:r>
            <a:endParaRPr/>
          </a:p>
          <a:p>
            <a:pPr marL="0" lvl="0" indent="0" algn="l" rtl="0">
              <a:spcBef>
                <a:spcPts val="0"/>
              </a:spcBef>
              <a:spcAft>
                <a:spcPts val="0"/>
              </a:spcAft>
              <a:buClr>
                <a:schemeClr val="dk1"/>
              </a:buClr>
              <a:buSzPts val="1100"/>
              <a:buFont typeface="Arial"/>
              <a:buNone/>
            </a:pPr>
            <a:r>
              <a:rPr lang="es">
                <a:highlight>
                  <a:schemeClr val="accent4"/>
                </a:highlight>
              </a:rPr>
              <a:t>El Danzón en los años 30 fue el género más popular en las pistas de baile habaneras. En 1940, el Son cubano evolucionó hacia un tempo más acelerado con la incorporación de la conga, piano y otra trompeta, incorporando estilos cada vez más</a:t>
            </a:r>
            <a:endParaRPr>
              <a:highlight>
                <a:schemeClr val="accent4"/>
              </a:highlight>
            </a:endParaRPr>
          </a:p>
          <a:p>
            <a:pPr marL="0" lvl="0" indent="0" algn="l" rtl="0">
              <a:spcBef>
                <a:spcPts val="0"/>
              </a:spcBef>
              <a:spcAft>
                <a:spcPts val="0"/>
              </a:spcAft>
              <a:buClr>
                <a:schemeClr val="dk1"/>
              </a:buClr>
              <a:buSzPts val="1100"/>
              <a:buFont typeface="Arial"/>
              <a:buNone/>
            </a:pPr>
            <a:r>
              <a:rPr lang="es">
                <a:highlight>
                  <a:schemeClr val="accent4"/>
                </a:highlight>
              </a:rPr>
              <a:t>atrevidos y agresivos.</a:t>
            </a:r>
            <a:r>
              <a:rPr lang="es"/>
              <a:t> De igual forma, los arreglos orquestales de Dámaso Pérez Prado, le aportaron una sonoridad nueva, sin precedentes hasta ese entonces. En los años siguientes se fusionarían también el mambo y el jazz afrocubano.</a:t>
            </a:r>
            <a:endParaRPr/>
          </a:p>
          <a:p>
            <a:pPr marL="0" lvl="0" indent="0" algn="l" rtl="0">
              <a:spcBef>
                <a:spcPts val="0"/>
              </a:spcBef>
              <a:spcAft>
                <a:spcPts val="0"/>
              </a:spcAft>
              <a:buClr>
                <a:schemeClr val="dk1"/>
              </a:buClr>
              <a:buSzPts val="1100"/>
              <a:buFont typeface="Arial"/>
              <a:buNone/>
            </a:pPr>
            <a:r>
              <a:rPr lang="es"/>
              <a:t>El mambo se baila siguiendo un ritmo sincopado, con cuatro pasos por compás, tomado del danzón mambo de Orestes López Cachao, en 1938. Se marcan los cuatro tiempos, con movimientos fuertes y frecuentes flexiones de las articulaciones de pies y</a:t>
            </a:r>
            <a:endParaRPr/>
          </a:p>
          <a:p>
            <a:pPr marL="0" lvl="0" indent="0" algn="l" rtl="0">
              <a:spcBef>
                <a:spcPts val="0"/>
              </a:spcBef>
              <a:spcAft>
                <a:spcPts val="0"/>
              </a:spcAft>
              <a:buClr>
                <a:schemeClr val="dk1"/>
              </a:buClr>
              <a:buSzPts val="1100"/>
              <a:buFont typeface="Arial"/>
              <a:buNone/>
            </a:pPr>
            <a:r>
              <a:rPr lang="es"/>
              <a:t>brazos. </a:t>
            </a:r>
            <a:r>
              <a:rPr lang="es">
                <a:highlight>
                  <a:schemeClr val="accent4"/>
                </a:highlight>
              </a:rPr>
              <a:t>Este es un baile "fuerte" que requiere velocidad de pies, mucha energía y pocas inhibiciones.</a:t>
            </a:r>
            <a:endParaRPr>
              <a:highlight>
                <a:schemeClr val="accent4"/>
              </a:highlight>
            </a:endParaRPr>
          </a:p>
          <a:p>
            <a:pPr marL="0" lvl="0" indent="0" algn="l" rtl="0">
              <a:spcBef>
                <a:spcPts val="0"/>
              </a:spcBef>
              <a:spcAft>
                <a:spcPts val="0"/>
              </a:spcAft>
              <a:buClr>
                <a:schemeClr val="dk1"/>
              </a:buClr>
              <a:buSzPts val="1100"/>
              <a:buFont typeface="Arial"/>
              <a:buNone/>
            </a:pPr>
            <a:r>
              <a:rPr lang="es">
                <a:highlight>
                  <a:schemeClr val="accent4"/>
                </a:highlight>
              </a:rPr>
              <a:t>Se escribe en 4/4,</a:t>
            </a:r>
            <a:endParaRPr>
              <a:highlight>
                <a:schemeClr val="accent4"/>
              </a:highlight>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a105c758eb_0_9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a105c758eb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TLE OPENING">
  <p:cSld name="TITLE_1">
    <p:spTree>
      <p:nvGrpSpPr>
        <p:cNvPr id="1" name="Shape 50"/>
        <p:cNvGrpSpPr/>
        <p:nvPr/>
      </p:nvGrpSpPr>
      <p:grpSpPr>
        <a:xfrm>
          <a:off x="0" y="0"/>
          <a:ext cx="0" cy="0"/>
          <a:chOff x="0" y="0"/>
          <a:chExt cx="0" cy="0"/>
        </a:xfrm>
      </p:grpSpPr>
      <p:sp>
        <p:nvSpPr>
          <p:cNvPr id="51" name="Google Shape;51;p13"/>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1962148" y="1201675"/>
            <a:ext cx="5219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6000"/>
              <a:buFont typeface="Arvo"/>
              <a:buNone/>
              <a:defRPr sz="6000">
                <a:solidFill>
                  <a:schemeClr val="dk1"/>
                </a:solidFill>
                <a:latin typeface="Arvo"/>
                <a:ea typeface="Arvo"/>
                <a:cs typeface="Arvo"/>
                <a:sym typeface="Arvo"/>
              </a:defRPr>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endParaRPr/>
          </a:p>
        </p:txBody>
      </p:sp>
      <p:sp>
        <p:nvSpPr>
          <p:cNvPr id="57" name="Google Shape;57;p13"/>
          <p:cNvSpPr txBox="1">
            <a:spLocks noGrp="1"/>
          </p:cNvSpPr>
          <p:nvPr>
            <p:ph type="subTitle" idx="1"/>
          </p:nvPr>
        </p:nvSpPr>
        <p:spPr>
          <a:xfrm>
            <a:off x="3528303" y="3295238"/>
            <a:ext cx="2087400" cy="6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sz="1400">
                <a:solidFill>
                  <a:schemeClr val="dk1"/>
                </a:solidFill>
              </a:defRPr>
            </a:lvl2pPr>
            <a:lvl3pPr lvl="2" rtl="0">
              <a:lnSpc>
                <a:spcPct val="100000"/>
              </a:lnSpc>
              <a:spcBef>
                <a:spcPts val="0"/>
              </a:spcBef>
              <a:spcAft>
                <a:spcPts val="0"/>
              </a:spcAft>
              <a:buClr>
                <a:schemeClr val="dk1"/>
              </a:buClr>
              <a:buSzPts val="1400"/>
              <a:buNone/>
              <a:defRPr sz="1400">
                <a:solidFill>
                  <a:schemeClr val="dk1"/>
                </a:solidFill>
              </a:defRPr>
            </a:lvl3pPr>
            <a:lvl4pPr lvl="3" rtl="0">
              <a:lnSpc>
                <a:spcPct val="100000"/>
              </a:lnSpc>
              <a:spcBef>
                <a:spcPts val="0"/>
              </a:spcBef>
              <a:spcAft>
                <a:spcPts val="0"/>
              </a:spcAft>
              <a:buClr>
                <a:schemeClr val="dk1"/>
              </a:buClr>
              <a:buSzPts val="1400"/>
              <a:buNone/>
              <a:defRPr sz="1400">
                <a:solidFill>
                  <a:schemeClr val="dk1"/>
                </a:solidFill>
              </a:defRPr>
            </a:lvl4pPr>
            <a:lvl5pPr lvl="4" rtl="0">
              <a:lnSpc>
                <a:spcPct val="100000"/>
              </a:lnSpc>
              <a:spcBef>
                <a:spcPts val="0"/>
              </a:spcBef>
              <a:spcAft>
                <a:spcPts val="0"/>
              </a:spcAft>
              <a:buClr>
                <a:schemeClr val="dk1"/>
              </a:buClr>
              <a:buSzPts val="1400"/>
              <a:buNone/>
              <a:defRPr sz="1400">
                <a:solidFill>
                  <a:schemeClr val="dk1"/>
                </a:solidFill>
              </a:defRPr>
            </a:lvl5pPr>
            <a:lvl6pPr lvl="5" rtl="0">
              <a:lnSpc>
                <a:spcPct val="100000"/>
              </a:lnSpc>
              <a:spcBef>
                <a:spcPts val="0"/>
              </a:spcBef>
              <a:spcAft>
                <a:spcPts val="0"/>
              </a:spcAft>
              <a:buClr>
                <a:schemeClr val="dk1"/>
              </a:buClr>
              <a:buSzPts val="1400"/>
              <a:buNone/>
              <a:defRPr sz="1400">
                <a:solidFill>
                  <a:schemeClr val="dk1"/>
                </a:solidFill>
              </a:defRPr>
            </a:lvl6pPr>
            <a:lvl7pPr lvl="6" rtl="0">
              <a:lnSpc>
                <a:spcPct val="100000"/>
              </a:lnSpc>
              <a:spcBef>
                <a:spcPts val="0"/>
              </a:spcBef>
              <a:spcAft>
                <a:spcPts val="0"/>
              </a:spcAft>
              <a:buClr>
                <a:schemeClr val="dk1"/>
              </a:buClr>
              <a:buSzPts val="1400"/>
              <a:buNone/>
              <a:defRPr sz="1400">
                <a:solidFill>
                  <a:schemeClr val="dk1"/>
                </a:solidFill>
              </a:defRPr>
            </a:lvl7pPr>
            <a:lvl8pPr lvl="7" rtl="0">
              <a:lnSpc>
                <a:spcPct val="100000"/>
              </a:lnSpc>
              <a:spcBef>
                <a:spcPts val="0"/>
              </a:spcBef>
              <a:spcAft>
                <a:spcPts val="0"/>
              </a:spcAft>
              <a:buClr>
                <a:schemeClr val="dk1"/>
              </a:buClr>
              <a:buSzPts val="1400"/>
              <a:buNone/>
              <a:defRPr sz="1400">
                <a:solidFill>
                  <a:schemeClr val="dk1"/>
                </a:solidFill>
              </a:defRPr>
            </a:lvl8pPr>
            <a:lvl9pPr lvl="8" rtl="0">
              <a:lnSpc>
                <a:spcPct val="100000"/>
              </a:lnSpc>
              <a:spcBef>
                <a:spcPts val="0"/>
              </a:spcBef>
              <a:spcAft>
                <a:spcPts val="0"/>
              </a:spcAft>
              <a:buClr>
                <a:schemeClr val="dk1"/>
              </a:buClr>
              <a:buSzPts val="1400"/>
              <a:buNone/>
              <a:defRPr sz="14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S 2">
  <p:cSld name="CUSTOM_11">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flipH="1">
            <a:off x="1136781" y="2656963"/>
            <a:ext cx="3188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0" name="Google Shape;60;p14"/>
          <p:cNvSpPr txBox="1">
            <a:spLocks noGrp="1"/>
          </p:cNvSpPr>
          <p:nvPr>
            <p:ph type="subTitle" idx="1"/>
          </p:nvPr>
        </p:nvSpPr>
        <p:spPr>
          <a:xfrm flipH="1">
            <a:off x="1445781" y="3137475"/>
            <a:ext cx="2570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None/>
              <a:defRPr sz="1000">
                <a:solidFill>
                  <a:schemeClr val="dk1"/>
                </a:solidFill>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1" name="Google Shape;61;p14"/>
          <p:cNvSpPr txBox="1">
            <a:spLocks noGrp="1"/>
          </p:cNvSpPr>
          <p:nvPr>
            <p:ph type="ctrTitle" idx="2"/>
          </p:nvPr>
        </p:nvSpPr>
        <p:spPr>
          <a:xfrm flipH="1">
            <a:off x="4818519" y="2656963"/>
            <a:ext cx="3188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2" name="Google Shape;62;p14"/>
          <p:cNvSpPr txBox="1">
            <a:spLocks noGrp="1"/>
          </p:cNvSpPr>
          <p:nvPr>
            <p:ph type="subTitle" idx="3"/>
          </p:nvPr>
        </p:nvSpPr>
        <p:spPr>
          <a:xfrm flipH="1">
            <a:off x="5127519" y="3137475"/>
            <a:ext cx="2570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None/>
              <a:defRPr sz="1000">
                <a:solidFill>
                  <a:schemeClr val="dk1"/>
                </a:solidFill>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3" name="Google Shape;63;p14"/>
          <p:cNvSpPr txBox="1">
            <a:spLocks noGrp="1"/>
          </p:cNvSpPr>
          <p:nvPr>
            <p:ph type="title" idx="4"/>
          </p:nvPr>
        </p:nvSpPr>
        <p:spPr>
          <a:xfrm>
            <a:off x="624750" y="513900"/>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
  <p:cSld name="CUSTOM_1_1_1_1_1_1_1_1_1_1">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flipH="1">
            <a:off x="3141747" y="1231475"/>
            <a:ext cx="2860500" cy="1777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6" name="Google Shape;66;p15"/>
          <p:cNvSpPr txBox="1">
            <a:spLocks noGrp="1"/>
          </p:cNvSpPr>
          <p:nvPr>
            <p:ph type="subTitle" idx="1"/>
          </p:nvPr>
        </p:nvSpPr>
        <p:spPr>
          <a:xfrm flipH="1">
            <a:off x="3068547" y="2875625"/>
            <a:ext cx="3006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hyperlink" Target="http://www.youtube.com/watch?v=wlHD2DiT0y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hyperlink" Target="http://www.youtube.com/watch?v=Bp6S2KOnAl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hyperlink" Target="http://www.youtube.com/watch?v=HPxIupmepr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hyperlink" Target="http://www.youtube.com/watch?v=T-Qnsk56_g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p:nvPr/>
        </p:nvSpPr>
        <p:spPr>
          <a:xfrm rot="10800000">
            <a:off x="-246523" y="-621760"/>
            <a:ext cx="2828932" cy="1718070"/>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16"/>
          <p:cNvGrpSpPr/>
          <p:nvPr/>
        </p:nvGrpSpPr>
        <p:grpSpPr>
          <a:xfrm rot="10800000">
            <a:off x="7182766" y="3339995"/>
            <a:ext cx="2878649" cy="1807001"/>
            <a:chOff x="236700" y="391800"/>
            <a:chExt cx="7184050" cy="4930425"/>
          </a:xfrm>
        </p:grpSpPr>
        <p:sp>
          <p:nvSpPr>
            <p:cNvPr id="73" name="Google Shape;73;p16"/>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16"/>
          <p:cNvGrpSpPr/>
          <p:nvPr/>
        </p:nvGrpSpPr>
        <p:grpSpPr>
          <a:xfrm rot="6772370">
            <a:off x="314433" y="-1413864"/>
            <a:ext cx="2613311" cy="5224821"/>
            <a:chOff x="2499325" y="238125"/>
            <a:chExt cx="2613225" cy="5224650"/>
          </a:xfrm>
        </p:grpSpPr>
        <p:sp>
          <p:nvSpPr>
            <p:cNvPr id="76" name="Google Shape;76;p16"/>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16"/>
          <p:cNvSpPr txBox="1">
            <a:spLocks noGrp="1"/>
          </p:cNvSpPr>
          <p:nvPr>
            <p:ph type="ctrTitle"/>
          </p:nvPr>
        </p:nvSpPr>
        <p:spPr>
          <a:xfrm>
            <a:off x="1308625" y="1201675"/>
            <a:ext cx="6578700" cy="188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chemeClr val="accent2"/>
                </a:solidFill>
              </a:rPr>
              <a:t>Música </a:t>
            </a:r>
            <a:endParaRPr dirty="0">
              <a:solidFill>
                <a:schemeClr val="accent2"/>
              </a:solidFill>
            </a:endParaRPr>
          </a:p>
          <a:p>
            <a:pPr marL="0" lvl="0" indent="0" algn="ctr" rtl="0">
              <a:spcBef>
                <a:spcPts val="0"/>
              </a:spcBef>
              <a:spcAft>
                <a:spcPts val="0"/>
              </a:spcAft>
              <a:buNone/>
            </a:pPr>
            <a:r>
              <a:rPr lang="es" dirty="0">
                <a:solidFill>
                  <a:schemeClr val="accent2"/>
                </a:solidFill>
              </a:rPr>
              <a:t>Latinoamericana</a:t>
            </a:r>
            <a:endParaRPr dirty="0">
              <a:solidFill>
                <a:schemeClr val="accent2"/>
              </a:solidFill>
            </a:endParaRPr>
          </a:p>
        </p:txBody>
      </p:sp>
      <p:sp>
        <p:nvSpPr>
          <p:cNvPr id="79" name="Google Shape;79;p16"/>
          <p:cNvSpPr txBox="1">
            <a:spLocks noGrp="1"/>
          </p:cNvSpPr>
          <p:nvPr>
            <p:ph type="subTitle" idx="1"/>
          </p:nvPr>
        </p:nvSpPr>
        <p:spPr>
          <a:xfrm>
            <a:off x="2983900" y="3304425"/>
            <a:ext cx="3213300" cy="81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
                <a:solidFill>
                  <a:schemeClr val="dk2"/>
                </a:solidFill>
              </a:rPr>
              <a:t>Prof. Camila Barraza Rosales</a:t>
            </a:r>
            <a:endParaRPr>
              <a:solidFill>
                <a:schemeClr val="dk2"/>
              </a:solidFill>
            </a:endParaRPr>
          </a:p>
          <a:p>
            <a:pPr marL="0" lvl="0" indent="0" algn="ctr" rtl="0">
              <a:spcBef>
                <a:spcPts val="0"/>
              </a:spcBef>
              <a:spcAft>
                <a:spcPts val="0"/>
              </a:spcAft>
              <a:buClr>
                <a:schemeClr val="dk1"/>
              </a:buClr>
              <a:buSzPts val="1100"/>
              <a:buFont typeface="Arial"/>
              <a:buNone/>
            </a:pPr>
            <a:r>
              <a:rPr lang="es">
                <a:solidFill>
                  <a:schemeClr val="dk2"/>
                </a:solidFill>
              </a:rPr>
              <a:t>Jueves 29 de Julio  2021</a:t>
            </a:r>
            <a:endParaRPr>
              <a:solidFill>
                <a:schemeClr val="dk2"/>
              </a:solidFill>
            </a:endParaRPr>
          </a:p>
          <a:p>
            <a:pPr marL="0" lvl="0" indent="0" algn="ctr" rtl="0">
              <a:spcBef>
                <a:spcPts val="0"/>
              </a:spcBef>
              <a:spcAft>
                <a:spcPts val="0"/>
              </a:spcAft>
              <a:buClr>
                <a:schemeClr val="dk1"/>
              </a:buClr>
              <a:buSzPts val="1100"/>
              <a:buFont typeface="Arial"/>
              <a:buNone/>
            </a:pPr>
            <a:r>
              <a:rPr lang="es">
                <a:solidFill>
                  <a:schemeClr val="dk2"/>
                </a:solidFill>
              </a:rPr>
              <a:t>OA3</a:t>
            </a:r>
            <a:endParaRPr>
              <a:solidFill>
                <a:schemeClr val="accent2"/>
              </a:solidFill>
            </a:endParaRPr>
          </a:p>
          <a:p>
            <a:pPr marL="0" lvl="0" indent="0" algn="ctr" rtl="0">
              <a:spcBef>
                <a:spcPts val="0"/>
              </a:spcBef>
              <a:spcAft>
                <a:spcPts val="0"/>
              </a:spcAft>
              <a:buNone/>
            </a:pPr>
            <a:endParaRPr>
              <a:solidFill>
                <a:schemeClr val="accent2"/>
              </a:solidFill>
            </a:endParaRPr>
          </a:p>
        </p:txBody>
      </p:sp>
      <p:sp>
        <p:nvSpPr>
          <p:cNvPr id="80" name="Google Shape;80;p16"/>
          <p:cNvSpPr/>
          <p:nvPr/>
        </p:nvSpPr>
        <p:spPr>
          <a:xfrm>
            <a:off x="4243350" y="3077613"/>
            <a:ext cx="657300" cy="74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16"/>
          <p:cNvGrpSpPr/>
          <p:nvPr/>
        </p:nvGrpSpPr>
        <p:grpSpPr>
          <a:xfrm flipH="1">
            <a:off x="7007806" y="-799290"/>
            <a:ext cx="2554808" cy="3477212"/>
            <a:chOff x="1882000" y="238175"/>
            <a:chExt cx="3843550" cy="5231250"/>
          </a:xfrm>
        </p:grpSpPr>
        <p:sp>
          <p:nvSpPr>
            <p:cNvPr id="82" name="Google Shape;82;p16"/>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16"/>
          <p:cNvGrpSpPr/>
          <p:nvPr/>
        </p:nvGrpSpPr>
        <p:grpSpPr>
          <a:xfrm rot="1384210">
            <a:off x="3429995" y="3154810"/>
            <a:ext cx="5686527" cy="3437375"/>
            <a:chOff x="238125" y="693075"/>
            <a:chExt cx="7137450" cy="4314425"/>
          </a:xfrm>
        </p:grpSpPr>
        <p:sp>
          <p:nvSpPr>
            <p:cNvPr id="106" name="Google Shape;106;p16"/>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16"/>
          <p:cNvGrpSpPr/>
          <p:nvPr/>
        </p:nvGrpSpPr>
        <p:grpSpPr>
          <a:xfrm rot="6928276">
            <a:off x="-25977" y="-74682"/>
            <a:ext cx="1600666" cy="3084687"/>
            <a:chOff x="2453450" y="238025"/>
            <a:chExt cx="2711225" cy="5224875"/>
          </a:xfrm>
        </p:grpSpPr>
        <p:sp>
          <p:nvSpPr>
            <p:cNvPr id="109" name="Google Shape;109;p16"/>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16"/>
          <p:cNvGrpSpPr/>
          <p:nvPr/>
        </p:nvGrpSpPr>
        <p:grpSpPr>
          <a:xfrm rot="-1580682" flipH="1">
            <a:off x="-893836" y="1886634"/>
            <a:ext cx="2033380" cy="4356877"/>
            <a:chOff x="2650500" y="238500"/>
            <a:chExt cx="2300750" cy="5232700"/>
          </a:xfrm>
        </p:grpSpPr>
        <p:sp>
          <p:nvSpPr>
            <p:cNvPr id="162" name="Google Shape;162;p16"/>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6"/>
          <p:cNvGrpSpPr/>
          <p:nvPr/>
        </p:nvGrpSpPr>
        <p:grpSpPr>
          <a:xfrm rot="5400000">
            <a:off x="8158010" y="3740199"/>
            <a:ext cx="1254993" cy="1726601"/>
            <a:chOff x="1913725" y="238075"/>
            <a:chExt cx="3807625" cy="5238475"/>
          </a:xfrm>
        </p:grpSpPr>
        <p:sp>
          <p:nvSpPr>
            <p:cNvPr id="166" name="Google Shape;166;p16"/>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16"/>
          <p:cNvSpPr txBox="1"/>
          <p:nvPr/>
        </p:nvSpPr>
        <p:spPr>
          <a:xfrm>
            <a:off x="6324575" y="4394700"/>
            <a:ext cx="2293200" cy="41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dirty="0">
                <a:solidFill>
                  <a:srgbClr val="595959"/>
                </a:solidFill>
              </a:rPr>
              <a:t>8° Básico - Música</a:t>
            </a:r>
            <a:endParaRPr dirty="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grpSp>
        <p:nvGrpSpPr>
          <p:cNvPr id="1927" name="Google Shape;1927;p25"/>
          <p:cNvGrpSpPr/>
          <p:nvPr/>
        </p:nvGrpSpPr>
        <p:grpSpPr>
          <a:xfrm>
            <a:off x="7705382" y="3342085"/>
            <a:ext cx="2070956" cy="1326285"/>
            <a:chOff x="209625" y="551300"/>
            <a:chExt cx="7170900" cy="4592400"/>
          </a:xfrm>
        </p:grpSpPr>
        <p:sp>
          <p:nvSpPr>
            <p:cNvPr id="1928" name="Google Shape;1928;p25"/>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5"/>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5"/>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5"/>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5"/>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5"/>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5"/>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5"/>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5"/>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5"/>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5"/>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5"/>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5"/>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5"/>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5"/>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5"/>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5"/>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5"/>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5"/>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5"/>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5"/>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5"/>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5"/>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5"/>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5"/>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5"/>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5"/>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5"/>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5"/>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5"/>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5"/>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5"/>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5"/>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5"/>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5"/>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5"/>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5"/>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5"/>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5"/>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5"/>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5"/>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5"/>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5"/>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5"/>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5"/>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5"/>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5"/>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5"/>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5"/>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5"/>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5"/>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5"/>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5"/>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5"/>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5"/>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5"/>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5"/>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5"/>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5"/>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5"/>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5"/>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5"/>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5"/>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5"/>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5"/>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5"/>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5"/>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5"/>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5"/>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5"/>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5"/>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5"/>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5"/>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5"/>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5"/>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5"/>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5"/>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5"/>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5"/>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5"/>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5"/>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5"/>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5"/>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5"/>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5"/>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5"/>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5"/>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5"/>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5"/>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5"/>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5"/>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5"/>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5"/>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5"/>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5"/>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5"/>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4" name="Google Shape;2024;p25"/>
          <p:cNvGrpSpPr/>
          <p:nvPr/>
        </p:nvGrpSpPr>
        <p:grpSpPr>
          <a:xfrm>
            <a:off x="7900125" y="-1282600"/>
            <a:ext cx="2300750" cy="5232700"/>
            <a:chOff x="2650500" y="238500"/>
            <a:chExt cx="2300750" cy="5232700"/>
          </a:xfrm>
        </p:grpSpPr>
        <p:sp>
          <p:nvSpPr>
            <p:cNvPr id="2025" name="Google Shape;2025;p25"/>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5"/>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5"/>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5"/>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25"/>
          <p:cNvGrpSpPr/>
          <p:nvPr/>
        </p:nvGrpSpPr>
        <p:grpSpPr>
          <a:xfrm>
            <a:off x="-542181" y="1458098"/>
            <a:ext cx="1474995" cy="1417341"/>
            <a:chOff x="720001" y="115874"/>
            <a:chExt cx="1851846" cy="1779461"/>
          </a:xfrm>
        </p:grpSpPr>
        <p:sp>
          <p:nvSpPr>
            <p:cNvPr id="2030" name="Google Shape;2030;p25"/>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5"/>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5"/>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5"/>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5"/>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5"/>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5"/>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5"/>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25"/>
          <p:cNvGrpSpPr/>
          <p:nvPr/>
        </p:nvGrpSpPr>
        <p:grpSpPr>
          <a:xfrm rot="2256003">
            <a:off x="-1162269" y="2580024"/>
            <a:ext cx="2070837" cy="1326209"/>
            <a:chOff x="209625" y="551300"/>
            <a:chExt cx="7170900" cy="4592400"/>
          </a:xfrm>
        </p:grpSpPr>
        <p:sp>
          <p:nvSpPr>
            <p:cNvPr id="2039" name="Google Shape;2039;p25"/>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5"/>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5"/>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5"/>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5"/>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5"/>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5"/>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5"/>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5"/>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5"/>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5"/>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5"/>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5"/>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5"/>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5"/>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5"/>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5"/>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5"/>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5"/>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5"/>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5"/>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5"/>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5"/>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5"/>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5"/>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5"/>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5"/>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5"/>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5"/>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5"/>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5"/>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5"/>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5"/>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5"/>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5"/>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5"/>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5"/>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5"/>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5"/>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5"/>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5"/>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5"/>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5"/>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5"/>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5"/>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5"/>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5"/>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5"/>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5"/>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5"/>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5"/>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5"/>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5"/>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5"/>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5"/>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5"/>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5"/>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5"/>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5"/>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5"/>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5"/>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5"/>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5"/>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5"/>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5"/>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5"/>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5"/>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5"/>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5"/>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5"/>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5"/>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5"/>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5"/>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5"/>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5"/>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5"/>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35" name="Google Shape;2135;p25"/>
          <p:cNvPicPr preferRelativeResize="0"/>
          <p:nvPr/>
        </p:nvPicPr>
        <p:blipFill>
          <a:blip r:embed="rId3">
            <a:alphaModFix/>
          </a:blip>
          <a:stretch>
            <a:fillRect/>
          </a:stretch>
        </p:blipFill>
        <p:spPr>
          <a:xfrm>
            <a:off x="526750" y="111062"/>
            <a:ext cx="1350350" cy="1426575"/>
          </a:xfrm>
          <a:prstGeom prst="rect">
            <a:avLst/>
          </a:prstGeom>
          <a:noFill/>
          <a:ln>
            <a:noFill/>
          </a:ln>
        </p:spPr>
      </p:pic>
      <p:sp>
        <p:nvSpPr>
          <p:cNvPr id="2136" name="Google Shape;2136;p25"/>
          <p:cNvSpPr txBox="1">
            <a:spLocks noGrp="1"/>
          </p:cNvSpPr>
          <p:nvPr>
            <p:ph type="title" idx="4"/>
          </p:nvPr>
        </p:nvSpPr>
        <p:spPr>
          <a:xfrm>
            <a:off x="1266275" y="445038"/>
            <a:ext cx="6504900" cy="5727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9900FF"/>
                </a:solidFill>
              </a:rPr>
              <a:t>Puntos Claves de la sesión</a:t>
            </a:r>
            <a:endParaRPr sz="1700">
              <a:solidFill>
                <a:srgbClr val="9900FF"/>
              </a:solidFill>
              <a:highlight>
                <a:srgbClr val="FFFFFF"/>
              </a:highlight>
            </a:endParaRPr>
          </a:p>
        </p:txBody>
      </p:sp>
      <p:sp>
        <p:nvSpPr>
          <p:cNvPr id="2137" name="Google Shape;2137;p25"/>
          <p:cNvSpPr txBox="1"/>
          <p:nvPr/>
        </p:nvSpPr>
        <p:spPr>
          <a:xfrm>
            <a:off x="1138925" y="1228475"/>
            <a:ext cx="7064400" cy="3563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s" sz="1800" b="1"/>
              <a:t>El bossa nova; </a:t>
            </a:r>
            <a:r>
              <a:rPr lang="es" sz="1800"/>
              <a:t>Es un estilo nuevo y particular de canto, con influencias de jazz y complejas melodías, que invadió la canción brasileña a fines de los años cincuenta.</a:t>
            </a:r>
            <a:endParaRPr sz="1800"/>
          </a:p>
          <a:p>
            <a:pPr marL="457200" lvl="0" indent="-342900" algn="l" rtl="0">
              <a:spcBef>
                <a:spcPts val="0"/>
              </a:spcBef>
              <a:spcAft>
                <a:spcPts val="0"/>
              </a:spcAft>
              <a:buSzPts val="1800"/>
              <a:buAutoNum type="arabicPeriod"/>
            </a:pPr>
            <a:r>
              <a:rPr lang="es" sz="1800" b="1"/>
              <a:t>El chachachá</a:t>
            </a:r>
            <a:r>
              <a:rPr lang="es" sz="1800"/>
              <a:t> es un ritmo Cubano creado en los años 50 por el flautista, compositor y director de orquesta Enrique Jorrar. Su nombre es la reproducción onomatopéyica de los pasos al bailar.</a:t>
            </a:r>
            <a:endParaRPr sz="1800"/>
          </a:p>
          <a:p>
            <a:pPr marL="457200" lvl="0" indent="-342900" algn="l" rtl="0">
              <a:spcBef>
                <a:spcPts val="0"/>
              </a:spcBef>
              <a:spcAft>
                <a:spcPts val="0"/>
              </a:spcAft>
              <a:buSzPts val="1800"/>
              <a:buAutoNum type="arabicPeriod"/>
            </a:pPr>
            <a:r>
              <a:rPr lang="es" sz="1800" b="1"/>
              <a:t>La Cumbia</a:t>
            </a:r>
            <a:r>
              <a:rPr lang="es" sz="1800"/>
              <a:t> surge del sincretismo musical y cultural de aborígenes cubanos, cultura negra africana y, en menor escala, de los europeos.</a:t>
            </a:r>
            <a:endParaRPr sz="1800"/>
          </a:p>
          <a:p>
            <a:pPr marL="457200" lvl="0" indent="-342900" algn="l" rtl="0">
              <a:spcBef>
                <a:spcPts val="0"/>
              </a:spcBef>
              <a:spcAft>
                <a:spcPts val="0"/>
              </a:spcAft>
              <a:buSzPts val="1800"/>
              <a:buAutoNum type="arabicPeriod"/>
            </a:pPr>
            <a:r>
              <a:rPr lang="es" sz="1800" b="1"/>
              <a:t>El Mambo</a:t>
            </a:r>
            <a:r>
              <a:rPr lang="es" sz="1800"/>
              <a:t> fue creado por Dámaso Pérez Prado. Nace en Cuba a partir del Danzón y el Son Montuno</a:t>
            </a:r>
            <a:endParaRPr sz="1800"/>
          </a:p>
          <a:p>
            <a:pPr marL="0" lvl="0" indent="0" algn="l" rtl="0">
              <a:spcBef>
                <a:spcPts val="0"/>
              </a:spcBef>
              <a:spcAft>
                <a:spcPts val="0"/>
              </a:spcAft>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grpSp>
        <p:nvGrpSpPr>
          <p:cNvPr id="2142" name="Google Shape;2142;p26"/>
          <p:cNvGrpSpPr/>
          <p:nvPr/>
        </p:nvGrpSpPr>
        <p:grpSpPr>
          <a:xfrm>
            <a:off x="7705382" y="3342085"/>
            <a:ext cx="2070956" cy="1326285"/>
            <a:chOff x="209625" y="551300"/>
            <a:chExt cx="7170900" cy="4592400"/>
          </a:xfrm>
        </p:grpSpPr>
        <p:sp>
          <p:nvSpPr>
            <p:cNvPr id="2143" name="Google Shape;2143;p26"/>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6"/>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6"/>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6"/>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6"/>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6"/>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6"/>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6"/>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6"/>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6"/>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6"/>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6"/>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6"/>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6"/>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6"/>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6"/>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6"/>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6"/>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6"/>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6"/>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6"/>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6"/>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26"/>
          <p:cNvGrpSpPr/>
          <p:nvPr/>
        </p:nvGrpSpPr>
        <p:grpSpPr>
          <a:xfrm>
            <a:off x="7900125" y="-1282600"/>
            <a:ext cx="2300750" cy="5232700"/>
            <a:chOff x="2650500" y="238500"/>
            <a:chExt cx="2300750" cy="5232700"/>
          </a:xfrm>
        </p:grpSpPr>
        <p:sp>
          <p:nvSpPr>
            <p:cNvPr id="2240" name="Google Shape;2240;p26"/>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4" name="Google Shape;2244;p26"/>
          <p:cNvGrpSpPr/>
          <p:nvPr/>
        </p:nvGrpSpPr>
        <p:grpSpPr>
          <a:xfrm>
            <a:off x="-542181" y="1458098"/>
            <a:ext cx="1474995" cy="1417341"/>
            <a:chOff x="720001" y="115874"/>
            <a:chExt cx="1851846" cy="1779461"/>
          </a:xfrm>
        </p:grpSpPr>
        <p:sp>
          <p:nvSpPr>
            <p:cNvPr id="2245" name="Google Shape;2245;p26"/>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26"/>
          <p:cNvGrpSpPr/>
          <p:nvPr/>
        </p:nvGrpSpPr>
        <p:grpSpPr>
          <a:xfrm rot="2256003">
            <a:off x="-1162269" y="2580024"/>
            <a:ext cx="2070837" cy="1326209"/>
            <a:chOff x="209625" y="551300"/>
            <a:chExt cx="7170900" cy="4592400"/>
          </a:xfrm>
        </p:grpSpPr>
        <p:sp>
          <p:nvSpPr>
            <p:cNvPr id="2254" name="Google Shape;2254;p26"/>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6"/>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6"/>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6"/>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6"/>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6"/>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6"/>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6"/>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6"/>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6"/>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6"/>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6"/>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6"/>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6"/>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6"/>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6"/>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6"/>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6"/>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6"/>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6"/>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6"/>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6"/>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6"/>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6"/>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6"/>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6"/>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6"/>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6"/>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6"/>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6"/>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6"/>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6"/>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6"/>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6"/>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6"/>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6"/>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6"/>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6"/>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6"/>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6"/>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6"/>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6"/>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6"/>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6"/>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6"/>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6"/>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6"/>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6"/>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6"/>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6"/>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6"/>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6"/>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6"/>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6"/>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6"/>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6"/>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6"/>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6"/>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6"/>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0" name="Google Shape;2350;p26"/>
          <p:cNvSpPr txBox="1">
            <a:spLocks noGrp="1"/>
          </p:cNvSpPr>
          <p:nvPr>
            <p:ph type="title" idx="4"/>
          </p:nvPr>
        </p:nvSpPr>
        <p:spPr>
          <a:xfrm>
            <a:off x="1266275" y="445038"/>
            <a:ext cx="6504900" cy="5727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9900FF"/>
                </a:solidFill>
              </a:rPr>
              <a:t>Para finalizar</a:t>
            </a:r>
            <a:endParaRPr sz="1700">
              <a:solidFill>
                <a:srgbClr val="9900FF"/>
              </a:solidFill>
              <a:highlight>
                <a:srgbClr val="FFFFFF"/>
              </a:highlight>
            </a:endParaRPr>
          </a:p>
        </p:txBody>
      </p:sp>
      <p:sp>
        <p:nvSpPr>
          <p:cNvPr id="2351" name="Google Shape;2351;p26"/>
          <p:cNvSpPr txBox="1"/>
          <p:nvPr/>
        </p:nvSpPr>
        <p:spPr>
          <a:xfrm>
            <a:off x="1138925" y="1228475"/>
            <a:ext cx="7064400" cy="3563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s" sz="1800"/>
              <a:t>Responde el cuestionario complementario ingresando al siguiente link:</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AutoNum type="arabicPeriod"/>
            </a:pPr>
            <a:r>
              <a:rPr lang="es" sz="1800"/>
              <a:t>Las respuestas serán </a:t>
            </a:r>
            <a:r>
              <a:rPr lang="es" sz="1800" b="1" u="sng"/>
              <a:t>revisadas y evaluadas</a:t>
            </a:r>
            <a:r>
              <a:rPr lang="es" sz="1800"/>
              <a:t> como evidencia de la clase.</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AutoNum type="arabicPeriod"/>
            </a:pPr>
            <a:r>
              <a:rPr lang="es" sz="1800"/>
              <a:t>Todo este material está tanto en Netclass como en tu correo</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5"/>
        <p:cNvGrpSpPr/>
        <p:nvPr/>
      </p:nvGrpSpPr>
      <p:grpSpPr>
        <a:xfrm>
          <a:off x="0" y="0"/>
          <a:ext cx="0" cy="0"/>
          <a:chOff x="0" y="0"/>
          <a:chExt cx="0" cy="0"/>
        </a:xfrm>
      </p:grpSpPr>
      <p:grpSp>
        <p:nvGrpSpPr>
          <p:cNvPr id="2356" name="Google Shape;2356;p27"/>
          <p:cNvGrpSpPr/>
          <p:nvPr/>
        </p:nvGrpSpPr>
        <p:grpSpPr>
          <a:xfrm rot="-1783487">
            <a:off x="4934365" y="-439148"/>
            <a:ext cx="5084690" cy="2923914"/>
            <a:chOff x="235075" y="777725"/>
            <a:chExt cx="7186900" cy="4132775"/>
          </a:xfrm>
        </p:grpSpPr>
        <p:sp>
          <p:nvSpPr>
            <p:cNvPr id="2357" name="Google Shape;2357;p27"/>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9" name="Google Shape;2359;p27"/>
          <p:cNvGrpSpPr/>
          <p:nvPr/>
        </p:nvGrpSpPr>
        <p:grpSpPr>
          <a:xfrm rot="1318731">
            <a:off x="554960" y="2563496"/>
            <a:ext cx="5084884" cy="2924026"/>
            <a:chOff x="235075" y="777725"/>
            <a:chExt cx="7186900" cy="4132775"/>
          </a:xfrm>
        </p:grpSpPr>
        <p:sp>
          <p:nvSpPr>
            <p:cNvPr id="2360" name="Google Shape;2360;p27"/>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2" name="Google Shape;2362;p27"/>
          <p:cNvSpPr/>
          <p:nvPr/>
        </p:nvSpPr>
        <p:spPr>
          <a:xfrm rot="-2700000">
            <a:off x="1102261" y="-1340434"/>
            <a:ext cx="2513976" cy="5100226"/>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3" name="Google Shape;2363;p27"/>
          <p:cNvGrpSpPr/>
          <p:nvPr/>
        </p:nvGrpSpPr>
        <p:grpSpPr>
          <a:xfrm>
            <a:off x="5441423" y="792249"/>
            <a:ext cx="3093399" cy="2394171"/>
            <a:chOff x="434475" y="237850"/>
            <a:chExt cx="6749725" cy="5224025"/>
          </a:xfrm>
        </p:grpSpPr>
        <p:sp>
          <p:nvSpPr>
            <p:cNvPr id="2364" name="Google Shape;2364;p27"/>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6" name="Google Shape;2366;p27"/>
          <p:cNvGrpSpPr/>
          <p:nvPr/>
        </p:nvGrpSpPr>
        <p:grpSpPr>
          <a:xfrm>
            <a:off x="1882556" y="792246"/>
            <a:ext cx="6159945" cy="3497708"/>
            <a:chOff x="236225" y="821275"/>
            <a:chExt cx="7149425" cy="4059550"/>
          </a:xfrm>
        </p:grpSpPr>
        <p:sp>
          <p:nvSpPr>
            <p:cNvPr id="2367" name="Google Shape;2367;p27"/>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9" name="Google Shape;2369;p27"/>
          <p:cNvSpPr txBox="1">
            <a:spLocks noGrp="1"/>
          </p:cNvSpPr>
          <p:nvPr>
            <p:ph type="ctrTitle"/>
          </p:nvPr>
        </p:nvSpPr>
        <p:spPr>
          <a:xfrm flipH="1">
            <a:off x="3141750" y="1241000"/>
            <a:ext cx="2860500" cy="177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accent5"/>
                </a:solidFill>
              </a:rPr>
              <a:t>AWESOME WORDS</a:t>
            </a:r>
            <a:endParaRPr>
              <a:solidFill>
                <a:schemeClr val="accent5"/>
              </a:solidFill>
            </a:endParaRPr>
          </a:p>
        </p:txBody>
      </p:sp>
      <p:sp>
        <p:nvSpPr>
          <p:cNvPr id="2370" name="Google Shape;2370;p27"/>
          <p:cNvSpPr txBox="1">
            <a:spLocks noGrp="1"/>
          </p:cNvSpPr>
          <p:nvPr>
            <p:ph type="subTitle" idx="1"/>
          </p:nvPr>
        </p:nvSpPr>
        <p:spPr>
          <a:xfrm flipH="1">
            <a:off x="3068547" y="2951825"/>
            <a:ext cx="30069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100"/>
              <a:t>Because key words are great for catching your audience’s attention</a:t>
            </a:r>
            <a:endParaRPr sz="1100"/>
          </a:p>
        </p:txBody>
      </p:sp>
      <p:pic>
        <p:nvPicPr>
          <p:cNvPr id="2371" name="Google Shape;2371;p27"/>
          <p:cNvPicPr preferRelativeResize="0"/>
          <p:nvPr/>
        </p:nvPicPr>
        <p:blipFill>
          <a:blip r:embed="rId3">
            <a:alphaModFix/>
          </a:blip>
          <a:stretch>
            <a:fillRect/>
          </a:stretch>
        </p:blipFill>
        <p:spPr>
          <a:xfrm>
            <a:off x="152400" y="309500"/>
            <a:ext cx="8839201" cy="4709056"/>
          </a:xfrm>
          <a:prstGeom prst="rect">
            <a:avLst/>
          </a:prstGeom>
          <a:noFill/>
          <a:ln>
            <a:noFill/>
          </a:ln>
        </p:spPr>
      </p:pic>
      <p:grpSp>
        <p:nvGrpSpPr>
          <p:cNvPr id="2372" name="Google Shape;2372;p27"/>
          <p:cNvGrpSpPr/>
          <p:nvPr/>
        </p:nvGrpSpPr>
        <p:grpSpPr>
          <a:xfrm rot="4499590">
            <a:off x="8479566" y="3008373"/>
            <a:ext cx="1471969" cy="2034257"/>
            <a:chOff x="1913725" y="238075"/>
            <a:chExt cx="3807625" cy="5238475"/>
          </a:xfrm>
        </p:grpSpPr>
        <p:sp>
          <p:nvSpPr>
            <p:cNvPr id="2373" name="Google Shape;2373;p27"/>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7"/>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7"/>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7"/>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7"/>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7"/>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5" name="Google Shape;2395;p27"/>
          <p:cNvGrpSpPr/>
          <p:nvPr/>
        </p:nvGrpSpPr>
        <p:grpSpPr>
          <a:xfrm>
            <a:off x="-809801" y="3561423"/>
            <a:ext cx="2183905" cy="2972396"/>
            <a:chOff x="1882000" y="238175"/>
            <a:chExt cx="3843550" cy="5231250"/>
          </a:xfrm>
        </p:grpSpPr>
        <p:sp>
          <p:nvSpPr>
            <p:cNvPr id="2396" name="Google Shape;2396;p27"/>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7"/>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7"/>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9" name="Google Shape;2419;p27"/>
          <p:cNvGrpSpPr/>
          <p:nvPr/>
        </p:nvGrpSpPr>
        <p:grpSpPr>
          <a:xfrm>
            <a:off x="2546144" y="-2"/>
            <a:ext cx="1474995" cy="1417341"/>
            <a:chOff x="720001" y="115874"/>
            <a:chExt cx="1851846" cy="1779461"/>
          </a:xfrm>
        </p:grpSpPr>
        <p:sp>
          <p:nvSpPr>
            <p:cNvPr id="2420" name="Google Shape;2420;p27"/>
            <p:cNvSpPr/>
            <p:nvPr/>
          </p:nvSpPr>
          <p:spPr>
            <a:xfrm>
              <a:off x="1876598" y="883301"/>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7"/>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7"/>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17"/>
          <p:cNvGrpSpPr/>
          <p:nvPr/>
        </p:nvGrpSpPr>
        <p:grpSpPr>
          <a:xfrm>
            <a:off x="7705382" y="3342085"/>
            <a:ext cx="2070956" cy="1326285"/>
            <a:chOff x="209625" y="551300"/>
            <a:chExt cx="7170900" cy="4592400"/>
          </a:xfrm>
        </p:grpSpPr>
        <p:sp>
          <p:nvSpPr>
            <p:cNvPr id="194" name="Google Shape;194;p17"/>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7"/>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7"/>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7"/>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7"/>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7"/>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7"/>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7"/>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7"/>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7"/>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7"/>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7"/>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7"/>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7"/>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7"/>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7"/>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7"/>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7"/>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7"/>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7"/>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7"/>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7"/>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7"/>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7"/>
          <p:cNvGrpSpPr/>
          <p:nvPr/>
        </p:nvGrpSpPr>
        <p:grpSpPr>
          <a:xfrm>
            <a:off x="7900125" y="-1282600"/>
            <a:ext cx="2300750" cy="5232700"/>
            <a:chOff x="2650500" y="238500"/>
            <a:chExt cx="2300750" cy="5232700"/>
          </a:xfrm>
        </p:grpSpPr>
        <p:sp>
          <p:nvSpPr>
            <p:cNvPr id="291" name="Google Shape;291;p17"/>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17"/>
          <p:cNvGrpSpPr/>
          <p:nvPr/>
        </p:nvGrpSpPr>
        <p:grpSpPr>
          <a:xfrm>
            <a:off x="-542181" y="1458098"/>
            <a:ext cx="1474995" cy="1417341"/>
            <a:chOff x="720001" y="115874"/>
            <a:chExt cx="1851846" cy="1779461"/>
          </a:xfrm>
        </p:grpSpPr>
        <p:sp>
          <p:nvSpPr>
            <p:cNvPr id="296" name="Google Shape;296;p17"/>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7"/>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7"/>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7"/>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7"/>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7"/>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17"/>
          <p:cNvGrpSpPr/>
          <p:nvPr/>
        </p:nvGrpSpPr>
        <p:grpSpPr>
          <a:xfrm rot="2256003">
            <a:off x="-1162269" y="2580024"/>
            <a:ext cx="2070837" cy="1326209"/>
            <a:chOff x="209625" y="551300"/>
            <a:chExt cx="7170900" cy="4592400"/>
          </a:xfrm>
        </p:grpSpPr>
        <p:sp>
          <p:nvSpPr>
            <p:cNvPr id="305" name="Google Shape;305;p17"/>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7"/>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7"/>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7"/>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7"/>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7"/>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7"/>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7"/>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7"/>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7"/>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7"/>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7"/>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7"/>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7"/>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7"/>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7"/>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7"/>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7"/>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7"/>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7"/>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7"/>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7"/>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7"/>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7"/>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7"/>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7"/>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7"/>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7"/>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7"/>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7"/>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7"/>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7"/>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7"/>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7"/>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7"/>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7"/>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7"/>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17"/>
          <p:cNvSpPr txBox="1">
            <a:spLocks noGrp="1"/>
          </p:cNvSpPr>
          <p:nvPr>
            <p:ph type="title" idx="4"/>
          </p:nvPr>
        </p:nvSpPr>
        <p:spPr>
          <a:xfrm>
            <a:off x="311700" y="292625"/>
            <a:ext cx="8520600" cy="79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Objetivo: </a:t>
            </a:r>
            <a:r>
              <a:rPr lang="es" sz="1800"/>
              <a:t>Conocer la riqueza musical presente en latino america a partir </a:t>
            </a:r>
            <a:endParaRPr sz="1800"/>
          </a:p>
          <a:p>
            <a:pPr marL="0" lvl="0" indent="0" algn="l" rtl="0">
              <a:spcBef>
                <a:spcPts val="0"/>
              </a:spcBef>
              <a:spcAft>
                <a:spcPts val="0"/>
              </a:spcAft>
              <a:buNone/>
            </a:pPr>
            <a:r>
              <a:rPr lang="es" sz="1800"/>
              <a:t>de diversas audiciones</a:t>
            </a:r>
            <a:endParaRPr sz="2500">
              <a:highlight>
                <a:srgbClr val="FFFFFF"/>
              </a:highlight>
            </a:endParaRPr>
          </a:p>
        </p:txBody>
      </p:sp>
      <p:sp>
        <p:nvSpPr>
          <p:cNvPr id="402" name="Google Shape;402;p17"/>
          <p:cNvSpPr txBox="1">
            <a:spLocks noGrp="1"/>
          </p:cNvSpPr>
          <p:nvPr>
            <p:ph type="body" idx="4294967295"/>
          </p:nvPr>
        </p:nvSpPr>
        <p:spPr>
          <a:xfrm>
            <a:off x="997500" y="1381075"/>
            <a:ext cx="7012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Menú:</a:t>
            </a:r>
            <a:endParaRPr/>
          </a:p>
          <a:p>
            <a:pPr marL="457200" lvl="0" indent="-342900" algn="l" rtl="0">
              <a:spcBef>
                <a:spcPts val="1600"/>
              </a:spcBef>
              <a:spcAft>
                <a:spcPts val="0"/>
              </a:spcAft>
              <a:buSzPts val="1800"/>
              <a:buChar char="●"/>
            </a:pPr>
            <a:r>
              <a:rPr lang="es"/>
              <a:t>Presentación de diversos ritmos latinos</a:t>
            </a:r>
            <a:endParaRPr/>
          </a:p>
          <a:p>
            <a:pPr marL="457200" lvl="0" indent="-342900" algn="l" rtl="0">
              <a:spcBef>
                <a:spcPts val="0"/>
              </a:spcBef>
              <a:spcAft>
                <a:spcPts val="0"/>
              </a:spcAft>
              <a:buSzPts val="1800"/>
              <a:buChar char="●"/>
            </a:pPr>
            <a:r>
              <a:rPr lang="es"/>
              <a:t>Audición musical.</a:t>
            </a:r>
            <a:endParaRPr/>
          </a:p>
          <a:p>
            <a:pPr marL="457200" lvl="0" indent="-342900" algn="l" rtl="0">
              <a:spcBef>
                <a:spcPts val="0"/>
              </a:spcBef>
              <a:spcAft>
                <a:spcPts val="0"/>
              </a:spcAft>
              <a:buSzPts val="1800"/>
              <a:buChar char="●"/>
            </a:pPr>
            <a:r>
              <a:rPr lang="es"/>
              <a:t>Guía de Trabajo</a:t>
            </a:r>
            <a:endParaRPr/>
          </a:p>
        </p:txBody>
      </p:sp>
      <p:sp>
        <p:nvSpPr>
          <p:cNvPr id="403" name="Google Shape;403;p17"/>
          <p:cNvSpPr/>
          <p:nvPr/>
        </p:nvSpPr>
        <p:spPr>
          <a:xfrm>
            <a:off x="3415650" y="3845050"/>
            <a:ext cx="2312700" cy="8307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s" sz="1900">
                <a:solidFill>
                  <a:srgbClr val="A64D79"/>
                </a:solidFill>
                <a:latin typeface="Roboto"/>
                <a:ea typeface="Roboto"/>
                <a:cs typeface="Roboto"/>
                <a:sym typeface="Roboto"/>
              </a:rPr>
              <a:t>Interpretar y Crear.</a:t>
            </a:r>
            <a:endParaRPr sz="1900">
              <a:solidFill>
                <a:srgbClr val="A64D79"/>
              </a:solidFill>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r>
              <a:rPr lang="es" sz="1900">
                <a:solidFill>
                  <a:srgbClr val="A64D79"/>
                </a:solidFill>
                <a:latin typeface="Roboto"/>
                <a:ea typeface="Roboto"/>
                <a:cs typeface="Roboto"/>
                <a:sym typeface="Roboto"/>
              </a:rPr>
              <a:t>OA3</a:t>
            </a:r>
            <a:endParaRPr sz="1300">
              <a:solidFill>
                <a:srgbClr val="A64D7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8" name="Google Shape;408;p18"/>
          <p:cNvGrpSpPr/>
          <p:nvPr/>
        </p:nvGrpSpPr>
        <p:grpSpPr>
          <a:xfrm>
            <a:off x="7705382" y="3342085"/>
            <a:ext cx="2070956" cy="1326285"/>
            <a:chOff x="209625" y="551300"/>
            <a:chExt cx="7170900" cy="4592400"/>
          </a:xfrm>
        </p:grpSpPr>
        <p:sp>
          <p:nvSpPr>
            <p:cNvPr id="409" name="Google Shape;409;p18"/>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8"/>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8"/>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8"/>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8"/>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8"/>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8"/>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8"/>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8"/>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8"/>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8"/>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8"/>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8"/>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8"/>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8"/>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8"/>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8"/>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8"/>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8"/>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8"/>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8"/>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8"/>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8"/>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8"/>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8"/>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8"/>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8"/>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8"/>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8"/>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8"/>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8"/>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8"/>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8"/>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8"/>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8"/>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8"/>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8"/>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8"/>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8"/>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8"/>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8"/>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8"/>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8"/>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8"/>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8"/>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8"/>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8"/>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8"/>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18"/>
          <p:cNvGrpSpPr/>
          <p:nvPr/>
        </p:nvGrpSpPr>
        <p:grpSpPr>
          <a:xfrm>
            <a:off x="7900125" y="-1282600"/>
            <a:ext cx="2300750" cy="5232700"/>
            <a:chOff x="2650500" y="238500"/>
            <a:chExt cx="2300750" cy="5232700"/>
          </a:xfrm>
        </p:grpSpPr>
        <p:sp>
          <p:nvSpPr>
            <p:cNvPr id="506" name="Google Shape;506;p18"/>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8"/>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8"/>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18"/>
          <p:cNvGrpSpPr/>
          <p:nvPr/>
        </p:nvGrpSpPr>
        <p:grpSpPr>
          <a:xfrm>
            <a:off x="-542181" y="1458098"/>
            <a:ext cx="1474995" cy="1417341"/>
            <a:chOff x="720001" y="115874"/>
            <a:chExt cx="1851846" cy="1779461"/>
          </a:xfrm>
        </p:grpSpPr>
        <p:sp>
          <p:nvSpPr>
            <p:cNvPr id="511" name="Google Shape;511;p18"/>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18"/>
          <p:cNvGrpSpPr/>
          <p:nvPr/>
        </p:nvGrpSpPr>
        <p:grpSpPr>
          <a:xfrm rot="2256003">
            <a:off x="-1162269" y="2580024"/>
            <a:ext cx="2070837" cy="1326209"/>
            <a:chOff x="209625" y="551300"/>
            <a:chExt cx="7170900" cy="4592400"/>
          </a:xfrm>
        </p:grpSpPr>
        <p:sp>
          <p:nvSpPr>
            <p:cNvPr id="520" name="Google Shape;520;p18"/>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8"/>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8"/>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8"/>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8"/>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8"/>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8"/>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8"/>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8"/>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8"/>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8"/>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8"/>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8"/>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8"/>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8"/>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8"/>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8"/>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8"/>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8"/>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8"/>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8"/>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8"/>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8"/>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8"/>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8"/>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8"/>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8"/>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8"/>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8"/>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8"/>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8"/>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8"/>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8"/>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8"/>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8"/>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8"/>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8"/>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8"/>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8"/>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8"/>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8"/>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8"/>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8"/>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8"/>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8"/>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8"/>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8"/>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8"/>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8"/>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8"/>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8"/>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8"/>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8"/>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8"/>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8"/>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8"/>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8"/>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8"/>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8"/>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8"/>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8"/>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8"/>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8"/>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8"/>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8"/>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8"/>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8"/>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18"/>
          <p:cNvSpPr txBox="1"/>
          <p:nvPr/>
        </p:nvSpPr>
        <p:spPr>
          <a:xfrm>
            <a:off x="1209000" y="1206875"/>
            <a:ext cx="6726000" cy="338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600" b="1" u="sng"/>
              <a:t>1.- La Clave</a:t>
            </a:r>
            <a:endParaRPr sz="1600" b="1" u="sng"/>
          </a:p>
          <a:p>
            <a:pPr marL="0" lvl="0" indent="0" algn="l" rtl="0">
              <a:spcBef>
                <a:spcPts val="0"/>
              </a:spcBef>
              <a:spcAft>
                <a:spcPts val="0"/>
              </a:spcAft>
              <a:buNone/>
            </a:pPr>
            <a:endParaRPr sz="1600"/>
          </a:p>
          <a:p>
            <a:pPr marL="0" lvl="0" indent="0" algn="l" rtl="0">
              <a:spcBef>
                <a:spcPts val="0"/>
              </a:spcBef>
              <a:spcAft>
                <a:spcPts val="0"/>
              </a:spcAft>
              <a:buClr>
                <a:schemeClr val="dk1"/>
              </a:buClr>
              <a:buSzPts val="1100"/>
              <a:buFont typeface="Arial"/>
              <a:buNone/>
            </a:pPr>
            <a:r>
              <a:rPr lang="es" sz="1600"/>
              <a:t>Cada estilo tiene sus propias particularidades rítmicas</a:t>
            </a:r>
            <a:endParaRPr sz="1600"/>
          </a:p>
          <a:p>
            <a:pPr marL="0" lvl="0" indent="0" algn="l" rtl="0">
              <a:spcBef>
                <a:spcPts val="0"/>
              </a:spcBef>
              <a:spcAft>
                <a:spcPts val="0"/>
              </a:spcAft>
              <a:buNone/>
            </a:pPr>
            <a:r>
              <a:rPr lang="es" sz="1600"/>
              <a:t>y armónicas, pero un elemento común a casi todos ellos es el </a:t>
            </a:r>
            <a:r>
              <a:rPr lang="es" sz="1600" b="1"/>
              <a:t>Tumbao</a:t>
            </a:r>
            <a:r>
              <a:rPr lang="es" sz="1600"/>
              <a:t>, un patrón que afecta a toda la sección rítmica (bajo, piano, guitarra y percusiones) y que depende estrechamente de </a:t>
            </a:r>
            <a:r>
              <a:rPr lang="es" sz="1600" b="1" u="sng">
                <a:solidFill>
                  <a:srgbClr val="351C75"/>
                </a:solidFill>
              </a:rPr>
              <a:t>la Clave:</a:t>
            </a:r>
            <a:r>
              <a:rPr lang="es" sz="1600" b="1">
                <a:solidFill>
                  <a:srgbClr val="351C75"/>
                </a:solidFill>
              </a:rPr>
              <a:t> el elemento rítmico que determina la base rítmica del conjunto.</a:t>
            </a:r>
            <a:endParaRPr sz="1600" b="1">
              <a:solidFill>
                <a:srgbClr val="351C75"/>
              </a:solidFill>
            </a:endParaRPr>
          </a:p>
          <a:p>
            <a:pPr marL="0" lvl="0" indent="0" algn="l" rtl="0">
              <a:spcBef>
                <a:spcPts val="0"/>
              </a:spcBef>
              <a:spcAft>
                <a:spcPts val="0"/>
              </a:spcAft>
              <a:buNone/>
            </a:pPr>
            <a:endParaRPr sz="1600" b="1">
              <a:solidFill>
                <a:srgbClr val="351C75"/>
              </a:solidFill>
            </a:endParaRPr>
          </a:p>
          <a:p>
            <a:pPr marL="0" lvl="0" indent="0" algn="l" rtl="0">
              <a:spcBef>
                <a:spcPts val="0"/>
              </a:spcBef>
              <a:spcAft>
                <a:spcPts val="0"/>
              </a:spcAft>
              <a:buNone/>
            </a:pPr>
            <a:r>
              <a:rPr lang="es" sz="1600">
                <a:solidFill>
                  <a:schemeClr val="dk1"/>
                </a:solidFill>
              </a:rPr>
              <a:t>Las claves son dos barritas de madera que se chocan.</a:t>
            </a:r>
            <a:endParaRPr sz="1600">
              <a:solidFill>
                <a:schemeClr val="dk1"/>
              </a:solidFill>
            </a:endParaRPr>
          </a:p>
          <a:p>
            <a:pPr marL="0" lvl="0" indent="0" algn="l" rtl="0">
              <a:spcBef>
                <a:spcPts val="0"/>
              </a:spcBef>
              <a:spcAft>
                <a:spcPts val="0"/>
              </a:spcAft>
              <a:buNone/>
            </a:pPr>
            <a:r>
              <a:rPr lang="es" sz="1600">
                <a:solidFill>
                  <a:schemeClr val="dk1"/>
                </a:solidFill>
              </a:rPr>
              <a:t>Todos los componentes musicales y bailables en la ejecución de estos ritmos están gobernados por el ritmo de la clave.</a:t>
            </a:r>
            <a:endParaRPr sz="1600">
              <a:solidFill>
                <a:schemeClr val="dk1"/>
              </a:solidFill>
            </a:endParaRPr>
          </a:p>
          <a:p>
            <a:pPr marL="0" lvl="0" indent="0" algn="l" rtl="0">
              <a:spcBef>
                <a:spcPts val="0"/>
              </a:spcBef>
              <a:spcAft>
                <a:spcPts val="0"/>
              </a:spcAft>
              <a:buNone/>
            </a:pPr>
            <a:r>
              <a:rPr lang="es" sz="1600">
                <a:solidFill>
                  <a:schemeClr val="dk1"/>
                </a:solidFill>
              </a:rPr>
              <a:t>Viene siendo como el metrónomo de la banda.</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ctr" rtl="0">
              <a:spcBef>
                <a:spcPts val="0"/>
              </a:spcBef>
              <a:spcAft>
                <a:spcPts val="0"/>
              </a:spcAft>
              <a:buNone/>
            </a:pPr>
            <a:endParaRPr/>
          </a:p>
        </p:txBody>
      </p:sp>
      <p:sp>
        <p:nvSpPr>
          <p:cNvPr id="617" name="Google Shape;617;p18"/>
          <p:cNvSpPr txBox="1">
            <a:spLocks noGrp="1"/>
          </p:cNvSpPr>
          <p:nvPr>
            <p:ph type="title" idx="4"/>
          </p:nvPr>
        </p:nvSpPr>
        <p:spPr>
          <a:xfrm>
            <a:off x="433675" y="445025"/>
            <a:ext cx="77112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b="1">
                <a:solidFill>
                  <a:srgbClr val="9900FF"/>
                </a:solidFill>
                <a:latin typeface="Caveat"/>
                <a:ea typeface="Caveat"/>
                <a:cs typeface="Caveat"/>
                <a:sym typeface="Caveat"/>
              </a:rPr>
              <a:t>Conceptos presentes en la música latinoamerica</a:t>
            </a:r>
            <a:endParaRPr sz="2100" b="1">
              <a:solidFill>
                <a:srgbClr val="9900FF"/>
              </a:solidFill>
              <a:highlight>
                <a:srgbClr val="FFFFFF"/>
              </a:highlight>
              <a:latin typeface="Caveat"/>
              <a:ea typeface="Caveat"/>
              <a:cs typeface="Caveat"/>
              <a:sym typeface="Cave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grpSp>
        <p:nvGrpSpPr>
          <p:cNvPr id="622" name="Google Shape;622;p19"/>
          <p:cNvGrpSpPr/>
          <p:nvPr/>
        </p:nvGrpSpPr>
        <p:grpSpPr>
          <a:xfrm>
            <a:off x="7705382" y="3342085"/>
            <a:ext cx="2070956" cy="1326285"/>
            <a:chOff x="209625" y="551300"/>
            <a:chExt cx="7170900" cy="4592400"/>
          </a:xfrm>
        </p:grpSpPr>
        <p:sp>
          <p:nvSpPr>
            <p:cNvPr id="623" name="Google Shape;623;p19"/>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9"/>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9"/>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9"/>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9"/>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9"/>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9"/>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9"/>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9"/>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9"/>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9"/>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9"/>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9"/>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9"/>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9"/>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9"/>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9"/>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9"/>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9"/>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9"/>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9"/>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9"/>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9"/>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9"/>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9"/>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9"/>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9"/>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9"/>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9"/>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9"/>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9"/>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9"/>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9"/>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9"/>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9"/>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9"/>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9"/>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9"/>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9"/>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9"/>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9"/>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9"/>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9"/>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9"/>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9"/>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9"/>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9"/>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9"/>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9"/>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9"/>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9"/>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9"/>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9"/>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19"/>
          <p:cNvGrpSpPr/>
          <p:nvPr/>
        </p:nvGrpSpPr>
        <p:grpSpPr>
          <a:xfrm>
            <a:off x="7900125" y="-1282600"/>
            <a:ext cx="2300750" cy="5232700"/>
            <a:chOff x="2650500" y="238500"/>
            <a:chExt cx="2300750" cy="5232700"/>
          </a:xfrm>
        </p:grpSpPr>
        <p:sp>
          <p:nvSpPr>
            <p:cNvPr id="720" name="Google Shape;720;p19"/>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19"/>
          <p:cNvGrpSpPr/>
          <p:nvPr/>
        </p:nvGrpSpPr>
        <p:grpSpPr>
          <a:xfrm>
            <a:off x="-542181" y="1458098"/>
            <a:ext cx="1474995" cy="1417341"/>
            <a:chOff x="720001" y="115874"/>
            <a:chExt cx="1851846" cy="1779461"/>
          </a:xfrm>
        </p:grpSpPr>
        <p:sp>
          <p:nvSpPr>
            <p:cNvPr id="725" name="Google Shape;725;p19"/>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9"/>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19"/>
          <p:cNvGrpSpPr/>
          <p:nvPr/>
        </p:nvGrpSpPr>
        <p:grpSpPr>
          <a:xfrm rot="2256003">
            <a:off x="-1162269" y="2580024"/>
            <a:ext cx="2070837" cy="1326209"/>
            <a:chOff x="209625" y="551300"/>
            <a:chExt cx="7170900" cy="4592400"/>
          </a:xfrm>
        </p:grpSpPr>
        <p:sp>
          <p:nvSpPr>
            <p:cNvPr id="734" name="Google Shape;734;p19"/>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9"/>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9"/>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9"/>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9"/>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9"/>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9"/>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9"/>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9"/>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9"/>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9"/>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9"/>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9"/>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9"/>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9"/>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9"/>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9"/>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9"/>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9"/>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9"/>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9"/>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0" name="Google Shape;830;p19"/>
          <p:cNvSpPr txBox="1"/>
          <p:nvPr/>
        </p:nvSpPr>
        <p:spPr>
          <a:xfrm>
            <a:off x="1209000" y="1206875"/>
            <a:ext cx="6726000" cy="338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600" b="1" u="sng"/>
              <a:t>1.- La Clave</a:t>
            </a:r>
            <a:endParaRPr sz="2600" b="1" u="sng"/>
          </a:p>
          <a:p>
            <a:pPr marL="0" lvl="0" indent="0" algn="l" rtl="0">
              <a:spcBef>
                <a:spcPts val="0"/>
              </a:spcBef>
              <a:spcAft>
                <a:spcPts val="0"/>
              </a:spcAft>
              <a:buNone/>
            </a:pPr>
            <a:endParaRPr sz="1600"/>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ctr" rtl="0">
              <a:spcBef>
                <a:spcPts val="0"/>
              </a:spcBef>
              <a:spcAft>
                <a:spcPts val="0"/>
              </a:spcAft>
              <a:buNone/>
            </a:pPr>
            <a:endParaRPr/>
          </a:p>
        </p:txBody>
      </p:sp>
      <p:sp>
        <p:nvSpPr>
          <p:cNvPr id="831" name="Google Shape;831;p19"/>
          <p:cNvSpPr txBox="1">
            <a:spLocks noGrp="1"/>
          </p:cNvSpPr>
          <p:nvPr>
            <p:ph type="title" idx="4"/>
          </p:nvPr>
        </p:nvSpPr>
        <p:spPr>
          <a:xfrm>
            <a:off x="433675" y="445025"/>
            <a:ext cx="77112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b="1">
                <a:solidFill>
                  <a:srgbClr val="9900FF"/>
                </a:solidFill>
                <a:latin typeface="Caveat"/>
                <a:ea typeface="Caveat"/>
                <a:cs typeface="Caveat"/>
                <a:sym typeface="Caveat"/>
              </a:rPr>
              <a:t>Conceptos presentes en la música latinoamerica</a:t>
            </a:r>
            <a:endParaRPr sz="2100" b="1">
              <a:solidFill>
                <a:srgbClr val="9900FF"/>
              </a:solidFill>
              <a:highlight>
                <a:srgbClr val="FFFFFF"/>
              </a:highlight>
              <a:latin typeface="Caveat"/>
              <a:ea typeface="Caveat"/>
              <a:cs typeface="Caveat"/>
              <a:sym typeface="Caveat"/>
            </a:endParaRPr>
          </a:p>
        </p:txBody>
      </p:sp>
      <p:pic>
        <p:nvPicPr>
          <p:cNvPr id="832" name="Google Shape;832;p19"/>
          <p:cNvPicPr preferRelativeResize="0"/>
          <p:nvPr/>
        </p:nvPicPr>
        <p:blipFill>
          <a:blip r:embed="rId3">
            <a:alphaModFix/>
          </a:blip>
          <a:stretch>
            <a:fillRect/>
          </a:stretch>
        </p:blipFill>
        <p:spPr>
          <a:xfrm>
            <a:off x="2728446" y="1809149"/>
            <a:ext cx="4136654" cy="2973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grpSp>
        <p:nvGrpSpPr>
          <p:cNvPr id="837" name="Google Shape;837;p20"/>
          <p:cNvGrpSpPr/>
          <p:nvPr/>
        </p:nvGrpSpPr>
        <p:grpSpPr>
          <a:xfrm>
            <a:off x="7705382" y="3342085"/>
            <a:ext cx="2070956" cy="1326285"/>
            <a:chOff x="209625" y="551300"/>
            <a:chExt cx="7170900" cy="4592400"/>
          </a:xfrm>
        </p:grpSpPr>
        <p:sp>
          <p:nvSpPr>
            <p:cNvPr id="838" name="Google Shape;838;p20"/>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0"/>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0"/>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0"/>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0"/>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0"/>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0"/>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0"/>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0"/>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0"/>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0"/>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0"/>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0"/>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0"/>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0"/>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0"/>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0"/>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0"/>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0"/>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0"/>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0"/>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0"/>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0"/>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0"/>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0"/>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0"/>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0"/>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0"/>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0"/>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0"/>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0"/>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0"/>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0"/>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0"/>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0"/>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0"/>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0"/>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0"/>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0"/>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0"/>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0"/>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0"/>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0"/>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0"/>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0"/>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0"/>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0"/>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0"/>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0"/>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0"/>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0"/>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0"/>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0"/>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0"/>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0"/>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0"/>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0"/>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0"/>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0"/>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20"/>
          <p:cNvGrpSpPr/>
          <p:nvPr/>
        </p:nvGrpSpPr>
        <p:grpSpPr>
          <a:xfrm>
            <a:off x="7900125" y="-1282600"/>
            <a:ext cx="2300750" cy="5232700"/>
            <a:chOff x="2650500" y="238500"/>
            <a:chExt cx="2300750" cy="5232700"/>
          </a:xfrm>
        </p:grpSpPr>
        <p:sp>
          <p:nvSpPr>
            <p:cNvPr id="935" name="Google Shape;935;p20"/>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0"/>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0"/>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0"/>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20"/>
          <p:cNvGrpSpPr/>
          <p:nvPr/>
        </p:nvGrpSpPr>
        <p:grpSpPr>
          <a:xfrm>
            <a:off x="-542181" y="1458098"/>
            <a:ext cx="1474995" cy="1417341"/>
            <a:chOff x="720001" y="115874"/>
            <a:chExt cx="1851846" cy="1779461"/>
          </a:xfrm>
        </p:grpSpPr>
        <p:sp>
          <p:nvSpPr>
            <p:cNvPr id="940" name="Google Shape;940;p20"/>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0"/>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0"/>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0"/>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0"/>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0"/>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0"/>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0"/>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20"/>
          <p:cNvGrpSpPr/>
          <p:nvPr/>
        </p:nvGrpSpPr>
        <p:grpSpPr>
          <a:xfrm rot="2256003">
            <a:off x="-1162269" y="2580024"/>
            <a:ext cx="2070837" cy="1326209"/>
            <a:chOff x="209625" y="551300"/>
            <a:chExt cx="7170900" cy="4592400"/>
          </a:xfrm>
        </p:grpSpPr>
        <p:sp>
          <p:nvSpPr>
            <p:cNvPr id="949" name="Google Shape;949;p20"/>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0"/>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0"/>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0"/>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0"/>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0"/>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0"/>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0"/>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0"/>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0"/>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0"/>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0"/>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0"/>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0"/>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0"/>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0"/>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0"/>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0"/>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0"/>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0"/>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0"/>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0"/>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0"/>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0"/>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0"/>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0"/>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0"/>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0"/>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0"/>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0"/>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0"/>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0"/>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0"/>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0"/>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0"/>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0"/>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0"/>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0"/>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0"/>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0"/>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0"/>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0"/>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0"/>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0"/>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0"/>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0"/>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0"/>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0"/>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0"/>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0"/>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0"/>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0"/>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0"/>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0"/>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0"/>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0"/>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0"/>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0"/>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0"/>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0"/>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0"/>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0"/>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0"/>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0"/>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0"/>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0"/>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0"/>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0"/>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0"/>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0"/>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0"/>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0"/>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0"/>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0"/>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0"/>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0"/>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0"/>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0"/>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0"/>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5" name="Google Shape;1045;p20"/>
          <p:cNvSpPr txBox="1">
            <a:spLocks noGrp="1"/>
          </p:cNvSpPr>
          <p:nvPr>
            <p:ph type="title" idx="4"/>
          </p:nvPr>
        </p:nvSpPr>
        <p:spPr>
          <a:xfrm>
            <a:off x="311700" y="445025"/>
            <a:ext cx="2833200" cy="5727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9900FF"/>
                </a:solidFill>
              </a:rPr>
              <a:t>Bossa Nova</a:t>
            </a:r>
            <a:endParaRPr sz="1700">
              <a:solidFill>
                <a:srgbClr val="9900FF"/>
              </a:solidFill>
              <a:highlight>
                <a:srgbClr val="FFFFFF"/>
              </a:highlight>
            </a:endParaRPr>
          </a:p>
        </p:txBody>
      </p:sp>
      <p:sp>
        <p:nvSpPr>
          <p:cNvPr id="1046" name="Google Shape;1046;p20"/>
          <p:cNvSpPr txBox="1">
            <a:spLocks noGrp="1"/>
          </p:cNvSpPr>
          <p:nvPr>
            <p:ph type="title" idx="4"/>
          </p:nvPr>
        </p:nvSpPr>
        <p:spPr>
          <a:xfrm>
            <a:off x="2804150" y="445025"/>
            <a:ext cx="4446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latin typeface="Caveat"/>
                <a:ea typeface="Caveat"/>
                <a:cs typeface="Caveat"/>
                <a:sym typeface="Caveat"/>
              </a:rPr>
              <a:t>“</a:t>
            </a:r>
            <a:r>
              <a:rPr lang="es" sz="2300">
                <a:highlight>
                  <a:srgbClr val="F9F9F9"/>
                </a:highlight>
                <a:latin typeface="Caveat"/>
                <a:ea typeface="Caveat"/>
                <a:cs typeface="Caveat"/>
                <a:sym typeface="Caveat"/>
              </a:rPr>
              <a:t>João Gilberto - Desafinado”</a:t>
            </a:r>
            <a:endParaRPr sz="1700">
              <a:highlight>
                <a:srgbClr val="FFFFFF"/>
              </a:highlight>
              <a:latin typeface="Caveat"/>
              <a:ea typeface="Caveat"/>
              <a:cs typeface="Caveat"/>
              <a:sym typeface="Caveat"/>
            </a:endParaRPr>
          </a:p>
        </p:txBody>
      </p:sp>
      <p:grpSp>
        <p:nvGrpSpPr>
          <p:cNvPr id="1047" name="Google Shape;1047;p20"/>
          <p:cNvGrpSpPr/>
          <p:nvPr/>
        </p:nvGrpSpPr>
        <p:grpSpPr>
          <a:xfrm>
            <a:off x="674850" y="1588050"/>
            <a:ext cx="2106900" cy="1967400"/>
            <a:chOff x="557725" y="1588050"/>
            <a:chExt cx="2106900" cy="1967400"/>
          </a:xfrm>
        </p:grpSpPr>
        <p:sp>
          <p:nvSpPr>
            <p:cNvPr id="1048" name="Google Shape;1048;p20"/>
            <p:cNvSpPr/>
            <p:nvPr/>
          </p:nvSpPr>
          <p:spPr>
            <a:xfrm>
              <a:off x="557725" y="1588050"/>
              <a:ext cx="2106900" cy="196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9" name="Google Shape;1049;p20"/>
            <p:cNvPicPr preferRelativeResize="0"/>
            <p:nvPr/>
          </p:nvPicPr>
          <p:blipFill rotWithShape="1">
            <a:blip r:embed="rId3">
              <a:alphaModFix/>
            </a:blip>
            <a:srcRect l="25872" t="6664" r="37779" b="26956"/>
            <a:stretch/>
          </p:blipFill>
          <p:spPr>
            <a:xfrm>
              <a:off x="836425" y="1651500"/>
              <a:ext cx="1549500" cy="1840500"/>
            </a:xfrm>
            <a:prstGeom prst="ellipse">
              <a:avLst/>
            </a:prstGeom>
            <a:noFill/>
            <a:ln>
              <a:noFill/>
            </a:ln>
          </p:spPr>
        </p:pic>
      </p:grpSp>
      <p:pic>
        <p:nvPicPr>
          <p:cNvPr id="1050" name="Google Shape;1050;p20" descr="cancion de Antonio Carlos Jobim, interpretada por João Gilberto&#10;&quot;...en el pecho de los desafinados tambien late un corazon&quot;&#10;para la humildad&#10;(vean mi canal, hay mas videos subtitulados)" title="João Gilberto - Desafinado subtitulado">
            <a:hlinkClick r:id="rId4"/>
          </p:cNvPr>
          <p:cNvPicPr preferRelativeResize="0"/>
          <p:nvPr/>
        </p:nvPicPr>
        <p:blipFill>
          <a:blip r:embed="rId5">
            <a:alphaModFix/>
          </a:blip>
          <a:stretch>
            <a:fillRect/>
          </a:stretch>
        </p:blipFill>
        <p:spPr>
          <a:xfrm>
            <a:off x="3033763" y="123937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0"/>
                                        </p:tgtEl>
                                        <p:attrNameLst>
                                          <p:attrName>style.visibility</p:attrName>
                                        </p:attrNameLst>
                                      </p:cBhvr>
                                      <p:to>
                                        <p:strVal val="visible"/>
                                      </p:to>
                                    </p:set>
                                    <p:animEffect transition="in" filter="fade">
                                      <p:cBhvr>
                                        <p:cTn id="7" dur="10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grpSp>
        <p:nvGrpSpPr>
          <p:cNvPr id="1055" name="Google Shape;1055;p21"/>
          <p:cNvGrpSpPr/>
          <p:nvPr/>
        </p:nvGrpSpPr>
        <p:grpSpPr>
          <a:xfrm>
            <a:off x="7705382" y="3342085"/>
            <a:ext cx="2070956" cy="1326285"/>
            <a:chOff x="209625" y="551300"/>
            <a:chExt cx="7170900" cy="4592400"/>
          </a:xfrm>
        </p:grpSpPr>
        <p:sp>
          <p:nvSpPr>
            <p:cNvPr id="1056" name="Google Shape;1056;p21"/>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1"/>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1"/>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1"/>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1"/>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1"/>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1"/>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1"/>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1"/>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1"/>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1"/>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1"/>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1"/>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1"/>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1"/>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1"/>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1"/>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1"/>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1"/>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1"/>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1"/>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1"/>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1"/>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1"/>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1"/>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1"/>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1"/>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1"/>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1"/>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1"/>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1"/>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1"/>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1"/>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1"/>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1"/>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1"/>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1"/>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1"/>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1"/>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1"/>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1"/>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1"/>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1"/>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1"/>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1"/>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1"/>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1"/>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1"/>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1"/>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1"/>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1"/>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1"/>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1"/>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1"/>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1"/>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1"/>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1"/>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1"/>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1"/>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1"/>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1"/>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1"/>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1"/>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1"/>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1"/>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1"/>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1"/>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1"/>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1"/>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1"/>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1"/>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1"/>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1"/>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1"/>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1"/>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1"/>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1"/>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1"/>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1"/>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1"/>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1"/>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1"/>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1"/>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1"/>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1"/>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1"/>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1"/>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1"/>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1"/>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21"/>
          <p:cNvGrpSpPr/>
          <p:nvPr/>
        </p:nvGrpSpPr>
        <p:grpSpPr>
          <a:xfrm>
            <a:off x="7900125" y="-1282600"/>
            <a:ext cx="2300750" cy="5232700"/>
            <a:chOff x="2650500" y="238500"/>
            <a:chExt cx="2300750" cy="5232700"/>
          </a:xfrm>
        </p:grpSpPr>
        <p:sp>
          <p:nvSpPr>
            <p:cNvPr id="1153" name="Google Shape;1153;p21"/>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1"/>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1"/>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1"/>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21"/>
          <p:cNvGrpSpPr/>
          <p:nvPr/>
        </p:nvGrpSpPr>
        <p:grpSpPr>
          <a:xfrm>
            <a:off x="-542181" y="1458098"/>
            <a:ext cx="1474995" cy="1417341"/>
            <a:chOff x="720001" y="115874"/>
            <a:chExt cx="1851846" cy="1779461"/>
          </a:xfrm>
        </p:grpSpPr>
        <p:sp>
          <p:nvSpPr>
            <p:cNvPr id="1158" name="Google Shape;1158;p21"/>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1"/>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1"/>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1"/>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1"/>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1"/>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1"/>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1"/>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21"/>
          <p:cNvGrpSpPr/>
          <p:nvPr/>
        </p:nvGrpSpPr>
        <p:grpSpPr>
          <a:xfrm rot="2256003">
            <a:off x="-1162269" y="2580024"/>
            <a:ext cx="2070837" cy="1326209"/>
            <a:chOff x="209625" y="551300"/>
            <a:chExt cx="7170900" cy="4592400"/>
          </a:xfrm>
        </p:grpSpPr>
        <p:sp>
          <p:nvSpPr>
            <p:cNvPr id="1167" name="Google Shape;1167;p21"/>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1"/>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1"/>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1"/>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1"/>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1"/>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1"/>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1"/>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1"/>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1"/>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1"/>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1"/>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1"/>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1"/>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1"/>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1"/>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1"/>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1"/>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1"/>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1"/>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1"/>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1"/>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1"/>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1"/>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1"/>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1"/>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1"/>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1"/>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1"/>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1"/>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1"/>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1"/>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1"/>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1"/>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1"/>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1"/>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1"/>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1"/>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1"/>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1"/>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1"/>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1"/>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1"/>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1"/>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1"/>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1"/>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1"/>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1"/>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1"/>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1"/>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1"/>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1"/>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1"/>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1"/>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1"/>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1"/>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1"/>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1"/>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1"/>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1"/>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1"/>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1"/>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1"/>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1"/>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1"/>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1"/>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1"/>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1"/>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1"/>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1"/>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1"/>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1"/>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1"/>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1"/>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1"/>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1"/>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1"/>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1"/>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1"/>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1"/>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1"/>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1"/>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1"/>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1"/>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1"/>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1"/>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1"/>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1"/>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1"/>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1"/>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1"/>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1"/>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1"/>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1"/>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1"/>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3" name="Google Shape;1263;p21"/>
          <p:cNvSpPr txBox="1">
            <a:spLocks noGrp="1"/>
          </p:cNvSpPr>
          <p:nvPr>
            <p:ph type="title" idx="4"/>
          </p:nvPr>
        </p:nvSpPr>
        <p:spPr>
          <a:xfrm>
            <a:off x="311700" y="445025"/>
            <a:ext cx="2833200" cy="5727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9900FF"/>
                </a:solidFill>
              </a:rPr>
              <a:t>Cha cha chá</a:t>
            </a:r>
            <a:endParaRPr sz="1700">
              <a:solidFill>
                <a:srgbClr val="9900FF"/>
              </a:solidFill>
              <a:highlight>
                <a:srgbClr val="FFFFFF"/>
              </a:highlight>
            </a:endParaRPr>
          </a:p>
        </p:txBody>
      </p:sp>
      <p:sp>
        <p:nvSpPr>
          <p:cNvPr id="1264" name="Google Shape;1264;p21"/>
          <p:cNvSpPr txBox="1">
            <a:spLocks noGrp="1"/>
          </p:cNvSpPr>
          <p:nvPr>
            <p:ph type="title" idx="4"/>
          </p:nvPr>
        </p:nvSpPr>
        <p:spPr>
          <a:xfrm>
            <a:off x="2804150" y="445025"/>
            <a:ext cx="4446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latin typeface="Caveat"/>
                <a:ea typeface="Caveat"/>
                <a:cs typeface="Caveat"/>
                <a:sym typeface="Caveat"/>
              </a:rPr>
              <a:t>“El Chac ha cha-Poco a poco”</a:t>
            </a:r>
            <a:endParaRPr sz="1700">
              <a:highlight>
                <a:srgbClr val="FFFFFF"/>
              </a:highlight>
              <a:latin typeface="Caveat"/>
              <a:ea typeface="Caveat"/>
              <a:cs typeface="Caveat"/>
              <a:sym typeface="Caveat"/>
            </a:endParaRPr>
          </a:p>
        </p:txBody>
      </p:sp>
      <p:grpSp>
        <p:nvGrpSpPr>
          <p:cNvPr id="1265" name="Google Shape;1265;p21"/>
          <p:cNvGrpSpPr/>
          <p:nvPr/>
        </p:nvGrpSpPr>
        <p:grpSpPr>
          <a:xfrm>
            <a:off x="674850" y="1588050"/>
            <a:ext cx="2106900" cy="1967400"/>
            <a:chOff x="557725" y="1588050"/>
            <a:chExt cx="2106900" cy="1967400"/>
          </a:xfrm>
        </p:grpSpPr>
        <p:sp>
          <p:nvSpPr>
            <p:cNvPr id="1266" name="Google Shape;1266;p21"/>
            <p:cNvSpPr/>
            <p:nvPr/>
          </p:nvSpPr>
          <p:spPr>
            <a:xfrm>
              <a:off x="557725" y="1588050"/>
              <a:ext cx="2106900" cy="196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7" name="Google Shape;1267;p21"/>
            <p:cNvPicPr preferRelativeResize="0"/>
            <p:nvPr/>
          </p:nvPicPr>
          <p:blipFill rotWithShape="1">
            <a:blip r:embed="rId3">
              <a:alphaModFix/>
            </a:blip>
            <a:srcRect l="25872" t="6664" r="37779" b="26956"/>
            <a:stretch/>
          </p:blipFill>
          <p:spPr>
            <a:xfrm>
              <a:off x="836425" y="1651500"/>
              <a:ext cx="1549500" cy="1840500"/>
            </a:xfrm>
            <a:prstGeom prst="ellipse">
              <a:avLst/>
            </a:prstGeom>
            <a:noFill/>
            <a:ln>
              <a:noFill/>
            </a:ln>
          </p:spPr>
        </p:pic>
      </p:grpSp>
      <p:pic>
        <p:nvPicPr>
          <p:cNvPr id="1268" name="Google Shape;1268;p21" title="♫El Chachacha   Oscar De Leon">
            <a:hlinkClick r:id="rId4"/>
          </p:cNvPr>
          <p:cNvPicPr preferRelativeResize="0"/>
          <p:nvPr/>
        </p:nvPicPr>
        <p:blipFill>
          <a:blip r:embed="rId5">
            <a:alphaModFix/>
          </a:blip>
          <a:stretch>
            <a:fillRect/>
          </a:stretch>
        </p:blipFill>
        <p:spPr>
          <a:xfrm>
            <a:off x="3054938" y="123937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8"/>
                                        </p:tgtEl>
                                        <p:attrNameLst>
                                          <p:attrName>style.visibility</p:attrName>
                                        </p:attrNameLst>
                                      </p:cBhvr>
                                      <p:to>
                                        <p:strVal val="visible"/>
                                      </p:to>
                                    </p:set>
                                    <p:animEffect transition="in" filter="fade">
                                      <p:cBhvr>
                                        <p:cTn id="7" dur="1000"/>
                                        <p:tgtEl>
                                          <p:spTgt spid="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grpSp>
        <p:nvGrpSpPr>
          <p:cNvPr id="1273" name="Google Shape;1273;p22"/>
          <p:cNvGrpSpPr/>
          <p:nvPr/>
        </p:nvGrpSpPr>
        <p:grpSpPr>
          <a:xfrm>
            <a:off x="7705382" y="3342085"/>
            <a:ext cx="2070956" cy="1326285"/>
            <a:chOff x="209625" y="551300"/>
            <a:chExt cx="7170900" cy="4592400"/>
          </a:xfrm>
        </p:grpSpPr>
        <p:sp>
          <p:nvSpPr>
            <p:cNvPr id="1274" name="Google Shape;1274;p22"/>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2"/>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2"/>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2"/>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2"/>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2"/>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2"/>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2"/>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2"/>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2"/>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2"/>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2"/>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2"/>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2"/>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2"/>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2"/>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2"/>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2"/>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2"/>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2"/>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2"/>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2"/>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2"/>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2"/>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2"/>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2"/>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2"/>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2"/>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2"/>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2"/>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2"/>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2"/>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2"/>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2"/>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2"/>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2"/>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2"/>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2"/>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2"/>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2"/>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2"/>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2"/>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2"/>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2"/>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2"/>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2"/>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2"/>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2"/>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2"/>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2"/>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2"/>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2"/>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2"/>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2"/>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2"/>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2"/>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2"/>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2"/>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2"/>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2"/>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2"/>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2"/>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2"/>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2"/>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2"/>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2"/>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2"/>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2"/>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2"/>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2"/>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2"/>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2"/>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2"/>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2"/>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2"/>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2"/>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2"/>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2"/>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2"/>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2"/>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2"/>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2"/>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2"/>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2"/>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2"/>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2"/>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2"/>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2"/>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2"/>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2"/>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2"/>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2"/>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2"/>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2"/>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2"/>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2"/>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22"/>
          <p:cNvGrpSpPr/>
          <p:nvPr/>
        </p:nvGrpSpPr>
        <p:grpSpPr>
          <a:xfrm>
            <a:off x="7900125" y="-1282600"/>
            <a:ext cx="2300750" cy="5232700"/>
            <a:chOff x="2650500" y="238500"/>
            <a:chExt cx="2300750" cy="5232700"/>
          </a:xfrm>
        </p:grpSpPr>
        <p:sp>
          <p:nvSpPr>
            <p:cNvPr id="1371" name="Google Shape;1371;p22"/>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2"/>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2"/>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2"/>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22"/>
          <p:cNvGrpSpPr/>
          <p:nvPr/>
        </p:nvGrpSpPr>
        <p:grpSpPr>
          <a:xfrm>
            <a:off x="-542181" y="1458098"/>
            <a:ext cx="1474995" cy="1417341"/>
            <a:chOff x="720001" y="115874"/>
            <a:chExt cx="1851846" cy="1779461"/>
          </a:xfrm>
        </p:grpSpPr>
        <p:sp>
          <p:nvSpPr>
            <p:cNvPr id="1376" name="Google Shape;1376;p22"/>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2"/>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2"/>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2"/>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2"/>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2"/>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2"/>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2"/>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22"/>
          <p:cNvGrpSpPr/>
          <p:nvPr/>
        </p:nvGrpSpPr>
        <p:grpSpPr>
          <a:xfrm rot="2256003">
            <a:off x="-1162269" y="2580024"/>
            <a:ext cx="2070837" cy="1326209"/>
            <a:chOff x="209625" y="551300"/>
            <a:chExt cx="7170900" cy="4592400"/>
          </a:xfrm>
        </p:grpSpPr>
        <p:sp>
          <p:nvSpPr>
            <p:cNvPr id="1385" name="Google Shape;1385;p22"/>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2"/>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2"/>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2"/>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2"/>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2"/>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2"/>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2"/>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2"/>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2"/>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2"/>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2"/>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2"/>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2"/>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2"/>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2"/>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2"/>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2"/>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2"/>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2"/>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2"/>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2"/>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2"/>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2"/>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2"/>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2"/>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2"/>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2"/>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2"/>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2"/>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2"/>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2"/>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2"/>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2"/>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2"/>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2"/>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2"/>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2"/>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2"/>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2"/>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2"/>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2"/>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2"/>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2"/>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2"/>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2"/>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2"/>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2"/>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2"/>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2"/>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2"/>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2"/>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2"/>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2"/>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2"/>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2"/>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2"/>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2"/>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2"/>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2"/>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2"/>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2"/>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2"/>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2"/>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2"/>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2"/>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2"/>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2"/>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2"/>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2"/>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2"/>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2"/>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2"/>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2"/>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2"/>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2"/>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2"/>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2"/>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2"/>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2"/>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2"/>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2"/>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2"/>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2"/>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2"/>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2"/>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2"/>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2"/>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2"/>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2"/>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2"/>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2"/>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2"/>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2"/>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2"/>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2"/>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1" name="Google Shape;1481;p22"/>
          <p:cNvSpPr txBox="1">
            <a:spLocks noGrp="1"/>
          </p:cNvSpPr>
          <p:nvPr>
            <p:ph type="title" idx="4"/>
          </p:nvPr>
        </p:nvSpPr>
        <p:spPr>
          <a:xfrm>
            <a:off x="311700" y="445025"/>
            <a:ext cx="2833200" cy="5727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9900FF"/>
                </a:solidFill>
              </a:rPr>
              <a:t>Cumbia</a:t>
            </a:r>
            <a:endParaRPr sz="1700">
              <a:solidFill>
                <a:srgbClr val="9900FF"/>
              </a:solidFill>
              <a:highlight>
                <a:srgbClr val="FFFFFF"/>
              </a:highlight>
            </a:endParaRPr>
          </a:p>
        </p:txBody>
      </p:sp>
      <p:sp>
        <p:nvSpPr>
          <p:cNvPr id="1482" name="Google Shape;1482;p22"/>
          <p:cNvSpPr txBox="1">
            <a:spLocks noGrp="1"/>
          </p:cNvSpPr>
          <p:nvPr>
            <p:ph type="title" idx="4"/>
          </p:nvPr>
        </p:nvSpPr>
        <p:spPr>
          <a:xfrm>
            <a:off x="2804150" y="445025"/>
            <a:ext cx="4446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latin typeface="Caveat"/>
                <a:ea typeface="Caveat"/>
                <a:cs typeface="Caveat"/>
                <a:sym typeface="Caveat"/>
              </a:rPr>
              <a:t>“</a:t>
            </a:r>
            <a:r>
              <a:rPr lang="es" sz="2300">
                <a:highlight>
                  <a:srgbClr val="F9F9F9"/>
                </a:highlight>
                <a:latin typeface="Caveat"/>
                <a:ea typeface="Caveat"/>
                <a:cs typeface="Caveat"/>
                <a:sym typeface="Caveat"/>
              </a:rPr>
              <a:t>La Pollera Colora”</a:t>
            </a:r>
            <a:endParaRPr sz="1700">
              <a:highlight>
                <a:srgbClr val="FFFFFF"/>
              </a:highlight>
              <a:latin typeface="Caveat"/>
              <a:ea typeface="Caveat"/>
              <a:cs typeface="Caveat"/>
              <a:sym typeface="Caveat"/>
            </a:endParaRPr>
          </a:p>
        </p:txBody>
      </p:sp>
      <p:grpSp>
        <p:nvGrpSpPr>
          <p:cNvPr id="1483" name="Google Shape;1483;p22"/>
          <p:cNvGrpSpPr/>
          <p:nvPr/>
        </p:nvGrpSpPr>
        <p:grpSpPr>
          <a:xfrm>
            <a:off x="674850" y="1588050"/>
            <a:ext cx="2106900" cy="1967400"/>
            <a:chOff x="557725" y="1588050"/>
            <a:chExt cx="2106900" cy="1967400"/>
          </a:xfrm>
        </p:grpSpPr>
        <p:sp>
          <p:nvSpPr>
            <p:cNvPr id="1484" name="Google Shape;1484;p22"/>
            <p:cNvSpPr/>
            <p:nvPr/>
          </p:nvSpPr>
          <p:spPr>
            <a:xfrm>
              <a:off x="557725" y="1588050"/>
              <a:ext cx="2106900" cy="196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5" name="Google Shape;1485;p22"/>
            <p:cNvPicPr preferRelativeResize="0"/>
            <p:nvPr/>
          </p:nvPicPr>
          <p:blipFill rotWithShape="1">
            <a:blip r:embed="rId3">
              <a:alphaModFix/>
            </a:blip>
            <a:srcRect l="25872" t="6664" r="37779" b="26956"/>
            <a:stretch/>
          </p:blipFill>
          <p:spPr>
            <a:xfrm>
              <a:off x="836425" y="1651500"/>
              <a:ext cx="1549500" cy="1840500"/>
            </a:xfrm>
            <a:prstGeom prst="ellipse">
              <a:avLst/>
            </a:prstGeom>
            <a:noFill/>
            <a:ln>
              <a:noFill/>
            </a:ln>
          </p:spPr>
        </p:pic>
      </p:grpSp>
      <p:pic>
        <p:nvPicPr>
          <p:cNvPr id="1486" name="Google Shape;1486;p22" title="LA POLLERA COLORA - CUMBIA.">
            <a:hlinkClick r:id="rId4"/>
          </p:cNvPr>
          <p:cNvPicPr preferRelativeResize="0"/>
          <p:nvPr/>
        </p:nvPicPr>
        <p:blipFill>
          <a:blip r:embed="rId5">
            <a:alphaModFix/>
          </a:blip>
          <a:stretch>
            <a:fillRect/>
          </a:stretch>
        </p:blipFill>
        <p:spPr>
          <a:xfrm>
            <a:off x="2957563" y="13523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6"/>
                                        </p:tgtEl>
                                        <p:attrNameLst>
                                          <p:attrName>style.visibility</p:attrName>
                                        </p:attrNameLst>
                                      </p:cBhvr>
                                      <p:to>
                                        <p:strVal val="visible"/>
                                      </p:to>
                                    </p:set>
                                    <p:animEffect transition="in" filter="fade">
                                      <p:cBhvr>
                                        <p:cTn id="7" dur="1000"/>
                                        <p:tgtEl>
                                          <p:spTgt spid="1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grpSp>
        <p:nvGrpSpPr>
          <p:cNvPr id="1491" name="Google Shape;1491;p23"/>
          <p:cNvGrpSpPr/>
          <p:nvPr/>
        </p:nvGrpSpPr>
        <p:grpSpPr>
          <a:xfrm>
            <a:off x="7705382" y="3342085"/>
            <a:ext cx="2070956" cy="1326285"/>
            <a:chOff x="209625" y="551300"/>
            <a:chExt cx="7170900" cy="4592400"/>
          </a:xfrm>
        </p:grpSpPr>
        <p:sp>
          <p:nvSpPr>
            <p:cNvPr id="1492" name="Google Shape;1492;p23"/>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3"/>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3"/>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3"/>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3"/>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3"/>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3"/>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3"/>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3"/>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3"/>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3"/>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3"/>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3"/>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3"/>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3"/>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3"/>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3"/>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3"/>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3"/>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3"/>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3"/>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3"/>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3"/>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3"/>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3"/>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3"/>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3"/>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3"/>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3"/>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3"/>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3"/>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3"/>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3"/>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3"/>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3"/>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3"/>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3"/>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3"/>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3"/>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3"/>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3"/>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3"/>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3"/>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3"/>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3"/>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3"/>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3"/>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3"/>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3"/>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3"/>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3"/>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3"/>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3"/>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3"/>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3"/>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3"/>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3"/>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3"/>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3"/>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3"/>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3"/>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3"/>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3"/>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3"/>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3"/>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3"/>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3"/>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3"/>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3"/>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3"/>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3"/>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3"/>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3"/>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3"/>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3"/>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3"/>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3"/>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3"/>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3"/>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3"/>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3"/>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3"/>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3"/>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3"/>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3"/>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3"/>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3"/>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3"/>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3"/>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3"/>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3"/>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3"/>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3"/>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3"/>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3"/>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3"/>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8" name="Google Shape;1588;p23"/>
          <p:cNvGrpSpPr/>
          <p:nvPr/>
        </p:nvGrpSpPr>
        <p:grpSpPr>
          <a:xfrm>
            <a:off x="7900125" y="-1282600"/>
            <a:ext cx="2300750" cy="5232700"/>
            <a:chOff x="2650500" y="238500"/>
            <a:chExt cx="2300750" cy="5232700"/>
          </a:xfrm>
        </p:grpSpPr>
        <p:sp>
          <p:nvSpPr>
            <p:cNvPr id="1589" name="Google Shape;1589;p23"/>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3"/>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3"/>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3"/>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3" name="Google Shape;1593;p23"/>
          <p:cNvGrpSpPr/>
          <p:nvPr/>
        </p:nvGrpSpPr>
        <p:grpSpPr>
          <a:xfrm>
            <a:off x="-542181" y="1458098"/>
            <a:ext cx="1474995" cy="1417341"/>
            <a:chOff x="720001" y="115874"/>
            <a:chExt cx="1851846" cy="1779461"/>
          </a:xfrm>
        </p:grpSpPr>
        <p:sp>
          <p:nvSpPr>
            <p:cNvPr id="1594" name="Google Shape;1594;p23"/>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3"/>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3"/>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3"/>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3"/>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3"/>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3"/>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3"/>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23"/>
          <p:cNvGrpSpPr/>
          <p:nvPr/>
        </p:nvGrpSpPr>
        <p:grpSpPr>
          <a:xfrm rot="2256003">
            <a:off x="-1162269" y="2580024"/>
            <a:ext cx="2070837" cy="1326209"/>
            <a:chOff x="209625" y="551300"/>
            <a:chExt cx="7170900" cy="4592400"/>
          </a:xfrm>
        </p:grpSpPr>
        <p:sp>
          <p:nvSpPr>
            <p:cNvPr id="1603" name="Google Shape;1603;p23"/>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3"/>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3"/>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3"/>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3"/>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3"/>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3"/>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3"/>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3"/>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3"/>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3"/>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3"/>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3"/>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3"/>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3"/>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3"/>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3"/>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3"/>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3"/>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3"/>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3"/>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3"/>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3"/>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3"/>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3"/>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3"/>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3"/>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3"/>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3"/>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3"/>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3"/>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3"/>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3"/>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3"/>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3"/>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3"/>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3"/>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3"/>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3"/>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3"/>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3"/>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3"/>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3"/>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3"/>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3"/>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3"/>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3"/>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3"/>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3"/>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3"/>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3"/>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3"/>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3"/>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3"/>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3"/>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3"/>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3"/>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3"/>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3"/>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3"/>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3"/>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3"/>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3"/>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3"/>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3"/>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3"/>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3"/>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3"/>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3"/>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3"/>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3"/>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3"/>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3"/>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3"/>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3"/>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3"/>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3"/>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3"/>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3"/>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3"/>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3"/>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3"/>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3"/>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3"/>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3"/>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3"/>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3"/>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3"/>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3"/>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3"/>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3"/>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3"/>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3"/>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3"/>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3"/>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3"/>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9" name="Google Shape;1699;p23"/>
          <p:cNvSpPr txBox="1">
            <a:spLocks noGrp="1"/>
          </p:cNvSpPr>
          <p:nvPr>
            <p:ph type="title" idx="4"/>
          </p:nvPr>
        </p:nvSpPr>
        <p:spPr>
          <a:xfrm>
            <a:off x="311700" y="445025"/>
            <a:ext cx="2833200" cy="5727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9900FF"/>
                </a:solidFill>
              </a:rPr>
              <a:t>Mambo</a:t>
            </a:r>
            <a:endParaRPr sz="1700">
              <a:solidFill>
                <a:srgbClr val="9900FF"/>
              </a:solidFill>
              <a:highlight>
                <a:srgbClr val="FFFFFF"/>
              </a:highlight>
            </a:endParaRPr>
          </a:p>
        </p:txBody>
      </p:sp>
      <p:sp>
        <p:nvSpPr>
          <p:cNvPr id="1700" name="Google Shape;1700;p23"/>
          <p:cNvSpPr txBox="1">
            <a:spLocks noGrp="1"/>
          </p:cNvSpPr>
          <p:nvPr>
            <p:ph type="title" idx="4"/>
          </p:nvPr>
        </p:nvSpPr>
        <p:spPr>
          <a:xfrm>
            <a:off x="2804150" y="445025"/>
            <a:ext cx="4446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latin typeface="Caveat"/>
                <a:ea typeface="Caveat"/>
                <a:cs typeface="Caveat"/>
                <a:sym typeface="Caveat"/>
              </a:rPr>
              <a:t>“</a:t>
            </a:r>
            <a:r>
              <a:rPr lang="es" sz="2300">
                <a:highlight>
                  <a:srgbClr val="F9F9F9"/>
                </a:highlight>
                <a:latin typeface="Caveat"/>
                <a:ea typeface="Caveat"/>
                <a:cs typeface="Caveat"/>
                <a:sym typeface="Caveat"/>
              </a:rPr>
              <a:t>Mambo Nº8 Dámaso Pérez”</a:t>
            </a:r>
            <a:endParaRPr sz="1700">
              <a:highlight>
                <a:srgbClr val="FFFFFF"/>
              </a:highlight>
              <a:latin typeface="Caveat"/>
              <a:ea typeface="Caveat"/>
              <a:cs typeface="Caveat"/>
              <a:sym typeface="Caveat"/>
            </a:endParaRPr>
          </a:p>
        </p:txBody>
      </p:sp>
      <p:grpSp>
        <p:nvGrpSpPr>
          <p:cNvPr id="1701" name="Google Shape;1701;p23"/>
          <p:cNvGrpSpPr/>
          <p:nvPr/>
        </p:nvGrpSpPr>
        <p:grpSpPr>
          <a:xfrm>
            <a:off x="674850" y="1588050"/>
            <a:ext cx="2106900" cy="1967400"/>
            <a:chOff x="557725" y="1588050"/>
            <a:chExt cx="2106900" cy="1967400"/>
          </a:xfrm>
        </p:grpSpPr>
        <p:sp>
          <p:nvSpPr>
            <p:cNvPr id="1702" name="Google Shape;1702;p23"/>
            <p:cNvSpPr/>
            <p:nvPr/>
          </p:nvSpPr>
          <p:spPr>
            <a:xfrm>
              <a:off x="557725" y="1588050"/>
              <a:ext cx="2106900" cy="196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3" name="Google Shape;1703;p23"/>
            <p:cNvPicPr preferRelativeResize="0"/>
            <p:nvPr/>
          </p:nvPicPr>
          <p:blipFill rotWithShape="1">
            <a:blip r:embed="rId3">
              <a:alphaModFix/>
            </a:blip>
            <a:srcRect l="25872" t="6664" r="37779" b="26956"/>
            <a:stretch/>
          </p:blipFill>
          <p:spPr>
            <a:xfrm>
              <a:off x="836425" y="1651500"/>
              <a:ext cx="1549500" cy="1840500"/>
            </a:xfrm>
            <a:prstGeom prst="ellipse">
              <a:avLst/>
            </a:prstGeom>
            <a:noFill/>
            <a:ln>
              <a:noFill/>
            </a:ln>
          </p:spPr>
        </p:pic>
      </p:grpSp>
      <p:pic>
        <p:nvPicPr>
          <p:cNvPr id="1704" name="Google Shape;1704;p23" descr="El Rey del Mambo el cubano Dámaso Perez Prado en todo su esplendor  nos deleita con el Mambo N° 8, tremenda canción para hacer bailar hasta al más sonso. &#10; &#10;Nota: Video editado con mejor sonido que el original, solo  espero que youtube no lo bloquee por derechos de autor. No existe en youtube desgraciadamente un video de esta canción con buena calidad de sonido, espero que entiendan eso los señores de youtube." title="Mambo N° 8 - Dámaso Perez Prado (excelente calidad de audio)">
            <a:hlinkClick r:id="rId4"/>
          </p:cNvPr>
          <p:cNvPicPr preferRelativeResize="0"/>
          <p:nvPr/>
        </p:nvPicPr>
        <p:blipFill>
          <a:blip r:embed="rId5">
            <a:alphaModFix/>
          </a:blip>
          <a:stretch>
            <a:fillRect/>
          </a:stretch>
        </p:blipFill>
        <p:spPr>
          <a:xfrm>
            <a:off x="2957563" y="111932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4"/>
                                        </p:tgtEl>
                                        <p:attrNameLst>
                                          <p:attrName>style.visibility</p:attrName>
                                        </p:attrNameLst>
                                      </p:cBhvr>
                                      <p:to>
                                        <p:strVal val="visible"/>
                                      </p:to>
                                    </p:set>
                                    <p:animEffect transition="in" filter="fade">
                                      <p:cBhvr>
                                        <p:cTn id="7" dur="1000"/>
                                        <p:tgtEl>
                                          <p:spTgt spid="1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grpSp>
        <p:nvGrpSpPr>
          <p:cNvPr id="1709" name="Google Shape;1709;p24"/>
          <p:cNvGrpSpPr/>
          <p:nvPr/>
        </p:nvGrpSpPr>
        <p:grpSpPr>
          <a:xfrm>
            <a:off x="7705382" y="3342085"/>
            <a:ext cx="2070956" cy="1326285"/>
            <a:chOff x="209625" y="551300"/>
            <a:chExt cx="7170900" cy="4592400"/>
          </a:xfrm>
        </p:grpSpPr>
        <p:sp>
          <p:nvSpPr>
            <p:cNvPr id="1710" name="Google Shape;1710;p24"/>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4"/>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4"/>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4"/>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4"/>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4"/>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4"/>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4"/>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4"/>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4"/>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4"/>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4"/>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4"/>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4"/>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4"/>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4"/>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4"/>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4"/>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4"/>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4"/>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4"/>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4"/>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4"/>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4"/>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4"/>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4"/>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4"/>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4"/>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4"/>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4"/>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4"/>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4"/>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4"/>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4"/>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4"/>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4"/>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4"/>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4"/>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4"/>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4"/>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4"/>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4"/>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4"/>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4"/>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4"/>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4"/>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4"/>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4"/>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4"/>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4"/>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4"/>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4"/>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4"/>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4"/>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4"/>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4"/>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4"/>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4"/>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4"/>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4"/>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4"/>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4"/>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4"/>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4"/>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4"/>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4"/>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4"/>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4"/>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4"/>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4"/>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4"/>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4"/>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4"/>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4"/>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4"/>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4"/>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4"/>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4"/>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4"/>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24"/>
          <p:cNvGrpSpPr/>
          <p:nvPr/>
        </p:nvGrpSpPr>
        <p:grpSpPr>
          <a:xfrm>
            <a:off x="7900125" y="-1282600"/>
            <a:ext cx="2300750" cy="5232700"/>
            <a:chOff x="2650500" y="238500"/>
            <a:chExt cx="2300750" cy="5232700"/>
          </a:xfrm>
        </p:grpSpPr>
        <p:sp>
          <p:nvSpPr>
            <p:cNvPr id="1807" name="Google Shape;1807;p24"/>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4"/>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4"/>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24"/>
          <p:cNvGrpSpPr/>
          <p:nvPr/>
        </p:nvGrpSpPr>
        <p:grpSpPr>
          <a:xfrm>
            <a:off x="-542181" y="1458098"/>
            <a:ext cx="1474995" cy="1417341"/>
            <a:chOff x="720001" y="115874"/>
            <a:chExt cx="1851846" cy="1779461"/>
          </a:xfrm>
        </p:grpSpPr>
        <p:sp>
          <p:nvSpPr>
            <p:cNvPr id="1812" name="Google Shape;1812;p24"/>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4"/>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4"/>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4"/>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4"/>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4"/>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4"/>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4"/>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24"/>
          <p:cNvGrpSpPr/>
          <p:nvPr/>
        </p:nvGrpSpPr>
        <p:grpSpPr>
          <a:xfrm rot="2256003">
            <a:off x="-1162269" y="2580024"/>
            <a:ext cx="2070837" cy="1326209"/>
            <a:chOff x="209625" y="551300"/>
            <a:chExt cx="7170900" cy="4592400"/>
          </a:xfrm>
        </p:grpSpPr>
        <p:sp>
          <p:nvSpPr>
            <p:cNvPr id="1821" name="Google Shape;1821;p24"/>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4"/>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4"/>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4"/>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4"/>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4"/>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4"/>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4"/>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4"/>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4"/>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4"/>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4"/>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4"/>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4"/>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4"/>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4"/>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4"/>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4"/>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4"/>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4"/>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4"/>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4"/>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4"/>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4"/>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4"/>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4"/>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4"/>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4"/>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4"/>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4"/>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4"/>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4"/>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4"/>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4"/>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4"/>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4"/>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4"/>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4"/>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4"/>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4"/>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4"/>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4"/>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4"/>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4"/>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4"/>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4"/>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4"/>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4"/>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4"/>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4"/>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4"/>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4"/>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4"/>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4"/>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4"/>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4"/>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4"/>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4"/>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4"/>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4"/>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4"/>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4"/>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4"/>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4"/>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4"/>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4"/>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4"/>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4"/>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4"/>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4"/>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4"/>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4"/>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4"/>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4"/>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4"/>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4"/>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4"/>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4"/>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4"/>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4"/>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4"/>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4"/>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4"/>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7" name="Google Shape;1917;p24"/>
          <p:cNvSpPr txBox="1">
            <a:spLocks noGrp="1"/>
          </p:cNvSpPr>
          <p:nvPr>
            <p:ph type="title" idx="4"/>
          </p:nvPr>
        </p:nvSpPr>
        <p:spPr>
          <a:xfrm>
            <a:off x="311700" y="445025"/>
            <a:ext cx="2833200" cy="5727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9900FF"/>
                </a:solidFill>
              </a:rPr>
              <a:t>Comentemos</a:t>
            </a:r>
            <a:endParaRPr sz="1700">
              <a:solidFill>
                <a:srgbClr val="9900FF"/>
              </a:solidFill>
              <a:highlight>
                <a:srgbClr val="FFFFFF"/>
              </a:highlight>
            </a:endParaRPr>
          </a:p>
        </p:txBody>
      </p:sp>
      <p:sp>
        <p:nvSpPr>
          <p:cNvPr id="1918" name="Google Shape;1918;p24"/>
          <p:cNvSpPr txBox="1">
            <a:spLocks noGrp="1"/>
          </p:cNvSpPr>
          <p:nvPr>
            <p:ph type="title" idx="4"/>
          </p:nvPr>
        </p:nvSpPr>
        <p:spPr>
          <a:xfrm>
            <a:off x="2804150" y="445025"/>
            <a:ext cx="4323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latin typeface="Caveat"/>
                <a:ea typeface="Caveat"/>
                <a:cs typeface="Caveat"/>
                <a:sym typeface="Caveat"/>
              </a:rPr>
              <a:t>“Ritmos Latinos”</a:t>
            </a:r>
            <a:endParaRPr sz="1700">
              <a:highlight>
                <a:srgbClr val="FFFFFF"/>
              </a:highlight>
              <a:latin typeface="Caveat"/>
              <a:ea typeface="Caveat"/>
              <a:cs typeface="Caveat"/>
              <a:sym typeface="Caveat"/>
            </a:endParaRPr>
          </a:p>
        </p:txBody>
      </p:sp>
      <p:grpSp>
        <p:nvGrpSpPr>
          <p:cNvPr id="1919" name="Google Shape;1919;p24"/>
          <p:cNvGrpSpPr/>
          <p:nvPr/>
        </p:nvGrpSpPr>
        <p:grpSpPr>
          <a:xfrm>
            <a:off x="674850" y="1804950"/>
            <a:ext cx="2106900" cy="1967400"/>
            <a:chOff x="3437300" y="1588050"/>
            <a:chExt cx="2106900" cy="1967400"/>
          </a:xfrm>
        </p:grpSpPr>
        <p:sp>
          <p:nvSpPr>
            <p:cNvPr id="1920" name="Google Shape;1920;p24"/>
            <p:cNvSpPr/>
            <p:nvPr/>
          </p:nvSpPr>
          <p:spPr>
            <a:xfrm>
              <a:off x="3437300" y="1588050"/>
              <a:ext cx="2106900" cy="196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1" name="Google Shape;1921;p24"/>
            <p:cNvPicPr preferRelativeResize="0"/>
            <p:nvPr/>
          </p:nvPicPr>
          <p:blipFill>
            <a:blip r:embed="rId3">
              <a:alphaModFix/>
            </a:blip>
            <a:stretch>
              <a:fillRect/>
            </a:stretch>
          </p:blipFill>
          <p:spPr>
            <a:xfrm>
              <a:off x="3916019" y="1937800"/>
              <a:ext cx="1192425" cy="1267895"/>
            </a:xfrm>
            <a:prstGeom prst="rect">
              <a:avLst/>
            </a:prstGeom>
            <a:noFill/>
            <a:ln>
              <a:noFill/>
            </a:ln>
          </p:spPr>
        </p:pic>
      </p:grpSp>
      <p:sp>
        <p:nvSpPr>
          <p:cNvPr id="1922" name="Google Shape;1922;p24"/>
          <p:cNvSpPr txBox="1">
            <a:spLocks noGrp="1"/>
          </p:cNvSpPr>
          <p:nvPr>
            <p:ph type="body" idx="4294967295"/>
          </p:nvPr>
        </p:nvSpPr>
        <p:spPr>
          <a:xfrm>
            <a:off x="2967788" y="1523400"/>
            <a:ext cx="4746300" cy="2530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
              <a:t>¿Qué características rítmicas te han llamado la atención ?</a:t>
            </a:r>
            <a:endParaRPr/>
          </a:p>
          <a:p>
            <a:pPr marL="457200" lvl="0" indent="-342900" algn="l" rtl="0">
              <a:spcBef>
                <a:spcPts val="0"/>
              </a:spcBef>
              <a:spcAft>
                <a:spcPts val="0"/>
              </a:spcAft>
              <a:buSzPts val="1800"/>
              <a:buChar char="●"/>
            </a:pPr>
            <a:r>
              <a:rPr lang="es"/>
              <a:t>¿Qué instrumentos identificastes?</a:t>
            </a:r>
            <a:endParaRPr/>
          </a:p>
          <a:p>
            <a:pPr marL="457200" lvl="0" indent="-342900" algn="l" rtl="0">
              <a:spcBef>
                <a:spcPts val="0"/>
              </a:spcBef>
              <a:spcAft>
                <a:spcPts val="0"/>
              </a:spcAft>
              <a:buSzPts val="1800"/>
              <a:buChar char="●"/>
            </a:pPr>
            <a:r>
              <a:rPr lang="es"/>
              <a:t>¿Qué puedes mencionar de cada una de las audiciones?</a:t>
            </a:r>
            <a:endParaRPr/>
          </a:p>
          <a:p>
            <a:pPr marL="457200" lvl="0" indent="-342900" algn="l" rtl="0">
              <a:spcBef>
                <a:spcPts val="0"/>
              </a:spcBef>
              <a:spcAft>
                <a:spcPts val="0"/>
              </a:spcAft>
              <a:buSzPts val="1800"/>
              <a:buChar char="●"/>
            </a:pPr>
            <a:r>
              <a:rPr lang="es"/>
              <a:t>¿Los habías escuchado antes?</a:t>
            </a:r>
            <a:endParaRPr/>
          </a:p>
          <a:p>
            <a:pPr marL="0" lvl="0" indent="0" algn="l" rtl="0">
              <a:spcBef>
                <a:spcPts val="1600"/>
              </a:spcBef>
              <a:spcAft>
                <a:spcPts val="0"/>
              </a:spcAft>
              <a:buNone/>
            </a:pPr>
            <a:endParaRPr/>
          </a:p>
          <a:p>
            <a:pPr marL="91440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1065</Words>
  <Application>Microsoft Office PowerPoint</Application>
  <PresentationFormat>Presentación en pantalla (16:9)</PresentationFormat>
  <Paragraphs>79</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Arvo</vt:lpstr>
      <vt:lpstr>Roboto</vt:lpstr>
      <vt:lpstr>Caveat</vt:lpstr>
      <vt:lpstr>Simple Light</vt:lpstr>
      <vt:lpstr>Música  Latinoamericana</vt:lpstr>
      <vt:lpstr>Objetivo: Conocer la riqueza musical presente en latino america a partir  de diversas audiciones</vt:lpstr>
      <vt:lpstr>Conceptos presentes en la música latinoamerica</vt:lpstr>
      <vt:lpstr>Conceptos presentes en la música latinoamerica</vt:lpstr>
      <vt:lpstr>Bossa Nova</vt:lpstr>
      <vt:lpstr>Cha cha chá</vt:lpstr>
      <vt:lpstr>Cumbia</vt:lpstr>
      <vt:lpstr>Mambo</vt:lpstr>
      <vt:lpstr>Comentemos</vt:lpstr>
      <vt:lpstr>Puntos Claves de la sesión</vt:lpstr>
      <vt:lpstr>Para finalizar</vt:lpstr>
      <vt:lpstr>AWESOME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Música  Latinoamericana</dc:title>
  <dc:creator>Carmen Barros Ortega</dc:creator>
  <cp:lastModifiedBy>Carmen Barros Ortega</cp:lastModifiedBy>
  <cp:revision>2</cp:revision>
  <dcterms:modified xsi:type="dcterms:W3CDTF">2021-07-29T15:02:33Z</dcterms:modified>
</cp:coreProperties>
</file>