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3" r:id="rId8"/>
  </p:sldIdLst>
  <p:sldSz cx="9144000" cy="5143500" type="screen16x9"/>
  <p:notesSz cx="6858000" cy="9144000"/>
  <p:embeddedFontLst>
    <p:embeddedFont>
      <p:font typeface="Maven Pro" panose="020B0604020202020204" charset="0"/>
      <p:regular r:id="rId10"/>
      <p:bold r:id="rId11"/>
    </p:embeddedFont>
    <p:embeddedFont>
      <p:font typeface="Nunito" pitchFamily="2"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36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eec3253b28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eec3253b28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eec3253b28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eec3253b28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eec3253b28_0_2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eec3253b28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eec3253b28_0_2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eec3253b28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eec3253b28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eec3253b28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eec3253b28_0_3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eec3253b28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rgbClr val="A4C2F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title"/>
          </p:nvPr>
        </p:nvSpPr>
        <p:spPr>
          <a:xfrm>
            <a:off x="1580025" y="919750"/>
            <a:ext cx="58578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sz="4000">
                <a:latin typeface="Arial"/>
                <a:ea typeface="Arial"/>
                <a:cs typeface="Arial"/>
                <a:sym typeface="Arial"/>
              </a:rPr>
              <a:t>Probabilidades y estadística descriptiva e inferencial </a:t>
            </a:r>
            <a:endParaRPr sz="6000"/>
          </a:p>
        </p:txBody>
      </p:sp>
      <p:sp>
        <p:nvSpPr>
          <p:cNvPr id="278" name="Google Shape;278;p13"/>
          <p:cNvSpPr txBox="1"/>
          <p:nvPr/>
        </p:nvSpPr>
        <p:spPr>
          <a:xfrm>
            <a:off x="3668600" y="3486725"/>
            <a:ext cx="5255100"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000" dirty="0">
                <a:solidFill>
                  <a:schemeClr val="lt1"/>
                </a:solidFill>
              </a:rPr>
              <a:t>Docente: Karla Celedon</a:t>
            </a:r>
            <a:endParaRPr sz="2000" dirty="0">
              <a:solidFill>
                <a:schemeClr val="lt1"/>
              </a:solidFill>
            </a:endParaRPr>
          </a:p>
          <a:p>
            <a:pPr marL="0" lvl="0" indent="0" algn="l" rtl="0">
              <a:spcBef>
                <a:spcPts val="0"/>
              </a:spcBef>
              <a:spcAft>
                <a:spcPts val="0"/>
              </a:spcAft>
              <a:buNone/>
            </a:pPr>
            <a:r>
              <a:rPr lang="es" sz="2000" dirty="0">
                <a:solidFill>
                  <a:schemeClr val="lt1"/>
                </a:solidFill>
              </a:rPr>
              <a:t>Asignatura: Electivo Matemática</a:t>
            </a:r>
            <a:endParaRPr sz="2000" dirty="0">
              <a:solidFill>
                <a:schemeClr val="lt1"/>
              </a:solidFill>
            </a:endParaRPr>
          </a:p>
          <a:p>
            <a:pPr marL="0" lvl="0" indent="0" algn="l" rtl="0">
              <a:spcBef>
                <a:spcPts val="0"/>
              </a:spcBef>
              <a:spcAft>
                <a:spcPts val="0"/>
              </a:spcAft>
              <a:buNone/>
            </a:pPr>
            <a:r>
              <a:rPr lang="es" sz="2000" dirty="0">
                <a:solidFill>
                  <a:schemeClr val="lt1"/>
                </a:solidFill>
              </a:rPr>
              <a:t>3º y 4º medio</a:t>
            </a:r>
            <a:endParaRPr sz="2000" dirty="0">
              <a:solidFill>
                <a:schemeClr val="lt1"/>
              </a:solidFill>
            </a:endParaRPr>
          </a:p>
          <a:p>
            <a:pPr marL="0" lvl="0" indent="0" algn="l" rtl="0">
              <a:spcBef>
                <a:spcPts val="0"/>
              </a:spcBef>
              <a:spcAft>
                <a:spcPts val="0"/>
              </a:spcAft>
              <a:buNone/>
            </a:pPr>
            <a:r>
              <a:rPr lang="es" sz="2000" dirty="0">
                <a:solidFill>
                  <a:schemeClr val="lt1"/>
                </a:solidFill>
              </a:rPr>
              <a:t>Fecha: 09-09-21</a:t>
            </a:r>
          </a:p>
          <a:p>
            <a:pPr marL="0" lvl="0" indent="0" algn="l" rtl="0">
              <a:spcBef>
                <a:spcPts val="0"/>
              </a:spcBef>
              <a:spcAft>
                <a:spcPts val="0"/>
              </a:spcAft>
              <a:buNone/>
            </a:pPr>
            <a:r>
              <a:rPr lang="es" sz="2000" dirty="0">
                <a:solidFill>
                  <a:schemeClr val="lt1"/>
                </a:solidFill>
              </a:rPr>
              <a:t>Clase N° 2</a:t>
            </a:r>
            <a:endParaRPr sz="2000" dirty="0">
              <a:solidFill>
                <a:schemeClr val="lt1"/>
              </a:solidFill>
            </a:endParaRPr>
          </a:p>
        </p:txBody>
      </p:sp>
      <p:pic>
        <p:nvPicPr>
          <p:cNvPr id="279" name="Google Shape;279;p13"/>
          <p:cNvPicPr preferRelativeResize="0"/>
          <p:nvPr/>
        </p:nvPicPr>
        <p:blipFill rotWithShape="1">
          <a:blip r:embed="rId3">
            <a:alphaModFix/>
          </a:blip>
          <a:srcRect/>
          <a:stretch/>
        </p:blipFill>
        <p:spPr>
          <a:xfrm>
            <a:off x="7747947" y="0"/>
            <a:ext cx="1396052" cy="919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dirty="0">
                <a:solidFill>
                  <a:schemeClr val="lt1"/>
                </a:solidFill>
              </a:rPr>
              <a:t>Unidad Nº3: OA:03</a:t>
            </a:r>
            <a:endParaRPr dirty="0">
              <a:solidFill>
                <a:schemeClr val="lt1"/>
              </a:solidFill>
            </a:endParaRPr>
          </a:p>
        </p:txBody>
      </p:sp>
      <p:sp>
        <p:nvSpPr>
          <p:cNvPr id="285" name="Google Shape;285;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fontScale="85000" lnSpcReduction="20000"/>
          </a:bodyPr>
          <a:lstStyle/>
          <a:p>
            <a:pPr marL="0" lvl="0" indent="0" algn="l" rtl="0">
              <a:spcBef>
                <a:spcPts val="1200"/>
              </a:spcBef>
              <a:spcAft>
                <a:spcPts val="0"/>
              </a:spcAft>
              <a:buNone/>
            </a:pPr>
            <a:r>
              <a:rPr lang="es" sz="1825" b="1">
                <a:solidFill>
                  <a:schemeClr val="lt1"/>
                </a:solidFill>
                <a:latin typeface="Arial"/>
                <a:ea typeface="Arial"/>
                <a:cs typeface="Arial"/>
                <a:sym typeface="Arial"/>
              </a:rPr>
              <a:t>Unidad 3</a:t>
            </a:r>
            <a:endParaRPr sz="1825" b="1">
              <a:solidFill>
                <a:schemeClr val="lt1"/>
              </a:solidFill>
              <a:latin typeface="Arial"/>
              <a:ea typeface="Arial"/>
              <a:cs typeface="Arial"/>
              <a:sym typeface="Arial"/>
            </a:endParaRPr>
          </a:p>
          <a:p>
            <a:pPr marL="0" lvl="0" indent="0" algn="l" rtl="0">
              <a:spcBef>
                <a:spcPts val="1200"/>
              </a:spcBef>
              <a:spcAft>
                <a:spcPts val="0"/>
              </a:spcAft>
              <a:buNone/>
            </a:pPr>
            <a:r>
              <a:rPr lang="es" sz="1825" b="1">
                <a:solidFill>
                  <a:schemeClr val="lt1"/>
                </a:solidFill>
                <a:latin typeface="Arial"/>
                <a:ea typeface="Arial"/>
                <a:cs typeface="Arial"/>
                <a:sym typeface="Arial"/>
              </a:rPr>
              <a:t>Situaciones o fenómenos que se modelan por medio de las distribuciones binomial y normal</a:t>
            </a:r>
            <a:endParaRPr sz="1825" b="1">
              <a:solidFill>
                <a:schemeClr val="lt1"/>
              </a:solidFill>
              <a:latin typeface="Arial"/>
              <a:ea typeface="Arial"/>
              <a:cs typeface="Arial"/>
              <a:sym typeface="Arial"/>
            </a:endParaRPr>
          </a:p>
          <a:p>
            <a:pPr marL="0" lvl="0" indent="0" algn="l" rtl="0">
              <a:spcBef>
                <a:spcPts val="1200"/>
              </a:spcBef>
              <a:spcAft>
                <a:spcPts val="0"/>
              </a:spcAft>
              <a:buNone/>
            </a:pPr>
            <a:r>
              <a:rPr lang="es" sz="2125">
                <a:solidFill>
                  <a:schemeClr val="lt1"/>
                </a:solidFill>
                <a:latin typeface="Arial"/>
                <a:ea typeface="Arial"/>
                <a:cs typeface="Arial"/>
                <a:sym typeface="Arial"/>
              </a:rPr>
              <a:t>OA 3. Modelar fenómenos o situaciones cotidianas del ámbito científico y del ámbito social, que requieran el cálculo de probabilidades y la aplicación de las distribuciones binomial y normal.</a:t>
            </a:r>
            <a:endParaRPr sz="2125">
              <a:solidFill>
                <a:schemeClr val="lt1"/>
              </a:solidFill>
              <a:latin typeface="Arial"/>
              <a:ea typeface="Arial"/>
              <a:cs typeface="Arial"/>
              <a:sym typeface="Arial"/>
            </a:endParaRPr>
          </a:p>
          <a:p>
            <a:pPr marL="0" lvl="0" indent="0" algn="l" rtl="0">
              <a:spcBef>
                <a:spcPts val="1200"/>
              </a:spcBef>
              <a:spcAft>
                <a:spcPts val="1200"/>
              </a:spcAft>
              <a:buNone/>
            </a:pPr>
            <a:endParaRPr/>
          </a:p>
        </p:txBody>
      </p:sp>
      <p:pic>
        <p:nvPicPr>
          <p:cNvPr id="286" name="Google Shape;286;p14"/>
          <p:cNvPicPr preferRelativeResize="0"/>
          <p:nvPr/>
        </p:nvPicPr>
        <p:blipFill rotWithShape="1">
          <a:blip r:embed="rId3">
            <a:alphaModFix/>
          </a:blip>
          <a:srcRect/>
          <a:stretch/>
        </p:blipFill>
        <p:spPr>
          <a:xfrm>
            <a:off x="7882575" y="0"/>
            <a:ext cx="1261425" cy="831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1254225" y="1647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s" sz="3020">
                <a:latin typeface="Arial"/>
                <a:ea typeface="Arial"/>
                <a:cs typeface="Arial"/>
                <a:sym typeface="Arial"/>
              </a:rPr>
              <a:t>¿Qué son las distribuciones de probabilidad?</a:t>
            </a:r>
            <a:endParaRPr sz="3020">
              <a:latin typeface="Arial"/>
              <a:ea typeface="Arial"/>
              <a:cs typeface="Arial"/>
              <a:sym typeface="Arial"/>
            </a:endParaRPr>
          </a:p>
        </p:txBody>
      </p:sp>
      <p:sp>
        <p:nvSpPr>
          <p:cNvPr id="292" name="Google Shape;292;p15"/>
          <p:cNvSpPr txBox="1">
            <a:spLocks noGrp="1"/>
          </p:cNvSpPr>
          <p:nvPr>
            <p:ph type="body" idx="1"/>
          </p:nvPr>
        </p:nvSpPr>
        <p:spPr>
          <a:xfrm>
            <a:off x="619700" y="1673175"/>
            <a:ext cx="8019000" cy="3048900"/>
          </a:xfrm>
          <a:prstGeom prst="rect">
            <a:avLst/>
          </a:prstGeom>
        </p:spPr>
        <p:txBody>
          <a:bodyPr spcFirstLastPara="1" wrap="square" lIns="91425" tIns="91425" rIns="91425" bIns="91425" anchor="t" anchorCtr="0">
            <a:noAutofit/>
          </a:bodyPr>
          <a:lstStyle/>
          <a:p>
            <a:pPr marL="0" lvl="0" indent="0" algn="just" rtl="0">
              <a:spcBef>
                <a:spcPts val="0"/>
              </a:spcBef>
              <a:spcAft>
                <a:spcPts val="1200"/>
              </a:spcAft>
              <a:buNone/>
            </a:pPr>
            <a:r>
              <a:rPr lang="es" sz="1700">
                <a:latin typeface="Arial"/>
                <a:ea typeface="Arial"/>
                <a:cs typeface="Arial"/>
                <a:sym typeface="Arial"/>
              </a:rPr>
              <a:t>Recordarás que cuando se quiere estudiar un fenómeno, se recogen una serie de observaciones sobre los valores que presenta y sus frecuencias, confeccionando una tabla estadística, que nos permite conocer el comportamiento de los datos. Esta es una aproximación basada en datos observados en una muestra. Las distribuciones de probabilidad son modelos teóricos de como sería tal distribución, para la población completa. Construimos tablas de frecuencias usando datos reales observados, pero al construir distribuciones de probabilidad, usamos los posibles resultados y sus probables frecuencias. </a:t>
            </a:r>
            <a:endParaRPr sz="1700">
              <a:latin typeface="Arial"/>
              <a:ea typeface="Arial"/>
              <a:cs typeface="Arial"/>
              <a:sym typeface="Arial"/>
            </a:endParaRPr>
          </a:p>
        </p:txBody>
      </p:sp>
      <p:pic>
        <p:nvPicPr>
          <p:cNvPr id="293" name="Google Shape;293;p15"/>
          <p:cNvPicPr preferRelativeResize="0"/>
          <p:nvPr/>
        </p:nvPicPr>
        <p:blipFill rotWithShape="1">
          <a:blip r:embed="rId3">
            <a:alphaModFix/>
          </a:blip>
          <a:srcRect/>
          <a:stretch/>
        </p:blipFill>
        <p:spPr>
          <a:xfrm>
            <a:off x="7733850" y="0"/>
            <a:ext cx="1410150" cy="929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6"/>
          <p:cNvSpPr txBox="1">
            <a:spLocks noGrp="1"/>
          </p:cNvSpPr>
          <p:nvPr>
            <p:ph type="body" idx="1"/>
          </p:nvPr>
        </p:nvSpPr>
        <p:spPr>
          <a:xfrm>
            <a:off x="1214600" y="706450"/>
            <a:ext cx="7200900" cy="4275900"/>
          </a:xfrm>
          <a:prstGeom prst="rect">
            <a:avLst/>
          </a:prstGeom>
        </p:spPr>
        <p:txBody>
          <a:bodyPr spcFirstLastPara="1" wrap="square" lIns="91425" tIns="91425" rIns="91425" bIns="91425" anchor="t" anchorCtr="0">
            <a:normAutofit lnSpcReduction="20000"/>
          </a:bodyPr>
          <a:lstStyle/>
          <a:p>
            <a:pPr marL="0" lvl="0" indent="0" algn="just" rtl="0">
              <a:spcBef>
                <a:spcPts val="0"/>
              </a:spcBef>
              <a:spcAft>
                <a:spcPts val="0"/>
              </a:spcAft>
              <a:buNone/>
            </a:pPr>
            <a:r>
              <a:rPr lang="es" sz="1700">
                <a:latin typeface="Arial"/>
                <a:ea typeface="Arial"/>
                <a:cs typeface="Arial"/>
                <a:sym typeface="Arial"/>
              </a:rPr>
              <a:t>Por ejemplo, al contemplar el experimento y  "observar la suma obtenida al lanzar dos dados", se puede hacer una distribución de probabilidad, en la que asignemos a cada resultado su probabilidad. </a:t>
            </a:r>
            <a:endParaRPr sz="1700">
              <a:latin typeface="Arial"/>
              <a:ea typeface="Arial"/>
              <a:cs typeface="Arial"/>
              <a:sym typeface="Arial"/>
            </a:endParaRPr>
          </a:p>
          <a:p>
            <a:pPr marL="0" lvl="0" indent="0" algn="just" rtl="0">
              <a:spcBef>
                <a:spcPts val="1200"/>
              </a:spcBef>
              <a:spcAft>
                <a:spcPts val="0"/>
              </a:spcAft>
              <a:buNone/>
            </a:pPr>
            <a:r>
              <a:rPr lang="es" sz="1700">
                <a:latin typeface="Arial"/>
                <a:ea typeface="Arial"/>
                <a:cs typeface="Arial"/>
                <a:sym typeface="Arial"/>
              </a:rPr>
              <a:t>De esta forma, al utilizar distribuciones de probabilidad, usamos un modelo teórico que correspondería a una distribución perfecta de frecuencias de una población, es decir, el que correspondería al fenómeno, si este se realizara un número infinito de veces.</a:t>
            </a:r>
            <a:endParaRPr sz="1700">
              <a:latin typeface="Arial"/>
              <a:ea typeface="Arial"/>
              <a:cs typeface="Arial"/>
              <a:sym typeface="Arial"/>
            </a:endParaRPr>
          </a:p>
          <a:p>
            <a:pPr marL="0" lvl="0" indent="0" algn="l" rtl="0">
              <a:spcBef>
                <a:spcPts val="1200"/>
              </a:spcBef>
              <a:spcAft>
                <a:spcPts val="0"/>
              </a:spcAft>
              <a:buNone/>
            </a:pPr>
            <a:r>
              <a:rPr lang="es" sz="1700">
                <a:latin typeface="Arial"/>
                <a:ea typeface="Arial"/>
                <a:cs typeface="Arial"/>
                <a:sym typeface="Arial"/>
              </a:rPr>
              <a:t> La utilidad de estos modelos teóricos perfectos es múltiple.</a:t>
            </a:r>
            <a:endParaRPr sz="1700">
              <a:latin typeface="Arial"/>
              <a:ea typeface="Arial"/>
              <a:cs typeface="Arial"/>
              <a:sym typeface="Arial"/>
            </a:endParaRPr>
          </a:p>
          <a:p>
            <a:pPr marL="0" lvl="0" indent="0" algn="just" rtl="0">
              <a:spcBef>
                <a:spcPts val="1200"/>
              </a:spcBef>
              <a:spcAft>
                <a:spcPts val="0"/>
              </a:spcAft>
              <a:buNone/>
            </a:pPr>
            <a:r>
              <a:rPr lang="es" sz="1700">
                <a:latin typeface="Arial"/>
                <a:ea typeface="Arial"/>
                <a:cs typeface="Arial"/>
                <a:sym typeface="Arial"/>
              </a:rPr>
              <a:t>Si conocemos el modelo teórico al que se ha de adaptar un fenómeno, y variamos algún factor, podremos comparar los resultados obtenidos en un nuevo estudio de frecuencias y saber saber hasta que punto ese determinado factor influye en el fenómeno.</a:t>
            </a:r>
            <a:endParaRPr sz="1700">
              <a:latin typeface="Arial"/>
              <a:ea typeface="Arial"/>
              <a:cs typeface="Arial"/>
              <a:sym typeface="Arial"/>
            </a:endParaRPr>
          </a:p>
          <a:p>
            <a:pPr marL="0" lvl="0" indent="0" algn="just" rtl="0">
              <a:spcBef>
                <a:spcPts val="1200"/>
              </a:spcBef>
              <a:spcAft>
                <a:spcPts val="1200"/>
              </a:spcAft>
              <a:buNone/>
            </a:pPr>
            <a:endParaRPr sz="1700">
              <a:latin typeface="Arial"/>
              <a:ea typeface="Arial"/>
              <a:cs typeface="Arial"/>
              <a:sym typeface="Arial"/>
            </a:endParaRPr>
          </a:p>
        </p:txBody>
      </p:sp>
      <p:pic>
        <p:nvPicPr>
          <p:cNvPr id="299" name="Google Shape;299;p16"/>
          <p:cNvPicPr preferRelativeResize="0"/>
          <p:nvPr/>
        </p:nvPicPr>
        <p:blipFill rotWithShape="1">
          <a:blip r:embed="rId3">
            <a:alphaModFix/>
          </a:blip>
          <a:srcRect/>
          <a:stretch/>
        </p:blipFill>
        <p:spPr>
          <a:xfrm>
            <a:off x="7932150" y="0"/>
            <a:ext cx="1211850" cy="798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t>Distribución binomial:</a:t>
            </a:r>
            <a:endParaRPr/>
          </a:p>
        </p:txBody>
      </p:sp>
      <p:sp>
        <p:nvSpPr>
          <p:cNvPr id="305" name="Google Shape;305;p17"/>
          <p:cNvSpPr txBox="1">
            <a:spLocks noGrp="1"/>
          </p:cNvSpPr>
          <p:nvPr>
            <p:ph type="body" idx="1"/>
          </p:nvPr>
        </p:nvSpPr>
        <p:spPr>
          <a:xfrm>
            <a:off x="433800" y="1425300"/>
            <a:ext cx="8366100" cy="35076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1200"/>
              </a:spcAft>
              <a:buNone/>
            </a:pPr>
            <a:r>
              <a:rPr lang="es" sz="1654">
                <a:latin typeface="Arial"/>
                <a:ea typeface="Arial"/>
                <a:cs typeface="Arial"/>
                <a:sym typeface="Arial"/>
              </a:rPr>
              <a:t>La distribución binomial es una distribución que aparece de forma natural al realizar repeticiones independientes de un experimento que tenga respuesta binaria, generalmente clasificada como “éxito” o “fracaso”; este experimento recibe el nombre de experimento de Bernoulli. Ejemplos de respuesta binaria pueden ser el hábito de fumar (sí/no), si un paciente hospitalizado desarrolla o no una infección, o si un artículo de un lote es o no defectuoso. La variable discreta que cuenta el número de éxitos en n pruebas independientes de ese experimento, cada una de ellas con la misma probabilidad de “éxito” igual a p, sigue una distribución binomial de parámetros n y p, que se denota por (Bi(n,p)). Este modelo se aplica a poblaciones finitas de las que se toman elementos al azar con reemplazo, y también a poblaciones conceptualmente infinitas, como por ejemplo las piezas que produce una máquina, siempre que el proceso de producción sea estable (la proporción de piezas defectuosas se mantiene constante a largo plazo) y sin memoria (el resultado de cada pieza no depende de las anteriores).</a:t>
            </a:r>
            <a:endParaRPr sz="1654">
              <a:latin typeface="Arial"/>
              <a:ea typeface="Arial"/>
              <a:cs typeface="Arial"/>
              <a:sym typeface="Arial"/>
            </a:endParaRPr>
          </a:p>
        </p:txBody>
      </p:sp>
      <p:pic>
        <p:nvPicPr>
          <p:cNvPr id="306" name="Google Shape;306;p17"/>
          <p:cNvPicPr preferRelativeResize="0"/>
          <p:nvPr/>
        </p:nvPicPr>
        <p:blipFill rotWithShape="1">
          <a:blip r:embed="rId3">
            <a:alphaModFix/>
          </a:blip>
          <a:srcRect/>
          <a:stretch/>
        </p:blipFill>
        <p:spPr>
          <a:xfrm>
            <a:off x="7510750" y="0"/>
            <a:ext cx="1633250" cy="1076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
              <a:t>Para que sea distribución binomial, debe cumplir las siguientes condiciones: </a:t>
            </a:r>
            <a:endParaRPr/>
          </a:p>
        </p:txBody>
      </p:sp>
      <p:sp>
        <p:nvSpPr>
          <p:cNvPr id="312" name="Google Shape;312;p18"/>
          <p:cNvSpPr txBox="1">
            <a:spLocks noGrp="1"/>
          </p:cNvSpPr>
          <p:nvPr>
            <p:ph type="body" idx="1"/>
          </p:nvPr>
        </p:nvSpPr>
        <p:spPr>
          <a:xfrm>
            <a:off x="520550" y="1697975"/>
            <a:ext cx="8403000" cy="3259500"/>
          </a:xfrm>
          <a:prstGeom prst="rect">
            <a:avLst/>
          </a:prstGeom>
        </p:spPr>
        <p:txBody>
          <a:bodyPr spcFirstLastPara="1" wrap="square" lIns="91425" tIns="91425" rIns="91425" bIns="91425" anchor="t" anchorCtr="0">
            <a:normAutofit fontScale="92500" lnSpcReduction="20000"/>
          </a:bodyPr>
          <a:lstStyle/>
          <a:p>
            <a:pPr marL="0" lvl="0" indent="0" algn="just" rtl="0">
              <a:spcBef>
                <a:spcPts val="0"/>
              </a:spcBef>
              <a:spcAft>
                <a:spcPts val="0"/>
              </a:spcAft>
              <a:buNone/>
            </a:pPr>
            <a:r>
              <a:rPr lang="es" sz="1708">
                <a:latin typeface="Arial"/>
                <a:ea typeface="Arial"/>
                <a:cs typeface="Arial"/>
                <a:sym typeface="Arial"/>
              </a:rPr>
              <a:t>El experimento consta de una secuencia de n ensayos idénticos.</a:t>
            </a:r>
            <a:endParaRPr sz="1708">
              <a:latin typeface="Arial"/>
              <a:ea typeface="Arial"/>
              <a:cs typeface="Arial"/>
              <a:sym typeface="Arial"/>
            </a:endParaRPr>
          </a:p>
          <a:p>
            <a:pPr marL="0" lvl="0" indent="0" algn="just" rtl="0">
              <a:spcBef>
                <a:spcPts val="1200"/>
              </a:spcBef>
              <a:spcAft>
                <a:spcPts val="0"/>
              </a:spcAft>
              <a:buNone/>
            </a:pPr>
            <a:r>
              <a:rPr lang="es" sz="1708">
                <a:latin typeface="Arial"/>
                <a:ea typeface="Arial"/>
                <a:cs typeface="Arial"/>
                <a:sym typeface="Arial"/>
              </a:rPr>
              <a:t>En cada ensayo hay dos resultados posibles. A uno de ellos se le llama éxito y al otro, fracaso.</a:t>
            </a:r>
            <a:endParaRPr sz="1708">
              <a:latin typeface="Arial"/>
              <a:ea typeface="Arial"/>
              <a:cs typeface="Arial"/>
              <a:sym typeface="Arial"/>
            </a:endParaRPr>
          </a:p>
          <a:p>
            <a:pPr marL="0" lvl="0" indent="0" algn="just" rtl="0">
              <a:spcBef>
                <a:spcPts val="1200"/>
              </a:spcBef>
              <a:spcAft>
                <a:spcPts val="0"/>
              </a:spcAft>
              <a:buNone/>
            </a:pPr>
            <a:r>
              <a:rPr lang="es" sz="1708">
                <a:latin typeface="Arial"/>
                <a:ea typeface="Arial"/>
                <a:cs typeface="Arial"/>
                <a:sym typeface="Arial"/>
              </a:rPr>
              <a:t>La probabilidad de éxito es constante de un ensayo a otro, nunca cambia y se denota por p. Por ello, la probabilidad de fracaso será 1-p.</a:t>
            </a:r>
            <a:endParaRPr sz="1708">
              <a:latin typeface="Arial"/>
              <a:ea typeface="Arial"/>
              <a:cs typeface="Arial"/>
              <a:sym typeface="Arial"/>
            </a:endParaRPr>
          </a:p>
          <a:p>
            <a:pPr marL="0" lvl="0" indent="0" algn="just" rtl="0">
              <a:spcBef>
                <a:spcPts val="1200"/>
              </a:spcBef>
              <a:spcAft>
                <a:spcPts val="0"/>
              </a:spcAft>
              <a:buNone/>
            </a:pPr>
            <a:r>
              <a:rPr lang="es" sz="1708">
                <a:latin typeface="Arial"/>
                <a:ea typeface="Arial"/>
                <a:cs typeface="Arial"/>
                <a:sym typeface="Arial"/>
              </a:rPr>
              <a:t>Los ensayos son independientes, de modo que el resultado de cualquiera de ellos no influye en el resultado de cualquier otro ensayo.</a:t>
            </a:r>
            <a:endParaRPr sz="1708">
              <a:latin typeface="Arial"/>
              <a:ea typeface="Arial"/>
              <a:cs typeface="Arial"/>
              <a:sym typeface="Arial"/>
            </a:endParaRPr>
          </a:p>
          <a:p>
            <a:pPr marL="0" lvl="0" indent="0" algn="l" rtl="0">
              <a:spcBef>
                <a:spcPts val="1200"/>
              </a:spcBef>
              <a:spcAft>
                <a:spcPts val="0"/>
              </a:spcAft>
              <a:buNone/>
            </a:pPr>
            <a:endParaRPr/>
          </a:p>
          <a:p>
            <a:pPr marL="0" lvl="0" indent="0" algn="l" rtl="0">
              <a:spcBef>
                <a:spcPts val="1200"/>
              </a:spcBef>
              <a:spcAft>
                <a:spcPts val="0"/>
              </a:spcAft>
              <a:buNone/>
            </a:pPr>
            <a:r>
              <a:rPr lang="es"/>
              <a:t>  </a:t>
            </a:r>
            <a:endParaRPr/>
          </a:p>
          <a:p>
            <a:pPr marL="0" lvl="0" indent="0" algn="l" rtl="0">
              <a:spcBef>
                <a:spcPts val="1200"/>
              </a:spcBef>
              <a:spcAft>
                <a:spcPts val="1200"/>
              </a:spcAft>
              <a:buNone/>
            </a:pPr>
            <a:r>
              <a:rPr lang="es"/>
              <a:t> </a:t>
            </a:r>
            <a:endParaRPr/>
          </a:p>
        </p:txBody>
      </p:sp>
      <p:pic>
        <p:nvPicPr>
          <p:cNvPr id="313" name="Google Shape;313;p18"/>
          <p:cNvPicPr preferRelativeResize="0"/>
          <p:nvPr/>
        </p:nvPicPr>
        <p:blipFill rotWithShape="1">
          <a:blip r:embed="rId3">
            <a:alphaModFix/>
          </a:blip>
          <a:srcRect/>
          <a:stretch/>
        </p:blipFill>
        <p:spPr>
          <a:xfrm>
            <a:off x="7627201" y="0"/>
            <a:ext cx="1516799" cy="999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
              <a:t>Próxima clase:</a:t>
            </a:r>
            <a:endParaRPr/>
          </a:p>
        </p:txBody>
      </p:sp>
      <p:sp>
        <p:nvSpPr>
          <p:cNvPr id="326" name="Google Shape;326;p2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None/>
            </a:pPr>
            <a:r>
              <a:rPr lang="es" sz="4400" b="1">
                <a:latin typeface="Arial"/>
                <a:ea typeface="Arial"/>
                <a:cs typeface="Arial"/>
                <a:sym typeface="Arial"/>
              </a:rPr>
              <a:t>Función binomial</a:t>
            </a:r>
            <a:endParaRPr sz="2900">
              <a:latin typeface="Arial"/>
              <a:ea typeface="Arial"/>
              <a:cs typeface="Arial"/>
              <a:sym typeface="Arial"/>
            </a:endParaRPr>
          </a:p>
        </p:txBody>
      </p:sp>
      <p:pic>
        <p:nvPicPr>
          <p:cNvPr id="327" name="Google Shape;327;p20"/>
          <p:cNvPicPr preferRelativeResize="0"/>
          <p:nvPr/>
        </p:nvPicPr>
        <p:blipFill rotWithShape="1">
          <a:blip r:embed="rId3">
            <a:alphaModFix/>
          </a:blip>
          <a:srcRect/>
          <a:stretch/>
        </p:blipFill>
        <p:spPr>
          <a:xfrm>
            <a:off x="7627201" y="0"/>
            <a:ext cx="1516799" cy="999300"/>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631</Words>
  <Application>Microsoft Office PowerPoint</Application>
  <PresentationFormat>Presentación en pantalla (16:9)</PresentationFormat>
  <Paragraphs>28</Paragraphs>
  <Slides>7</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Maven Pro</vt:lpstr>
      <vt:lpstr>Arial</vt:lpstr>
      <vt:lpstr>Nunito</vt:lpstr>
      <vt:lpstr>Momentum</vt:lpstr>
      <vt:lpstr>Probabilidades y estadística descriptiva e inferencial </vt:lpstr>
      <vt:lpstr>Unidad Nº3: OA:03</vt:lpstr>
      <vt:lpstr>¿Qué son las distribuciones de probabilidad?</vt:lpstr>
      <vt:lpstr>Presentación de PowerPoint</vt:lpstr>
      <vt:lpstr>Distribución binomial:</vt:lpstr>
      <vt:lpstr>Para que sea distribución binomial, debe cumplir las siguientes condiciones: </vt:lpstr>
      <vt:lpstr>Próxima clase: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Probabilidades y estadística descriptiva e inferencial </dc:title>
  <dc:creator>Carmen Barros Ortega</dc:creator>
  <cp:lastModifiedBy>Carmen Barros Ortega</cp:lastModifiedBy>
  <cp:revision>3</cp:revision>
  <dcterms:modified xsi:type="dcterms:W3CDTF">2021-09-10T18:42:55Z</dcterms:modified>
</cp:coreProperties>
</file>