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5" r:id="rId3"/>
    <p:sldId id="289" r:id="rId4"/>
    <p:sldId id="296" r:id="rId5"/>
    <p:sldId id="297" r:id="rId6"/>
    <p:sldId id="298" r:id="rId7"/>
    <p:sldId id="299" r:id="rId8"/>
    <p:sldId id="300" r:id="rId9"/>
    <p:sldId id="301" r:id="rId10"/>
    <p:sldId id="302" r:id="rId11"/>
    <p:sldId id="303" r:id="rId12"/>
    <p:sldId id="304" r:id="rId13"/>
    <p:sldId id="305" r:id="rId14"/>
    <p:sldId id="295" r:id="rId1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5596" autoAdjust="0"/>
  </p:normalViewPr>
  <p:slideViewPr>
    <p:cSldViewPr>
      <p:cViewPr varScale="1">
        <p:scale>
          <a:sx n="41" d="100"/>
          <a:sy n="41" d="100"/>
        </p:scale>
        <p:origin x="121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F2AF96-63D0-4187-9FCA-DFA5C250B9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CL"/>
          </a:p>
        </p:txBody>
      </p:sp>
      <p:sp>
        <p:nvSpPr>
          <p:cNvPr id="81923" name="Rectangle 3">
            <a:extLst>
              <a:ext uri="{FF2B5EF4-FFF2-40B4-BE49-F238E27FC236}">
                <a16:creationId xmlns:a16="http://schemas.microsoft.com/office/drawing/2014/main" id="{A4265BBE-85F6-49E6-B111-2C42F846B7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L"/>
          </a:p>
        </p:txBody>
      </p:sp>
      <p:sp>
        <p:nvSpPr>
          <p:cNvPr id="81924" name="Rectangle 4">
            <a:extLst>
              <a:ext uri="{FF2B5EF4-FFF2-40B4-BE49-F238E27FC236}">
                <a16:creationId xmlns:a16="http://schemas.microsoft.com/office/drawing/2014/main" id="{751669AE-3D40-4EC3-A877-5A5A7AC20F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83FA626-930C-4617-A0B2-81B7A97D6CA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81926" name="Rectangle 6">
            <a:extLst>
              <a:ext uri="{FF2B5EF4-FFF2-40B4-BE49-F238E27FC236}">
                <a16:creationId xmlns:a16="http://schemas.microsoft.com/office/drawing/2014/main" id="{43FC4CC1-D8C4-470A-8292-9B43E6CE048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CL"/>
          </a:p>
        </p:txBody>
      </p:sp>
      <p:sp>
        <p:nvSpPr>
          <p:cNvPr id="81927" name="Rectangle 7">
            <a:extLst>
              <a:ext uri="{FF2B5EF4-FFF2-40B4-BE49-F238E27FC236}">
                <a16:creationId xmlns:a16="http://schemas.microsoft.com/office/drawing/2014/main" id="{CEBE52EE-5DAD-4CC7-8035-8BA14B8FEB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BF9D0C-2D97-4843-BA52-39136559A925}" type="slidenum">
              <a:rPr lang="en-US" altLang="es-CL"/>
              <a:pPr/>
              <a:t>‹Nº›</a:t>
            </a:fld>
            <a:endParaRPr lang="en-US" alt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A43A8-F4B1-4B19-ACBC-FAB82C109BA3}"/>
              </a:ext>
            </a:extLst>
          </p:cNvPr>
          <p:cNvSpPr>
            <a:spLocks noGrp="1" noChangeArrowheads="1"/>
          </p:cNvSpPr>
          <p:nvPr>
            <p:ph type="sldNum" sz="quarter" idx="5"/>
          </p:nvPr>
        </p:nvSpPr>
        <p:spPr>
          <a:ln/>
        </p:spPr>
        <p:txBody>
          <a:bodyPr/>
          <a:lstStyle/>
          <a:p>
            <a:fld id="{BB026764-895E-44A2-88BD-08514667253E}" type="slidenum">
              <a:rPr lang="en-US" altLang="es-CL"/>
              <a:pPr/>
              <a:t>1</a:t>
            </a:fld>
            <a:endParaRPr lang="en-US" altLang="es-CL"/>
          </a:p>
        </p:txBody>
      </p:sp>
      <p:sp>
        <p:nvSpPr>
          <p:cNvPr id="107522" name="Rectangle 2">
            <a:extLst>
              <a:ext uri="{FF2B5EF4-FFF2-40B4-BE49-F238E27FC236}">
                <a16:creationId xmlns:a16="http://schemas.microsoft.com/office/drawing/2014/main" id="{4C431216-B2B8-48CE-B215-2CB7640E0E5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559E156-4B73-4BCF-BB8F-3250F873D72B}"/>
              </a:ext>
            </a:extLst>
          </p:cNvPr>
          <p:cNvSpPr>
            <a:spLocks noGrp="1" noChangeArrowheads="1"/>
          </p:cNvSpPr>
          <p:nvPr>
            <p:ph type="body" idx="1"/>
          </p:nvPr>
        </p:nvSpPr>
        <p:spPr/>
        <p:txBody>
          <a:bodyPr/>
          <a:lstStyle/>
          <a:p>
            <a:endParaRPr lang="ru-RU"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10</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40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11</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08802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60699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980199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79627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1270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33515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62420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86564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18331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25631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89940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9</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643741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DA04FA-15DD-4F64-8DC1-81E32C96DB62}"/>
              </a:ext>
            </a:extLst>
          </p:cNvPr>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s-ES" altLang="es-CL" noProof="0"/>
              <a:t>Haga clic para modificar el estilo de título del patrón</a:t>
            </a:r>
            <a:endParaRPr lang="en-US" altLang="es-CL" noProof="0"/>
          </a:p>
        </p:txBody>
      </p:sp>
      <p:sp>
        <p:nvSpPr>
          <p:cNvPr id="3075" name="Rectangle 3">
            <a:extLst>
              <a:ext uri="{FF2B5EF4-FFF2-40B4-BE49-F238E27FC236}">
                <a16:creationId xmlns:a16="http://schemas.microsoft.com/office/drawing/2014/main" id="{F98D7B2A-E939-47FF-9A43-B04E56EB2B7B}"/>
              </a:ext>
            </a:extLst>
          </p:cNvPr>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s-ES" altLang="es-CL" noProof="0"/>
              <a:t>Haga clic para modificar el estilo de subtítulo del patrón</a:t>
            </a:r>
            <a:endParaRPr lang="en-US" altLang="es-C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C64AF-0B66-461A-9394-99DC4A5D267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6F1317-70AC-4A97-BC22-07A2BD92F6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6559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29E50A-9594-441B-97C2-025E90C6CF71}"/>
              </a:ext>
            </a:extLst>
          </p:cNvPr>
          <p:cNvSpPr>
            <a:spLocks noGrp="1"/>
          </p:cNvSpPr>
          <p:nvPr>
            <p:ph type="title" orient="vert"/>
          </p:nvPr>
        </p:nvSpPr>
        <p:spPr>
          <a:xfrm>
            <a:off x="6675438" y="95250"/>
            <a:ext cx="2182812" cy="5695950"/>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46015FE-F8E9-40F1-A208-A98787A51475}"/>
              </a:ext>
            </a:extLst>
          </p:cNvPr>
          <p:cNvSpPr>
            <a:spLocks noGrp="1"/>
          </p:cNvSpPr>
          <p:nvPr>
            <p:ph type="body" orient="vert" idx="1"/>
          </p:nvPr>
        </p:nvSpPr>
        <p:spPr>
          <a:xfrm>
            <a:off x="123825" y="95250"/>
            <a:ext cx="6399213" cy="56959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08493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183A6-B341-42A3-8EF5-4263468EF4A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D6DDA-2290-4E61-AB79-1739B919AD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804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E6389-C8A9-4B05-927A-29335F6F511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8E2F67F-E380-4E7B-A9D1-30A74869A2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Tree>
    <p:extLst>
      <p:ext uri="{BB962C8B-B14F-4D97-AF65-F5344CB8AC3E}">
        <p14:creationId xmlns:p14="http://schemas.microsoft.com/office/powerpoint/2010/main" val="243951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BF40-319D-4680-B377-74E39C521D4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C95361D-E45E-4598-B0E0-3097D45335F8}"/>
              </a:ext>
            </a:extLst>
          </p:cNvPr>
          <p:cNvSpPr>
            <a:spLocks noGrp="1"/>
          </p:cNvSpPr>
          <p:nvPr>
            <p:ph sz="half" idx="1"/>
          </p:nvPr>
        </p:nvSpPr>
        <p:spPr>
          <a:xfrm>
            <a:off x="9525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C2F0239-F537-4F7E-9CA5-3030713D96B5}"/>
              </a:ext>
            </a:extLst>
          </p:cNvPr>
          <p:cNvSpPr>
            <a:spLocks noGrp="1"/>
          </p:cNvSpPr>
          <p:nvPr>
            <p:ph sz="half" idx="2"/>
          </p:nvPr>
        </p:nvSpPr>
        <p:spPr>
          <a:xfrm>
            <a:off x="46863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0522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6D5E0-DD7E-4561-A59E-D6665C394254}"/>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EBF09A-135C-4DC0-8B78-F3D92622952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CE1CA9-056B-4F8F-826E-A5D9BE1A1D01}"/>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1D40B3D-F93B-4B81-8495-A7DA0EBDE9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939F67-CA28-41B2-ABCC-D9FE3BE04968}"/>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3104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C9E77-040D-4C6F-B269-750D8F32579D}"/>
              </a:ext>
            </a:extLst>
          </p:cNvPr>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1774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F0448-BE0C-48B0-B86C-8B3843497D5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C30A473-565D-4A3E-890F-53A77215B0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EC0C456-7E26-45B7-8ECF-579E283F6C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76839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73E61-67AF-4F46-893C-D7C1E13E132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69F093A-9CE1-4D1A-B6F0-6FB3A5826F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a:extLst>
              <a:ext uri="{FF2B5EF4-FFF2-40B4-BE49-F238E27FC236}">
                <a16:creationId xmlns:a16="http://schemas.microsoft.com/office/drawing/2014/main" id="{AB62C3F2-0452-4639-B51C-3107C63A9C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10744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0D02A0-F95E-4A14-9CE1-1850C37F144E}"/>
              </a:ext>
            </a:extLst>
          </p:cNvPr>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7" name="Rectangle 3">
            <a:extLst>
              <a:ext uri="{FF2B5EF4-FFF2-40B4-BE49-F238E27FC236}">
                <a16:creationId xmlns:a16="http://schemas.microsoft.com/office/drawing/2014/main" id="{F11CE35B-CB78-4D50-8D10-597AEE381372}"/>
              </a:ext>
            </a:extLst>
          </p:cNvPr>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2BDE276-FC69-4DC8-B6D4-2C93EE87862A}"/>
              </a:ext>
            </a:extLst>
          </p:cNvPr>
          <p:cNvSpPr>
            <a:spLocks noGrp="1" noChangeArrowheads="1"/>
          </p:cNvSpPr>
          <p:nvPr>
            <p:ph type="ctrTitle"/>
          </p:nvPr>
        </p:nvSpPr>
        <p:spPr>
          <a:xfrm>
            <a:off x="304800" y="4269109"/>
            <a:ext cx="8534400" cy="1240779"/>
          </a:xfrm>
        </p:spPr>
        <p:txBody>
          <a:bodyPr/>
          <a:lstStyle/>
          <a:p>
            <a:r>
              <a:rPr lang="es-ES" altLang="es-CL" b="1" spc="50" dirty="0">
                <a:ln w="9525" cmpd="sng">
                  <a:solidFill>
                    <a:schemeClr val="accent1"/>
                  </a:solidFill>
                  <a:prstDash val="solid"/>
                </a:ln>
                <a:solidFill>
                  <a:srgbClr val="70AD47">
                    <a:tint val="1000"/>
                  </a:srgbClr>
                </a:solidFill>
                <a:effectLst>
                  <a:glow rad="38100">
                    <a:schemeClr val="accent1">
                      <a:alpha val="40000"/>
                    </a:schemeClr>
                  </a:glow>
                </a:effectLst>
              </a:rPr>
              <a:t>OA 1. Analizando el estado actual de la biodiversidad</a:t>
            </a:r>
            <a:endParaRPr lang="ru-RU" altLang="es-CL"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53" name="Rectangle 5">
            <a:extLst>
              <a:ext uri="{FF2B5EF4-FFF2-40B4-BE49-F238E27FC236}">
                <a16:creationId xmlns:a16="http://schemas.microsoft.com/office/drawing/2014/main" id="{FE768B8D-8FB1-40F3-A018-C9CC82D3D090}"/>
              </a:ext>
            </a:extLst>
          </p:cNvPr>
          <p:cNvSpPr>
            <a:spLocks noGrp="1" noChangeArrowheads="1"/>
          </p:cNvSpPr>
          <p:nvPr>
            <p:ph type="subTitle" idx="1"/>
          </p:nvPr>
        </p:nvSpPr>
        <p:spPr>
          <a:xfrm>
            <a:off x="381000" y="5877272"/>
            <a:ext cx="8534400" cy="441325"/>
          </a:xfrm>
        </p:spPr>
        <p:txBody>
          <a:bodyPr/>
          <a:lstStyle/>
          <a:p>
            <a:r>
              <a:rPr lang="en-US" altLang="es-CL" b="1" spc="50" dirty="0">
                <a:ln w="9525" cmpd="sng">
                  <a:solidFill>
                    <a:schemeClr val="accent1"/>
                  </a:solidFill>
                  <a:prstDash val="solid"/>
                </a:ln>
                <a:solidFill>
                  <a:srgbClr val="70AD47">
                    <a:tint val="1000"/>
                  </a:srgbClr>
                </a:solidFill>
                <a:effectLst>
                  <a:glow rad="38100">
                    <a:schemeClr val="accent1">
                      <a:alpha val="40000"/>
                    </a:schemeClr>
                  </a:glow>
                </a:effectLst>
              </a:rPr>
              <a:t>Prof. Eslendy Sánchez</a:t>
            </a:r>
          </a:p>
          <a:p>
            <a:endParaRPr lang="ru-RU" altLang="es-CL" dirty="0"/>
          </a:p>
        </p:txBody>
      </p:sp>
      <p:sp>
        <p:nvSpPr>
          <p:cNvPr id="4" name="Rectangle 5">
            <a:extLst>
              <a:ext uri="{FF2B5EF4-FFF2-40B4-BE49-F238E27FC236}">
                <a16:creationId xmlns:a16="http://schemas.microsoft.com/office/drawing/2014/main" id="{021C5256-B139-4ACB-9D60-FFA03CEF890C}"/>
              </a:ext>
            </a:extLst>
          </p:cNvPr>
          <p:cNvSpPr txBox="1">
            <a:spLocks noChangeArrowheads="1"/>
          </p:cNvSpPr>
          <p:nvPr/>
        </p:nvSpPr>
        <p:spPr bwMode="auto">
          <a:xfrm>
            <a:off x="1475656" y="480918"/>
            <a:ext cx="6984776" cy="124078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Colegio del Real</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Electivo 3° y 4° medio</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a:ln w="12700">
                  <a:solidFill>
                    <a:schemeClr val="accent1"/>
                  </a:solidFill>
                  <a:prstDash val="solid"/>
                </a:ln>
                <a:solidFill>
                  <a:schemeClr val="accent6">
                    <a:lumMod val="50000"/>
                  </a:schemeClr>
                </a:solidFill>
                <a:effectLst>
                  <a:outerShdw dist="38100" dir="2640000" algn="bl" rotWithShape="0">
                    <a:schemeClr val="accent1"/>
                  </a:outerShdw>
                </a:effectLst>
              </a:rPr>
              <a:t>Clase 2</a:t>
            </a:r>
            <a:endPar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 Biología de los Ecosistemas </a:t>
            </a:r>
            <a:endParaRPr lang="ru-RU" altLang="es-CL" sz="42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p:txBody>
      </p:sp>
      <p:pic>
        <p:nvPicPr>
          <p:cNvPr id="2" name="Imagen 1">
            <a:extLst>
              <a:ext uri="{FF2B5EF4-FFF2-40B4-BE49-F238E27FC236}">
                <a16:creationId xmlns:a16="http://schemas.microsoft.com/office/drawing/2014/main" id="{A18ADDFC-BFAD-4CE8-A34E-7BB3D6807EDE}"/>
              </a:ext>
            </a:extLst>
          </p:cNvPr>
          <p:cNvPicPr>
            <a:picLocks noChangeAspect="1"/>
          </p:cNvPicPr>
          <p:nvPr/>
        </p:nvPicPr>
        <p:blipFill>
          <a:blip r:embed="rId3"/>
          <a:stretch>
            <a:fillRect/>
          </a:stretch>
        </p:blipFill>
        <p:spPr>
          <a:xfrm>
            <a:off x="692134" y="510160"/>
            <a:ext cx="1663227" cy="11822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 </a:t>
            </a:r>
            <a:br>
              <a:rPr lang="es-ES" altLang="es-CL" sz="4000" b="1" dirty="0">
                <a:ln w="22225">
                  <a:solidFill>
                    <a:schemeClr val="accent2"/>
                  </a:solidFill>
                  <a:prstDash val="solid"/>
                </a:ln>
                <a:solidFill>
                  <a:schemeClr val="accent2">
                    <a:lumMod val="40000"/>
                    <a:lumOff val="60000"/>
                  </a:schemeClr>
                </a:solidFill>
              </a:rPr>
            </a:br>
            <a:r>
              <a:rPr lang="es-ES" altLang="es-CL" sz="4000" b="1" dirty="0">
                <a:ln w="22225">
                  <a:solidFill>
                    <a:schemeClr val="accent2"/>
                  </a:solidFill>
                  <a:prstDash val="solid"/>
                </a:ln>
                <a:solidFill>
                  <a:schemeClr val="accent2">
                    <a:lumMod val="40000"/>
                    <a:lumOff val="60000"/>
                  </a:schemeClr>
                </a:solidFill>
              </a:rPr>
              <a:t>Teoría del Big </a:t>
            </a:r>
            <a:r>
              <a:rPr lang="es-ES" altLang="es-CL" sz="4000" b="1" dirty="0" err="1">
                <a:ln w="22225">
                  <a:solidFill>
                    <a:schemeClr val="accent2"/>
                  </a:solidFill>
                  <a:prstDash val="solid"/>
                </a:ln>
                <a:solidFill>
                  <a:schemeClr val="accent2">
                    <a:lumMod val="40000"/>
                    <a:lumOff val="60000"/>
                  </a:schemeClr>
                </a:solidFill>
              </a:rPr>
              <a:t>Bang</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El modelo de expansión del universo se basa en que su temperatura disminuye conforme pasa el tiempo, y esto se debe a que los gases se enfrían cuando se expanden. Algunos astrónomo piensan que nuestro universo se colapsará; las  estrellas se apagarán y poco a poco tendrá menos actividad física.</a:t>
            </a:r>
          </a:p>
        </p:txBody>
      </p:sp>
      <p:pic>
        <p:nvPicPr>
          <p:cNvPr id="2" name="Imagen 1">
            <a:extLst>
              <a:ext uri="{FF2B5EF4-FFF2-40B4-BE49-F238E27FC236}">
                <a16:creationId xmlns:a16="http://schemas.microsoft.com/office/drawing/2014/main" id="{9DE6257D-7917-4B03-BD4C-32072FE24408}"/>
              </a:ext>
            </a:extLst>
          </p:cNvPr>
          <p:cNvPicPr>
            <a:picLocks noChangeAspect="1"/>
          </p:cNvPicPr>
          <p:nvPr/>
        </p:nvPicPr>
        <p:blipFill>
          <a:blip r:embed="rId4"/>
          <a:stretch>
            <a:fillRect/>
          </a:stretch>
        </p:blipFill>
        <p:spPr>
          <a:xfrm>
            <a:off x="5076056" y="3361474"/>
            <a:ext cx="3024336" cy="3024336"/>
          </a:xfrm>
          <a:prstGeom prst="rect">
            <a:avLst/>
          </a:prstGeom>
        </p:spPr>
      </p:pic>
      <p:sp>
        <p:nvSpPr>
          <p:cNvPr id="6" name="CuadroTexto 5">
            <a:extLst>
              <a:ext uri="{FF2B5EF4-FFF2-40B4-BE49-F238E27FC236}">
                <a16:creationId xmlns:a16="http://schemas.microsoft.com/office/drawing/2014/main" id="{8B17FF2F-0611-4A35-94D8-74778F77FFCE}"/>
              </a:ext>
            </a:extLst>
          </p:cNvPr>
          <p:cNvSpPr txBox="1"/>
          <p:nvPr/>
        </p:nvSpPr>
        <p:spPr>
          <a:xfrm>
            <a:off x="2221542" y="4088812"/>
            <a:ext cx="2590800" cy="1569660"/>
          </a:xfrm>
          <a:prstGeom prst="rect">
            <a:avLst/>
          </a:prstGeom>
          <a:noFill/>
        </p:spPr>
        <p:txBody>
          <a:bodyPr wrap="square">
            <a:spAutoFit/>
          </a:bodyPr>
          <a:lstStyle/>
          <a:p>
            <a:r>
              <a:rPr lang="es-ES" b="1" dirty="0"/>
              <a:t>13.770 millones de años. Esa es la edad del Universo</a:t>
            </a:r>
            <a:endParaRPr lang="es-CL" b="1" dirty="0"/>
          </a:p>
        </p:txBody>
      </p:sp>
    </p:spTree>
    <p:extLst>
      <p:ext uri="{BB962C8B-B14F-4D97-AF65-F5344CB8AC3E}">
        <p14:creationId xmlns:p14="http://schemas.microsoft.com/office/powerpoint/2010/main" val="77933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4D27CB9C-0E24-4F23-A0BD-03F032C9DA68}"/>
              </a:ext>
            </a:extLst>
          </p:cNvPr>
          <p:cNvPicPr>
            <a:picLocks noGrp="1" noChangeAspect="1"/>
          </p:cNvPicPr>
          <p:nvPr>
            <p:ph idx="1"/>
          </p:nvPr>
        </p:nvPicPr>
        <p:blipFill>
          <a:blip r:embed="rId4"/>
          <a:stretch>
            <a:fillRect/>
          </a:stretch>
        </p:blipFill>
        <p:spPr>
          <a:xfrm>
            <a:off x="2267744" y="633710"/>
            <a:ext cx="5904656" cy="5590579"/>
          </a:xfrm>
          <a:prstGeom prst="rect">
            <a:avLst/>
          </a:prstGeom>
        </p:spPr>
      </p:pic>
    </p:spTree>
    <p:extLst>
      <p:ext uri="{BB962C8B-B14F-4D97-AF65-F5344CB8AC3E}">
        <p14:creationId xmlns:p14="http://schemas.microsoft.com/office/powerpoint/2010/main" val="281443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51520" y="1844824"/>
            <a:ext cx="1691680" cy="2758008"/>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a:t>
            </a:r>
            <a:r>
              <a:rPr lang="es-ES" altLang="es-CL"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Origen del planeta: </a:t>
            </a:r>
            <a:br>
              <a:rPr lang="es-ES" altLang="es-CL"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s-ES" altLang="es-CL"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Teoría del Big </a:t>
            </a:r>
            <a:r>
              <a:rPr lang="es-ES" altLang="es-CL"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Bang</a:t>
            </a:r>
            <a:endParaRPr lang="en-US" altLang="es-CL" sz="4800" dirty="0"/>
          </a:p>
        </p:txBody>
      </p:sp>
      <p:pic>
        <p:nvPicPr>
          <p:cNvPr id="7" name="Marcador de contenido 6">
            <a:extLst>
              <a:ext uri="{FF2B5EF4-FFF2-40B4-BE49-F238E27FC236}">
                <a16:creationId xmlns:a16="http://schemas.microsoft.com/office/drawing/2014/main" id="{3EFA19FA-1D0E-4784-B3B4-FA1389B42230}"/>
              </a:ext>
            </a:extLst>
          </p:cNvPr>
          <p:cNvPicPr>
            <a:picLocks noGrp="1" noChangeAspect="1"/>
          </p:cNvPicPr>
          <p:nvPr>
            <p:ph idx="1"/>
          </p:nvPr>
        </p:nvPicPr>
        <p:blipFill>
          <a:blip r:embed="rId4"/>
          <a:stretch>
            <a:fillRect/>
          </a:stretch>
        </p:blipFill>
        <p:spPr>
          <a:xfrm>
            <a:off x="2411760" y="323655"/>
            <a:ext cx="4968552" cy="6210689"/>
          </a:xfrm>
          <a:prstGeom prst="rect">
            <a:avLst/>
          </a:prstGeom>
        </p:spPr>
      </p:pic>
    </p:spTree>
    <p:extLst>
      <p:ext uri="{BB962C8B-B14F-4D97-AF65-F5344CB8AC3E}">
        <p14:creationId xmlns:p14="http://schemas.microsoft.com/office/powerpoint/2010/main" val="184564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123728" y="260648"/>
            <a:ext cx="6696744" cy="1440160"/>
          </a:xfrm>
        </p:spPr>
        <p:txBody>
          <a:bodyPr/>
          <a:lstStyle/>
          <a:p>
            <a:r>
              <a:rPr lang="es-ES" altLang="es-CL" sz="4800" b="1" dirty="0">
                <a:ln w="22225">
                  <a:solidFill>
                    <a:schemeClr val="accent2"/>
                  </a:solidFill>
                  <a:prstDash val="solid"/>
                </a:ln>
                <a:solidFill>
                  <a:schemeClr val="accent2">
                    <a:lumMod val="40000"/>
                    <a:lumOff val="60000"/>
                  </a:schemeClr>
                </a:solidFill>
              </a:rPr>
              <a:t>Actividad </a:t>
            </a:r>
            <a:endParaRPr lang="en-US" altLang="es-CL" sz="48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3433034B-160C-4699-B11C-9F6A1A47D1BE}"/>
              </a:ext>
            </a:extLst>
          </p:cNvPr>
          <p:cNvSpPr txBox="1">
            <a:spLocks noChangeArrowheads="1"/>
          </p:cNvSpPr>
          <p:nvPr/>
        </p:nvSpPr>
        <p:spPr bwMode="auto">
          <a:xfrm>
            <a:off x="1981200" y="1844824"/>
            <a:ext cx="63352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altLang="es-CL" sz="2000" dirty="0">
                <a:solidFill>
                  <a:schemeClr val="tx1"/>
                </a:solidFill>
              </a:rPr>
              <a:t>Crear una línea del tiempo que comience con la teoría del </a:t>
            </a:r>
            <a:r>
              <a:rPr lang="es-ES" altLang="es-CL" sz="2000" dirty="0" err="1">
                <a:solidFill>
                  <a:schemeClr val="tx1"/>
                </a:solidFill>
              </a:rPr>
              <a:t>big</a:t>
            </a:r>
            <a:r>
              <a:rPr lang="es-ES" altLang="es-CL" sz="2000" dirty="0">
                <a:solidFill>
                  <a:schemeClr val="tx1"/>
                </a:solidFill>
              </a:rPr>
              <a:t> </a:t>
            </a:r>
            <a:r>
              <a:rPr lang="es-ES" altLang="es-CL" sz="2000" dirty="0" err="1">
                <a:solidFill>
                  <a:schemeClr val="tx1"/>
                </a:solidFill>
              </a:rPr>
              <a:t>bang</a:t>
            </a:r>
            <a:r>
              <a:rPr lang="es-ES" altLang="es-CL" sz="2000" dirty="0">
                <a:solidFill>
                  <a:schemeClr val="tx1"/>
                </a:solidFill>
              </a:rPr>
              <a:t> y termine con la aparición de la primera célula eucariota </a:t>
            </a: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144957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Cierre de clase </a:t>
            </a:r>
            <a:r>
              <a:rPr lang="es-ES" altLang="es-CL" sz="2400" b="1" dirty="0">
                <a:ln w="22225">
                  <a:solidFill>
                    <a:schemeClr val="accent2"/>
                  </a:solidFill>
                  <a:prstDash val="solid"/>
                </a:ln>
                <a:solidFill>
                  <a:schemeClr val="accent2">
                    <a:lumMod val="40000"/>
                    <a:lumOff val="60000"/>
                  </a:schemeClr>
                </a:solidFill>
              </a:rPr>
              <a:t> </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algn="just">
              <a:lnSpc>
                <a:spcPct val="80000"/>
              </a:lnSpc>
            </a:pPr>
            <a:r>
              <a:rPr lang="es-ES" altLang="es-CL" sz="2000" dirty="0">
                <a:solidFill>
                  <a:schemeClr val="tx1"/>
                </a:solidFill>
              </a:rPr>
              <a:t>¿Te gusto la clase?</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¿Aprendiste algo nuevo hoy?</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¿Qué dudas te quedaron?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164933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Unidad 1. Analizando el estado actual de la biodiversidad</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r>
              <a:rPr lang="es-ES" altLang="es-CL" sz="2000" dirty="0">
                <a:solidFill>
                  <a:schemeClr val="tx1"/>
                </a:solidFill>
              </a:rPr>
              <a:t>Objetivo:  Reconocer la evidencia que existe sobre el origen del universo, el planeta y de la vida </a:t>
            </a:r>
          </a:p>
          <a:p>
            <a:pPr algn="just">
              <a:lnSpc>
                <a:spcPct val="80000"/>
              </a:lnSpc>
            </a:pPr>
            <a:r>
              <a:rPr lang="es-ES" altLang="es-CL" sz="2000" dirty="0">
                <a:solidFill>
                  <a:schemeClr val="tx1"/>
                </a:solidFill>
              </a:rPr>
              <a:t>Responder interrogantes: </a:t>
            </a:r>
          </a:p>
          <a:p>
            <a:pPr algn="just">
              <a:lnSpc>
                <a:spcPct val="80000"/>
              </a:lnSpc>
            </a:pPr>
            <a:r>
              <a:rPr lang="es-ES" altLang="es-CL" sz="2000" dirty="0">
                <a:solidFill>
                  <a:schemeClr val="tx1"/>
                </a:solidFill>
              </a:rPr>
              <a:t>¿Cuándo se formo el planeta tierra?</a:t>
            </a:r>
          </a:p>
          <a:p>
            <a:pPr algn="just">
              <a:lnSpc>
                <a:spcPct val="80000"/>
              </a:lnSpc>
            </a:pPr>
            <a:r>
              <a:rPr lang="es-ES" altLang="es-CL" sz="2000" dirty="0">
                <a:solidFill>
                  <a:schemeClr val="tx1"/>
                </a:solidFill>
              </a:rPr>
              <a:t>¿Cuándo apareció la vida?</a:t>
            </a:r>
          </a:p>
          <a:p>
            <a:pPr algn="just">
              <a:lnSpc>
                <a:spcPct val="80000"/>
              </a:lnSpc>
            </a:pPr>
            <a:r>
              <a:rPr lang="es-ES" altLang="es-CL" sz="2000" dirty="0">
                <a:solidFill>
                  <a:schemeClr val="tx1"/>
                </a:solidFill>
              </a:rPr>
              <a:t>¿Cómo era el planeta en sus primeros años?</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42925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Hoy en día la Tierra sigue siendo el único cuerpo celeste en el que se sabe que existe vida. La Tierra es el mayor de los planetas interiores y se creó como todos los planetas restantes del Sistema Solar, hace aproximadamente 4.6 miles de millones de años.</a:t>
            </a:r>
          </a:p>
        </p:txBody>
      </p:sp>
    </p:spTree>
    <p:extLst>
      <p:ext uri="{BB962C8B-B14F-4D97-AF65-F5344CB8AC3E}">
        <p14:creationId xmlns:p14="http://schemas.microsoft.com/office/powerpoint/2010/main" val="322345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La Tierra  primigenia se formó por la colisión y fusión de fragmentos de rocas más pequeños, de los denominados planetesimales.  Por ello, los elementos de la  Tierra primigenia debían estar repartidos de un modo relativamente homogéneo, Pero esta homogeneidad debió cambiar: la Tierra se fue calentando por causa de las desintegraciones radiactivas, por la creciente presión en su interior y, además, por el bombardeo de partículas provenientes del Universo. Esto llevó finalmente a la fusión del hierro, que como elemento líquido más pesado se hundió en el centro de la tierra primigenia y formó el núcleo terrestre. Tras el enfriamiento de la corteza terrestre externa aparecieron los primeros continentes.</a:t>
            </a:r>
          </a:p>
        </p:txBody>
      </p:sp>
    </p:spTree>
    <p:extLst>
      <p:ext uri="{BB962C8B-B14F-4D97-AF65-F5344CB8AC3E}">
        <p14:creationId xmlns:p14="http://schemas.microsoft.com/office/powerpoint/2010/main" val="225808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La corteza terrestre. Está formada por un 70% de superficie líquida y un 30% de tierra firme. Su aspecto actual es el resultado provisional de alteraciones permanentes, de las que se consideran responsables distintas fuerzas tanto de tipo interno (endógenas) como externo (exógenas).</a:t>
            </a:r>
          </a:p>
          <a:p>
            <a:pPr marL="0" indent="0" algn="just">
              <a:lnSpc>
                <a:spcPct val="80000"/>
              </a:lnSpc>
              <a:buNone/>
            </a:pPr>
            <a:r>
              <a:rPr lang="es-ES" altLang="es-CL" sz="2000" dirty="0">
                <a:solidFill>
                  <a:schemeClr val="tx1"/>
                </a:solidFill>
              </a:rPr>
              <a:t>Entre las fuerzas endógenas se cuentan los procesos tectónicos, de formación de montañas o de la actividad volcánica. Entre las fuerzas exógenas encontramos el agua (en forma de precipitaciones, mares, lagos, ríos), el viento y el hielo móvil. </a:t>
            </a:r>
          </a:p>
        </p:txBody>
      </p:sp>
    </p:spTree>
    <p:extLst>
      <p:ext uri="{BB962C8B-B14F-4D97-AF65-F5344CB8AC3E}">
        <p14:creationId xmlns:p14="http://schemas.microsoft.com/office/powerpoint/2010/main" val="329016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Estos factores provocan distintos procesos de lixiviación (sustancias solubles y cuerpos de tamaño pequeño se desplazan hacia el interior) y sedimentación (acumulación de materiales tras sufrir erosión y haber sido transportados) que llevan a una transformación continua de la superficie terrestre. También la influencia humana (</a:t>
            </a:r>
            <a:r>
              <a:rPr lang="es-ES" altLang="es-CL" sz="2000" dirty="0" err="1">
                <a:solidFill>
                  <a:schemeClr val="tx1"/>
                </a:solidFill>
              </a:rPr>
              <a:t>antropógena</a:t>
            </a:r>
            <a:r>
              <a:rPr lang="es-ES" altLang="es-CL" sz="2000" dirty="0">
                <a:solidFill>
                  <a:schemeClr val="tx1"/>
                </a:solidFill>
              </a:rPr>
              <a:t>) deja visibles huellas en la superficie terrestre.</a:t>
            </a:r>
          </a:p>
        </p:txBody>
      </p:sp>
    </p:spTree>
    <p:extLst>
      <p:ext uri="{BB962C8B-B14F-4D97-AF65-F5344CB8AC3E}">
        <p14:creationId xmlns:p14="http://schemas.microsoft.com/office/powerpoint/2010/main" val="346603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 </a:t>
            </a:r>
            <a:br>
              <a:rPr lang="es-ES" altLang="es-CL" sz="4000" b="1" dirty="0">
                <a:ln w="22225">
                  <a:solidFill>
                    <a:schemeClr val="accent2"/>
                  </a:solidFill>
                  <a:prstDash val="solid"/>
                </a:ln>
                <a:solidFill>
                  <a:schemeClr val="accent2">
                    <a:lumMod val="40000"/>
                    <a:lumOff val="60000"/>
                  </a:schemeClr>
                </a:solidFill>
              </a:rPr>
            </a:br>
            <a:r>
              <a:rPr lang="es-ES" altLang="es-CL" sz="4000" b="1" dirty="0">
                <a:ln w="22225">
                  <a:solidFill>
                    <a:schemeClr val="accent2"/>
                  </a:solidFill>
                  <a:prstDash val="solid"/>
                </a:ln>
                <a:solidFill>
                  <a:schemeClr val="accent2">
                    <a:lumMod val="40000"/>
                    <a:lumOff val="60000"/>
                  </a:schemeClr>
                </a:solidFill>
              </a:rPr>
              <a:t>Teoría del Big </a:t>
            </a:r>
            <a:r>
              <a:rPr lang="es-ES" altLang="es-CL" sz="4000" b="1" dirty="0" err="1">
                <a:ln w="22225">
                  <a:solidFill>
                    <a:schemeClr val="accent2"/>
                  </a:solidFill>
                  <a:prstDash val="solid"/>
                </a:ln>
                <a:solidFill>
                  <a:schemeClr val="accent2">
                    <a:lumMod val="40000"/>
                    <a:lumOff val="60000"/>
                  </a:schemeClr>
                </a:solidFill>
              </a:rPr>
              <a:t>Bang</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Existen muchas teorías acerca del origen y la forma que tiene el universo. En 1948, el físico George Anthony </a:t>
            </a:r>
            <a:r>
              <a:rPr lang="es-ES" altLang="es-CL" sz="2000" dirty="0" err="1">
                <a:solidFill>
                  <a:schemeClr val="tx1"/>
                </a:solidFill>
              </a:rPr>
              <a:t>Gamow</a:t>
            </a:r>
            <a:r>
              <a:rPr lang="es-ES" altLang="es-CL" sz="2000" dirty="0">
                <a:solidFill>
                  <a:schemeClr val="tx1"/>
                </a:solidFill>
              </a:rPr>
              <a:t> (1904-1968) postuló la teoría más aceptada: el Big </a:t>
            </a:r>
            <a:r>
              <a:rPr lang="es-ES" altLang="es-CL" sz="2000" dirty="0" err="1">
                <a:solidFill>
                  <a:schemeClr val="tx1"/>
                </a:solidFill>
              </a:rPr>
              <a:t>Bang</a:t>
            </a:r>
            <a:r>
              <a:rPr lang="es-ES" altLang="es-CL" sz="2000" dirty="0">
                <a:solidFill>
                  <a:schemeClr val="tx1"/>
                </a:solidFill>
              </a:rPr>
              <a:t>. En ella menciona que el universo posiblemente se formó hace unos 10 mil o 15 mil millones de años, como consecuencia de una gigantesca explosión producida a partir de un átomo primigenio que era aún más pequeño que la cabeza de un alfiler. Inmediatamente después de la gran explosión, se cree que se originaron protones, neutrones, electrones y fotones, los cuales se encontraban a muy elevadas temperaturas. Estas partículas, al unirse formaron átomos de helio e hidrógeno, los primeros elementos que constituyeron la materia.</a:t>
            </a:r>
          </a:p>
        </p:txBody>
      </p:sp>
    </p:spTree>
    <p:extLst>
      <p:ext uri="{BB962C8B-B14F-4D97-AF65-F5344CB8AC3E}">
        <p14:creationId xmlns:p14="http://schemas.microsoft.com/office/powerpoint/2010/main" val="237946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 </a:t>
            </a:r>
            <a:br>
              <a:rPr lang="es-ES" altLang="es-CL" sz="4000" b="1" dirty="0">
                <a:ln w="22225">
                  <a:solidFill>
                    <a:schemeClr val="accent2"/>
                  </a:solidFill>
                  <a:prstDash val="solid"/>
                </a:ln>
                <a:solidFill>
                  <a:schemeClr val="accent2">
                    <a:lumMod val="40000"/>
                    <a:lumOff val="60000"/>
                  </a:schemeClr>
                </a:solidFill>
              </a:rPr>
            </a:br>
            <a:r>
              <a:rPr lang="es-ES" altLang="es-CL" sz="4000" b="1" dirty="0">
                <a:ln w="22225">
                  <a:solidFill>
                    <a:schemeClr val="accent2"/>
                  </a:solidFill>
                  <a:prstDash val="solid"/>
                </a:ln>
                <a:solidFill>
                  <a:schemeClr val="accent2">
                    <a:lumMod val="40000"/>
                    <a:lumOff val="60000"/>
                  </a:schemeClr>
                </a:solidFill>
              </a:rPr>
              <a:t>Teoría del Big </a:t>
            </a:r>
            <a:r>
              <a:rPr lang="es-ES" altLang="es-CL" sz="4000" b="1" dirty="0" err="1">
                <a:ln w="22225">
                  <a:solidFill>
                    <a:schemeClr val="accent2"/>
                  </a:solidFill>
                  <a:prstDash val="solid"/>
                </a:ln>
                <a:solidFill>
                  <a:schemeClr val="accent2">
                    <a:lumMod val="40000"/>
                    <a:lumOff val="60000"/>
                  </a:schemeClr>
                </a:solidFill>
              </a:rPr>
              <a:t>Bang</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Existen muchas teorías acerca del origen y la forma que tiene el universo. En 1948, el físico George Anthony </a:t>
            </a:r>
            <a:r>
              <a:rPr lang="es-ES" altLang="es-CL" sz="2000" dirty="0" err="1">
                <a:solidFill>
                  <a:schemeClr val="tx1"/>
                </a:solidFill>
              </a:rPr>
              <a:t>Gamow</a:t>
            </a:r>
            <a:r>
              <a:rPr lang="es-ES" altLang="es-CL" sz="2000" dirty="0">
                <a:solidFill>
                  <a:schemeClr val="tx1"/>
                </a:solidFill>
              </a:rPr>
              <a:t> (1904-1968) postuló la teoría más aceptada: el Big </a:t>
            </a:r>
            <a:r>
              <a:rPr lang="es-ES" altLang="es-CL" sz="2000" dirty="0" err="1">
                <a:solidFill>
                  <a:schemeClr val="tx1"/>
                </a:solidFill>
              </a:rPr>
              <a:t>Bang</a:t>
            </a:r>
            <a:r>
              <a:rPr lang="es-ES" altLang="es-CL" sz="2000" dirty="0">
                <a:solidFill>
                  <a:schemeClr val="tx1"/>
                </a:solidFill>
              </a:rPr>
              <a:t>. En ella menciona que el universo posiblemente se formó hace unos 10 mil o 15 mil millones de años, como consecuencia de una gigantesca explosión producida a partir de un átomo primigenio que era aún más pequeño que la cabeza de un alfiler. Inmediatamente después de la gran explosión, se cree que se originaron protones, neutrones, electrones y fotones, los cuales se encontraban a muy elevadas temperaturas. Estas partículas, al unirse formaron átomos de helio e hidrógeno, los primeros elementos que constituyeron la materia.</a:t>
            </a:r>
          </a:p>
        </p:txBody>
      </p:sp>
    </p:spTree>
    <p:extLst>
      <p:ext uri="{BB962C8B-B14F-4D97-AF65-F5344CB8AC3E}">
        <p14:creationId xmlns:p14="http://schemas.microsoft.com/office/powerpoint/2010/main" val="184433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Origen del planeta: </a:t>
            </a:r>
            <a:br>
              <a:rPr lang="es-ES" altLang="es-CL" sz="4000" b="1" dirty="0">
                <a:ln w="22225">
                  <a:solidFill>
                    <a:schemeClr val="accent2"/>
                  </a:solidFill>
                  <a:prstDash val="solid"/>
                </a:ln>
                <a:solidFill>
                  <a:schemeClr val="accent2">
                    <a:lumMod val="40000"/>
                    <a:lumOff val="60000"/>
                  </a:schemeClr>
                </a:solidFill>
              </a:rPr>
            </a:br>
            <a:r>
              <a:rPr lang="es-ES" altLang="es-CL" sz="4000" b="1" dirty="0">
                <a:ln w="22225">
                  <a:solidFill>
                    <a:schemeClr val="accent2"/>
                  </a:solidFill>
                  <a:prstDash val="solid"/>
                </a:ln>
                <a:solidFill>
                  <a:schemeClr val="accent2">
                    <a:lumMod val="40000"/>
                    <a:lumOff val="60000"/>
                  </a:schemeClr>
                </a:solidFill>
              </a:rPr>
              <a:t>Teoría del Big </a:t>
            </a:r>
            <a:r>
              <a:rPr lang="es-ES" altLang="es-CL" sz="4000" b="1" dirty="0" err="1">
                <a:ln w="22225">
                  <a:solidFill>
                    <a:schemeClr val="accent2"/>
                  </a:solidFill>
                  <a:prstDash val="solid"/>
                </a:ln>
                <a:solidFill>
                  <a:schemeClr val="accent2">
                    <a:lumMod val="40000"/>
                    <a:lumOff val="60000"/>
                  </a:schemeClr>
                </a:solidFill>
              </a:rPr>
              <a:t>Bang</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La teoría del Big </a:t>
            </a:r>
            <a:r>
              <a:rPr lang="es-ES" altLang="es-CL" sz="2000" dirty="0" err="1">
                <a:solidFill>
                  <a:schemeClr val="tx1"/>
                </a:solidFill>
              </a:rPr>
              <a:t>Bang</a:t>
            </a:r>
            <a:r>
              <a:rPr lang="es-ES" altLang="es-CL" sz="2000" dirty="0">
                <a:solidFill>
                  <a:schemeClr val="tx1"/>
                </a:solidFill>
              </a:rPr>
              <a:t> se sustenta en tres puntos:</a:t>
            </a:r>
          </a:p>
          <a:p>
            <a:pPr marL="0" indent="0" algn="just">
              <a:lnSpc>
                <a:spcPct val="80000"/>
              </a:lnSpc>
              <a:buNone/>
            </a:pPr>
            <a:endParaRPr lang="es-ES" altLang="es-CL" sz="2000" dirty="0">
              <a:solidFill>
                <a:schemeClr val="tx1"/>
              </a:solidFill>
            </a:endParaRPr>
          </a:p>
          <a:p>
            <a:pPr algn="just">
              <a:lnSpc>
                <a:spcPct val="80000"/>
              </a:lnSpc>
            </a:pPr>
            <a:r>
              <a:rPr lang="es-ES" altLang="es-CL" sz="2000" dirty="0">
                <a:solidFill>
                  <a:schemeClr val="tx1"/>
                </a:solidFill>
              </a:rPr>
              <a:t>El Universo se está expandiendo como resultado de la enorme explosión. Se sabe que el Universo se expande porque las galaxias se están alejando unas de otras.</a:t>
            </a:r>
          </a:p>
          <a:p>
            <a:pPr algn="just">
              <a:lnSpc>
                <a:spcPct val="80000"/>
              </a:lnSpc>
            </a:pPr>
            <a:r>
              <a:rPr lang="es-ES" altLang="es-CL" sz="2000" dirty="0">
                <a:solidFill>
                  <a:schemeClr val="tx1"/>
                </a:solidFill>
              </a:rPr>
              <a:t>La abundancia de elementos químicos en el universo es constante; es decir podemos encontrar los mismos elementos (en forma de isótopos) en diferentes  astros, aun cuando éstos se encuentren separados por grandes distancias.</a:t>
            </a:r>
          </a:p>
          <a:p>
            <a:pPr algn="just">
              <a:lnSpc>
                <a:spcPct val="80000"/>
              </a:lnSpc>
            </a:pPr>
            <a:r>
              <a:rPr lang="es-ES" altLang="es-CL" sz="2000" dirty="0">
                <a:solidFill>
                  <a:schemeClr val="tx1"/>
                </a:solidFill>
              </a:rPr>
              <a:t>En 1965, los físicos </a:t>
            </a:r>
            <a:r>
              <a:rPr lang="es-ES" altLang="es-CL" sz="2000" dirty="0" err="1">
                <a:solidFill>
                  <a:schemeClr val="tx1"/>
                </a:solidFill>
              </a:rPr>
              <a:t>Pensias</a:t>
            </a:r>
            <a:r>
              <a:rPr lang="es-ES" altLang="es-CL" sz="2000" dirty="0">
                <a:solidFill>
                  <a:schemeClr val="tx1"/>
                </a:solidFill>
              </a:rPr>
              <a:t> y Wilson detectaron que la radiación que llega a la Tierra desde todas partes del universo proviene de una gran explosión que ocurrió hace 10 mil o 15 mil millones de años.</a:t>
            </a:r>
          </a:p>
          <a:p>
            <a:pPr marL="0" indent="0" algn="just">
              <a:lnSpc>
                <a:spcPct val="80000"/>
              </a:lnSpc>
              <a:buNone/>
            </a:pPr>
            <a:endParaRPr lang="es-ES" altLang="es-CL" sz="2000" dirty="0">
              <a:solidFill>
                <a:schemeClr val="tx1"/>
              </a:solidFill>
            </a:endParaRPr>
          </a:p>
        </p:txBody>
      </p:sp>
    </p:spTree>
    <p:extLst>
      <p:ext uri="{BB962C8B-B14F-4D97-AF65-F5344CB8AC3E}">
        <p14:creationId xmlns:p14="http://schemas.microsoft.com/office/powerpoint/2010/main" val="4234928010"/>
      </p:ext>
    </p:extLst>
  </p:cSld>
  <p:clrMapOvr>
    <a:masterClrMapping/>
  </p:clrMapOvr>
</p:sld>
</file>

<file path=ppt/theme/theme1.xml><?xml version="1.0" encoding="utf-8"?>
<a:theme xmlns:a="http://schemas.openxmlformats.org/drawingml/2006/main" name="powerpoint-template-24">
  <a:themeElements>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250</TotalTime>
  <Words>984</Words>
  <Application>Microsoft Office PowerPoint</Application>
  <PresentationFormat>Presentación en pantalla (4:3)</PresentationFormat>
  <Paragraphs>55</Paragraphs>
  <Slides>14</Slides>
  <Notes>14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Microsoft Sans Serif</vt:lpstr>
      <vt:lpstr>powerpoint-template-24</vt:lpstr>
      <vt:lpstr>OA 1. Analizando el estado actual de la biodiversidad</vt:lpstr>
      <vt:lpstr>Unidad 1. Analizando el estado actual de la biodiversidad</vt:lpstr>
      <vt:lpstr>  Origen del planeta</vt:lpstr>
      <vt:lpstr>  Origen del planeta</vt:lpstr>
      <vt:lpstr>  Origen del planeta</vt:lpstr>
      <vt:lpstr>  Origen del planeta</vt:lpstr>
      <vt:lpstr>  Origen del planeta:  Teoría del Big Bang</vt:lpstr>
      <vt:lpstr>  Origen del planeta:  Teoría del Big Bang</vt:lpstr>
      <vt:lpstr>  Origen del planeta:  Teoría del Big Bang</vt:lpstr>
      <vt:lpstr>  Origen del planeta:  Teoría del Big Bang</vt:lpstr>
      <vt:lpstr>Presentación de PowerPoint</vt:lpstr>
      <vt:lpstr>  Origen del planeta:  Teoría del Big Bang</vt:lpstr>
      <vt:lpstr>Actividad </vt:lpstr>
      <vt:lpstr>Cierre de clase  </vt:lpstr>
    </vt:vector>
  </TitlesOfParts>
  <Company>SmileTemplates.com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electivo de Biología de los ecosistemas</dc:title>
  <dc:creator>Eslendy Sanchez</dc:creator>
  <cp:lastModifiedBy>Carmen Barros Ortega</cp:lastModifiedBy>
  <cp:revision>18</cp:revision>
  <dcterms:created xsi:type="dcterms:W3CDTF">2021-03-13T16:35:16Z</dcterms:created>
  <dcterms:modified xsi:type="dcterms:W3CDTF">2021-03-31T12:59:23Z</dcterms:modified>
</cp:coreProperties>
</file>