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80" r:id="rId4"/>
    <p:sldId id="281" r:id="rId5"/>
    <p:sldId id="282" r:id="rId6"/>
    <p:sldId id="283" r:id="rId7"/>
    <p:sldId id="284" r:id="rId8"/>
    <p:sldId id="285" r:id="rId9"/>
    <p:sldId id="286" r:id="rId10"/>
    <p:sldId id="287" r:id="rId11"/>
    <p:sldId id="290" r:id="rId12"/>
    <p:sldId id="291" r:id="rId13"/>
    <p:sldId id="289" r:id="rId14"/>
    <p:sldId id="293" r:id="rId15"/>
    <p:sldId id="294" r:id="rId16"/>
    <p:sldId id="295" r:id="rId17"/>
    <p:sldId id="296" r:id="rId18"/>
    <p:sldId id="297" r:id="rId19"/>
    <p:sldId id="298" r:id="rId20"/>
    <p:sldId id="299" r:id="rId21"/>
    <p:sldId id="300" r:id="rId22"/>
    <p:sldId id="301" r:id="rId23"/>
    <p:sldId id="302" r:id="rId24"/>
    <p:sldId id="292" r:id="rId25"/>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00"/>
    <a:srgbClr val="4D4D4D"/>
    <a:srgbClr val="B92D14"/>
    <a:srgbClr val="35759D"/>
    <a:srgbClr val="35B19D"/>
    <a:srgbClr val="00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6" autoAdjust="0"/>
    <p:restoredTop sz="95596" autoAdjust="0"/>
  </p:normalViewPr>
  <p:slideViewPr>
    <p:cSldViewPr>
      <p:cViewPr varScale="1">
        <p:scale>
          <a:sx n="41" d="100"/>
          <a:sy n="41" d="100"/>
        </p:scale>
        <p:origin x="145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7F6E5B39-72B3-496B-A5A6-62973434F7F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81923" name="Rectangle 3">
            <a:extLst>
              <a:ext uri="{FF2B5EF4-FFF2-40B4-BE49-F238E27FC236}">
                <a16:creationId xmlns:a16="http://schemas.microsoft.com/office/drawing/2014/main" id="{65AE5C92-F1BD-4DB5-8B53-A1DEA64CFB6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5124" name="Rectangle 4">
            <a:extLst>
              <a:ext uri="{FF2B5EF4-FFF2-40B4-BE49-F238E27FC236}">
                <a16:creationId xmlns:a16="http://schemas.microsoft.com/office/drawing/2014/main" id="{DA78F1A3-2DDE-482E-ABB5-569AD68EE5A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a:extLst>
              <a:ext uri="{FF2B5EF4-FFF2-40B4-BE49-F238E27FC236}">
                <a16:creationId xmlns:a16="http://schemas.microsoft.com/office/drawing/2014/main" id="{5FB5B1D9-6548-45C1-9E20-9467C80FEC6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26" name="Rectangle 6">
            <a:extLst>
              <a:ext uri="{FF2B5EF4-FFF2-40B4-BE49-F238E27FC236}">
                <a16:creationId xmlns:a16="http://schemas.microsoft.com/office/drawing/2014/main" id="{B41C35FB-5423-4928-9E1B-B667DE0B72AB}"/>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81927" name="Rectangle 7">
            <a:extLst>
              <a:ext uri="{FF2B5EF4-FFF2-40B4-BE49-F238E27FC236}">
                <a16:creationId xmlns:a16="http://schemas.microsoft.com/office/drawing/2014/main" id="{723D8156-6DFE-4DCE-BBC8-56F5101C29FA}"/>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B919982-6CA5-4751-951A-5208D5C19D52}" type="slidenum">
              <a:rPr lang="en-US" altLang="es-CL"/>
              <a:pPr/>
              <a:t>‹Nº›</a:t>
            </a:fld>
            <a:endParaRPr lang="en-US" altLang="es-C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9886E88-EC0E-4FD8-8CF9-9D9AAA424932}"/>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CCB3FE00-F96A-4CF9-9440-319FC385A9CA}" type="slidenum">
              <a:rPr lang="en-US" altLang="es-CL" sz="1200"/>
              <a:pPr eaLnBrk="1" hangingPunct="1"/>
              <a:t>1</a:t>
            </a:fld>
            <a:endParaRPr lang="en-US" altLang="es-CL" sz="1200"/>
          </a:p>
        </p:txBody>
      </p:sp>
      <p:sp>
        <p:nvSpPr>
          <p:cNvPr id="6147" name="Rectangle 2">
            <a:extLst>
              <a:ext uri="{FF2B5EF4-FFF2-40B4-BE49-F238E27FC236}">
                <a16:creationId xmlns:a16="http://schemas.microsoft.com/office/drawing/2014/main" id="{23D790C0-0A2B-4163-B0A4-28DCDF2966FA}"/>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D664315B-2C9B-4A10-83A3-4572263C0738}"/>
              </a:ext>
            </a:extLst>
          </p:cNvPr>
          <p:cNvSpPr>
            <a:spLocks noGrp="1" noChangeArrowheads="1"/>
          </p:cNvSpPr>
          <p:nvPr>
            <p:ph type="body" idx="1"/>
          </p:nvPr>
        </p:nvSpPr>
        <p:spPr>
          <a:noFill/>
        </p:spPr>
        <p:txBody>
          <a:bodyPr/>
          <a:lstStyle/>
          <a:p>
            <a:pPr eaLnBrk="1" hangingPunct="1"/>
            <a:endParaRPr lang="ru-RU" altLang="es-CL">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10</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2374768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11</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1961458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12</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3464572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13</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3137392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14</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522814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15</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3000109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16</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2934707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17</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2131359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18</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2623056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19</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1189259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14C8492-1860-4108-80FA-B863521333DB}"/>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5AC7357-5A03-447A-A165-E209BE6CA26E}" type="slidenum">
              <a:rPr lang="en-US" altLang="es-CL" sz="1200"/>
              <a:pPr eaLnBrk="1" hangingPunct="1"/>
              <a:t>2</a:t>
            </a:fld>
            <a:endParaRPr lang="en-US" altLang="es-CL" sz="1200"/>
          </a:p>
        </p:txBody>
      </p:sp>
      <p:sp>
        <p:nvSpPr>
          <p:cNvPr id="7171" name="Rectangle 2">
            <a:extLst>
              <a:ext uri="{FF2B5EF4-FFF2-40B4-BE49-F238E27FC236}">
                <a16:creationId xmlns:a16="http://schemas.microsoft.com/office/drawing/2014/main" id="{2813A875-5C95-4658-9D25-A84EA87DBFDC}"/>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7D3E30C8-2B8A-4D84-A763-89F589E4906C}"/>
              </a:ext>
            </a:extLst>
          </p:cNvPr>
          <p:cNvSpPr>
            <a:spLocks noGrp="1" noChangeArrowheads="1"/>
          </p:cNvSpPr>
          <p:nvPr>
            <p:ph type="body" idx="1"/>
          </p:nvPr>
        </p:nvSpPr>
        <p:spPr>
          <a:noFill/>
        </p:spPr>
        <p:txBody>
          <a:bodyPr/>
          <a:lstStyle/>
          <a:p>
            <a:pPr eaLnBrk="1" hangingPunct="1"/>
            <a:endParaRPr lang="ru-RU" altLang="es-CL">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20</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597557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21</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996839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22</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16996267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23</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4033672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24</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344152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14C8492-1860-4108-80FA-B863521333DB}"/>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5AC7357-5A03-447A-A165-E209BE6CA26E}" type="slidenum">
              <a:rPr lang="en-US" altLang="es-CL" sz="1200"/>
              <a:pPr eaLnBrk="1" hangingPunct="1"/>
              <a:t>3</a:t>
            </a:fld>
            <a:endParaRPr lang="en-US" altLang="es-CL" sz="1200"/>
          </a:p>
        </p:txBody>
      </p:sp>
      <p:sp>
        <p:nvSpPr>
          <p:cNvPr id="7171" name="Rectangle 2">
            <a:extLst>
              <a:ext uri="{FF2B5EF4-FFF2-40B4-BE49-F238E27FC236}">
                <a16:creationId xmlns:a16="http://schemas.microsoft.com/office/drawing/2014/main" id="{2813A875-5C95-4658-9D25-A84EA87DBFDC}"/>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7D3E30C8-2B8A-4D84-A763-89F589E4906C}"/>
              </a:ext>
            </a:extLst>
          </p:cNvPr>
          <p:cNvSpPr>
            <a:spLocks noGrp="1" noChangeArrowheads="1"/>
          </p:cNvSpPr>
          <p:nvPr>
            <p:ph type="body" idx="1"/>
          </p:nvPr>
        </p:nvSpPr>
        <p:spPr>
          <a:noFill/>
        </p:spPr>
        <p:txBody>
          <a:bodyPr/>
          <a:lstStyle/>
          <a:p>
            <a:pPr eaLnBrk="1" hangingPunct="1"/>
            <a:endParaRPr lang="ru-RU" altLang="es-CL">
              <a:latin typeface="Arial" panose="020B0604020202020204" pitchFamily="34" charset="0"/>
            </a:endParaRPr>
          </a:p>
        </p:txBody>
      </p:sp>
    </p:spTree>
    <p:extLst>
      <p:ext uri="{BB962C8B-B14F-4D97-AF65-F5344CB8AC3E}">
        <p14:creationId xmlns:p14="http://schemas.microsoft.com/office/powerpoint/2010/main" val="2386727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14C8492-1860-4108-80FA-B863521333DB}"/>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5AC7357-5A03-447A-A165-E209BE6CA26E}" type="slidenum">
              <a:rPr lang="en-US" altLang="es-CL" sz="1200"/>
              <a:pPr eaLnBrk="1" hangingPunct="1"/>
              <a:t>4</a:t>
            </a:fld>
            <a:endParaRPr lang="en-US" altLang="es-CL" sz="1200"/>
          </a:p>
        </p:txBody>
      </p:sp>
      <p:sp>
        <p:nvSpPr>
          <p:cNvPr id="7171" name="Rectangle 2">
            <a:extLst>
              <a:ext uri="{FF2B5EF4-FFF2-40B4-BE49-F238E27FC236}">
                <a16:creationId xmlns:a16="http://schemas.microsoft.com/office/drawing/2014/main" id="{2813A875-5C95-4658-9D25-A84EA87DBFDC}"/>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7D3E30C8-2B8A-4D84-A763-89F589E4906C}"/>
              </a:ext>
            </a:extLst>
          </p:cNvPr>
          <p:cNvSpPr>
            <a:spLocks noGrp="1" noChangeArrowheads="1"/>
          </p:cNvSpPr>
          <p:nvPr>
            <p:ph type="body" idx="1"/>
          </p:nvPr>
        </p:nvSpPr>
        <p:spPr>
          <a:noFill/>
        </p:spPr>
        <p:txBody>
          <a:bodyPr/>
          <a:lstStyle/>
          <a:p>
            <a:pPr eaLnBrk="1" hangingPunct="1"/>
            <a:endParaRPr lang="ru-RU" altLang="es-CL">
              <a:latin typeface="Arial" panose="020B0604020202020204" pitchFamily="34" charset="0"/>
            </a:endParaRPr>
          </a:p>
        </p:txBody>
      </p:sp>
    </p:spTree>
    <p:extLst>
      <p:ext uri="{BB962C8B-B14F-4D97-AF65-F5344CB8AC3E}">
        <p14:creationId xmlns:p14="http://schemas.microsoft.com/office/powerpoint/2010/main" val="3351923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5</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285962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6</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2007224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7</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413153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8</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3269215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CC65A-56C1-47E6-9987-6CEA14CA1A6F}"/>
              </a:ext>
            </a:extLst>
          </p:cNvPr>
          <p:cNvSpPr>
            <a:spLocks noGrp="1" noChangeArrowheads="1"/>
          </p:cNvSpPr>
          <p:nvPr>
            <p:ph type="sldNum" sz="quarter" idx="5"/>
          </p:nvPr>
        </p:nvSpPr>
        <p:spPr>
          <a:ln/>
        </p:spPr>
        <p:txBody>
          <a:bodyPr/>
          <a:lstStyle/>
          <a:p>
            <a:fld id="{7B614DC1-78F1-4816-963F-FC305584498A}" type="slidenum">
              <a:rPr lang="en-US" altLang="es-CL"/>
              <a:pPr/>
              <a:t>9</a:t>
            </a:fld>
            <a:endParaRPr lang="en-US" altLang="es-CL"/>
          </a:p>
        </p:txBody>
      </p:sp>
      <p:sp>
        <p:nvSpPr>
          <p:cNvPr id="110594" name="Rectangle 2">
            <a:extLst>
              <a:ext uri="{FF2B5EF4-FFF2-40B4-BE49-F238E27FC236}">
                <a16:creationId xmlns:a16="http://schemas.microsoft.com/office/drawing/2014/main" id="{91F9AF0A-EFE1-427E-BB93-A30ACC018722}"/>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63F87676-849C-4949-983D-EC419351EC4C}"/>
              </a:ext>
            </a:extLst>
          </p:cNvPr>
          <p:cNvSpPr>
            <a:spLocks noGrp="1" noChangeArrowheads="1"/>
          </p:cNvSpPr>
          <p:nvPr>
            <p:ph type="body" idx="1"/>
          </p:nvPr>
        </p:nvSpPr>
        <p:spPr/>
        <p:txBody>
          <a:bodyPr/>
          <a:lstStyle/>
          <a:p>
            <a:endParaRPr lang="ru-RU" altLang="es-CL"/>
          </a:p>
        </p:txBody>
      </p:sp>
    </p:spTree>
    <p:extLst>
      <p:ext uri="{BB962C8B-B14F-4D97-AF65-F5344CB8AC3E}">
        <p14:creationId xmlns:p14="http://schemas.microsoft.com/office/powerpoint/2010/main" val="649709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es-ES" noProof="0"/>
              <a:t>Haga clic para modificar el estilo de título del patrón</a:t>
            </a:r>
            <a:endParaRPr lang="en-US" noProof="0"/>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es-ES" noProof="0"/>
              <a:t>Haga clic para modificar el estilo de subtítulo del patrón</a:t>
            </a:r>
            <a:endParaRPr lang="en-US" noProof="0"/>
          </a:p>
        </p:txBody>
      </p:sp>
    </p:spTree>
    <p:extLst>
      <p:ext uri="{BB962C8B-B14F-4D97-AF65-F5344CB8AC3E}">
        <p14:creationId xmlns:p14="http://schemas.microsoft.com/office/powerpoint/2010/main" val="401339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677586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8"/>
            <a:ext cx="1828800" cy="5211762"/>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914400" y="1417638"/>
            <a:ext cx="5334000" cy="521176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36195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58618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los estilos de texto del patrón</a:t>
            </a:r>
          </a:p>
        </p:txBody>
      </p:sp>
    </p:spTree>
    <p:extLst>
      <p:ext uri="{BB962C8B-B14F-4D97-AF65-F5344CB8AC3E}">
        <p14:creationId xmlns:p14="http://schemas.microsoft.com/office/powerpoint/2010/main" val="2849342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4120865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3730307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76890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602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Tree>
    <p:extLst>
      <p:ext uri="{BB962C8B-B14F-4D97-AF65-F5344CB8AC3E}">
        <p14:creationId xmlns:p14="http://schemas.microsoft.com/office/powerpoint/2010/main" val="4266370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Tree>
    <p:extLst>
      <p:ext uri="{BB962C8B-B14F-4D97-AF65-F5344CB8AC3E}">
        <p14:creationId xmlns:p14="http://schemas.microsoft.com/office/powerpoint/2010/main" val="656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44EB03F-12F5-42AD-A41D-CE2DC1B47FDC}"/>
              </a:ext>
            </a:extLst>
          </p:cNvPr>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CL"/>
              <a:t>Haga clic para modificar el estilo de título del patrón</a:t>
            </a:r>
            <a:endParaRPr lang="en-US" altLang="es-CL"/>
          </a:p>
        </p:txBody>
      </p:sp>
      <p:sp>
        <p:nvSpPr>
          <p:cNvPr id="1027" name="Rectangle 3">
            <a:extLst>
              <a:ext uri="{FF2B5EF4-FFF2-40B4-BE49-F238E27FC236}">
                <a16:creationId xmlns:a16="http://schemas.microsoft.com/office/drawing/2014/main" id="{7141F84B-42F4-40F5-BE29-3630508FE8E2}"/>
              </a:ext>
            </a:extLst>
          </p:cNvPr>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CL"/>
              <a:t>Haga clic para modificar los estilos de texto del patrón</a:t>
            </a:r>
          </a:p>
          <a:p>
            <a:pPr lvl="1"/>
            <a:r>
              <a:rPr lang="es-ES" altLang="es-CL"/>
              <a:t>Segundo nivel</a:t>
            </a:r>
          </a:p>
          <a:p>
            <a:pPr lvl="2"/>
            <a:r>
              <a:rPr lang="es-ES" altLang="es-CL"/>
              <a:t>Tercer nivel</a:t>
            </a:r>
          </a:p>
          <a:p>
            <a:pPr lvl="3"/>
            <a:r>
              <a:rPr lang="es-ES" altLang="es-CL"/>
              <a:t>Cuarto nivel</a:t>
            </a:r>
          </a:p>
          <a:p>
            <a:pPr lvl="4"/>
            <a:r>
              <a:rPr lang="es-ES" altLang="es-CL"/>
              <a:t>Quinto nivel</a:t>
            </a:r>
            <a:endParaRPr lang="en-US" alt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F60077E7-6EBD-4687-A04F-38974CD17E84}"/>
              </a:ext>
            </a:extLst>
          </p:cNvPr>
          <p:cNvSpPr>
            <a:spLocks noGrp="1" noChangeArrowheads="1"/>
          </p:cNvSpPr>
          <p:nvPr>
            <p:ph type="ctrTitle"/>
          </p:nvPr>
        </p:nvSpPr>
        <p:spPr>
          <a:xfrm>
            <a:off x="1191359" y="3288124"/>
            <a:ext cx="6804756" cy="7620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ctr" eaLnBrk="1" hangingPunct="1"/>
            <a:r>
              <a:rPr lang="en-US" altLang="es-CL" sz="4400" b="1" dirty="0">
                <a:solidFill>
                  <a:schemeClr val="accent2">
                    <a:lumMod val="75000"/>
                  </a:schemeClr>
                </a:solidFill>
              </a:rPr>
              <a:t>OA: 3 Nivelación  </a:t>
            </a:r>
            <a:endParaRPr lang="ru-RU" altLang="es-CL" sz="4400" b="1" dirty="0">
              <a:solidFill>
                <a:schemeClr val="accent2">
                  <a:lumMod val="75000"/>
                </a:schemeClr>
              </a:solidFill>
            </a:endParaRPr>
          </a:p>
        </p:txBody>
      </p:sp>
      <p:sp>
        <p:nvSpPr>
          <p:cNvPr id="2051" name="Rectangle 8">
            <a:extLst>
              <a:ext uri="{FF2B5EF4-FFF2-40B4-BE49-F238E27FC236}">
                <a16:creationId xmlns:a16="http://schemas.microsoft.com/office/drawing/2014/main" id="{D50AA159-1AB7-4BC6-8571-2DC24463DA82}"/>
              </a:ext>
            </a:extLst>
          </p:cNvPr>
          <p:cNvSpPr>
            <a:spLocks noGrp="1" noChangeArrowheads="1"/>
          </p:cNvSpPr>
          <p:nvPr>
            <p:ph type="subTitle" idx="1"/>
          </p:nvPr>
        </p:nvSpPr>
        <p:spPr>
          <a:xfrm>
            <a:off x="4971525" y="5445224"/>
            <a:ext cx="3816424" cy="5334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l" eaLnBrk="1" hangingPunct="1"/>
            <a:r>
              <a:rPr lang="en-US" altLang="es-CL" dirty="0">
                <a:solidFill>
                  <a:srgbClr val="006600"/>
                </a:solidFill>
              </a:rPr>
              <a:t>Prof. Eslendy Sánchez</a:t>
            </a:r>
            <a:endParaRPr lang="ru-RU" altLang="es-CL" dirty="0">
              <a:solidFill>
                <a:srgbClr val="006600"/>
              </a:solidFill>
            </a:endParaRPr>
          </a:p>
        </p:txBody>
      </p:sp>
      <p:sp>
        <p:nvSpPr>
          <p:cNvPr id="5" name="CuadroTexto 4">
            <a:extLst>
              <a:ext uri="{FF2B5EF4-FFF2-40B4-BE49-F238E27FC236}">
                <a16:creationId xmlns:a16="http://schemas.microsoft.com/office/drawing/2014/main" id="{4E35DA7F-CD71-42AC-993D-A65767C9D887}"/>
              </a:ext>
            </a:extLst>
          </p:cNvPr>
          <p:cNvSpPr txBox="1"/>
          <p:nvPr/>
        </p:nvSpPr>
        <p:spPr>
          <a:xfrm>
            <a:off x="2411760" y="476672"/>
            <a:ext cx="4572000" cy="1938992"/>
          </a:xfrm>
          <a:prstGeom prst="rect">
            <a:avLst/>
          </a:prstGeom>
          <a:noFill/>
        </p:spPr>
        <p:txBody>
          <a:bodyPr wrap="square">
            <a:spAutoFit/>
          </a:bodyPr>
          <a:lstStyle/>
          <a:p>
            <a:pPr algn="ctr"/>
            <a:r>
              <a:rPr lang="es-CL" b="1" dirty="0">
                <a:solidFill>
                  <a:schemeClr val="accent6">
                    <a:lumMod val="50000"/>
                  </a:schemeClr>
                </a:solidFill>
              </a:rPr>
              <a:t>Colegio del real </a:t>
            </a:r>
          </a:p>
          <a:p>
            <a:pPr algn="ctr"/>
            <a:r>
              <a:rPr lang="es-CL" b="1" dirty="0">
                <a:solidFill>
                  <a:schemeClr val="accent6">
                    <a:lumMod val="50000"/>
                  </a:schemeClr>
                </a:solidFill>
              </a:rPr>
              <a:t>Maipú</a:t>
            </a:r>
          </a:p>
          <a:p>
            <a:pPr algn="ctr"/>
            <a:r>
              <a:rPr lang="es-CL" b="1" dirty="0">
                <a:solidFill>
                  <a:schemeClr val="accent6">
                    <a:lumMod val="50000"/>
                  </a:schemeClr>
                </a:solidFill>
              </a:rPr>
              <a:t>Ciencias para la ciudadanía </a:t>
            </a:r>
          </a:p>
          <a:p>
            <a:pPr algn="ctr"/>
            <a:r>
              <a:rPr lang="es-CL" b="1" dirty="0">
                <a:solidFill>
                  <a:schemeClr val="accent6">
                    <a:lumMod val="50000"/>
                  </a:schemeClr>
                </a:solidFill>
              </a:rPr>
              <a:t>Clase 1 y 2 </a:t>
            </a:r>
          </a:p>
          <a:p>
            <a:pPr algn="ctr"/>
            <a:r>
              <a:rPr lang="es-CL" b="1" dirty="0">
                <a:solidFill>
                  <a:schemeClr val="accent6">
                    <a:lumMod val="50000"/>
                  </a:schemeClr>
                </a:solidFill>
              </a:rPr>
              <a:t>4°Medio</a:t>
            </a:r>
          </a:p>
        </p:txBody>
      </p:sp>
      <p:pic>
        <p:nvPicPr>
          <p:cNvPr id="2" name="Imagen 1">
            <a:extLst>
              <a:ext uri="{FF2B5EF4-FFF2-40B4-BE49-F238E27FC236}">
                <a16:creationId xmlns:a16="http://schemas.microsoft.com/office/drawing/2014/main" id="{C646EF8E-A189-425F-8C80-14B0EE09ACE6}"/>
              </a:ext>
            </a:extLst>
          </p:cNvPr>
          <p:cNvPicPr>
            <a:picLocks noChangeAspect="1"/>
          </p:cNvPicPr>
          <p:nvPr/>
        </p:nvPicPr>
        <p:blipFill>
          <a:blip r:embed="rId4"/>
          <a:stretch>
            <a:fillRect/>
          </a:stretch>
        </p:blipFill>
        <p:spPr>
          <a:xfrm>
            <a:off x="971600" y="476672"/>
            <a:ext cx="1823388" cy="129614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4392488" cy="4752528"/>
          </a:xfrm>
        </p:spPr>
        <p:txBody>
          <a:bodyPr/>
          <a:lstStyle/>
          <a:p>
            <a:pPr marL="0" indent="0" algn="ctr">
              <a:lnSpc>
                <a:spcPct val="80000"/>
              </a:lnSpc>
              <a:buNone/>
            </a:pPr>
            <a:r>
              <a:rPr lang="en-US" altLang="ko-KR" b="1" u="sng" dirty="0">
                <a:solidFill>
                  <a:schemeClr val="accent1">
                    <a:lumMod val="50000"/>
                  </a:schemeClr>
                </a:solidFill>
                <a:latin typeface="Verdana" panose="020B0604030504040204" pitchFamily="34" charset="0"/>
                <a:ea typeface="굴림" panose="020B0503020000020004" pitchFamily="34" charset="-127"/>
              </a:rPr>
              <a:t>Repaso</a:t>
            </a: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just">
              <a:lnSpc>
                <a:spcPct val="80000"/>
              </a:lnSpc>
              <a:buNone/>
            </a:pPr>
            <a:endParaRPr lang="es-ES" altLang="es-CL" sz="2000" b="1" i="1" dirty="0">
              <a:solidFill>
                <a:srgbClr val="4D4D4D"/>
              </a:solidFill>
            </a:endParaRPr>
          </a:p>
          <a:p>
            <a:pPr marL="0" indent="0" algn="just">
              <a:lnSpc>
                <a:spcPct val="80000"/>
              </a:lnSpc>
              <a:buNone/>
            </a:pPr>
            <a:r>
              <a:rPr lang="es-ES" altLang="es-CL" sz="2000" dirty="0">
                <a:solidFill>
                  <a:schemeClr val="accent2">
                    <a:lumMod val="75000"/>
                  </a:schemeClr>
                </a:solidFill>
              </a:rPr>
              <a:t>Los climogramas constan de tres ejes:</a:t>
            </a:r>
          </a:p>
          <a:p>
            <a:pPr marL="0" indent="0" algn="just">
              <a:lnSpc>
                <a:spcPct val="80000"/>
              </a:lnSpc>
              <a:buNone/>
            </a:pPr>
            <a:r>
              <a:rPr lang="es-ES" altLang="es-CL" sz="2000" dirty="0">
                <a:solidFill>
                  <a:schemeClr val="accent2">
                    <a:lumMod val="75000"/>
                  </a:schemeClr>
                </a:solidFill>
              </a:rPr>
              <a:t>1.	un eje horizontal donde se consignan los doce meses del año</a:t>
            </a:r>
          </a:p>
          <a:p>
            <a:pPr marL="0" indent="0" algn="just">
              <a:lnSpc>
                <a:spcPct val="80000"/>
              </a:lnSpc>
              <a:buNone/>
            </a:pPr>
            <a:r>
              <a:rPr lang="es-ES" altLang="es-CL" sz="2000" dirty="0">
                <a:solidFill>
                  <a:schemeClr val="accent2">
                    <a:lumMod val="75000"/>
                  </a:schemeClr>
                </a:solidFill>
              </a:rPr>
              <a:t>2.	dos ejes verticales donde se señala:</a:t>
            </a:r>
          </a:p>
          <a:p>
            <a:pPr lvl="1" algn="just">
              <a:lnSpc>
                <a:spcPct val="80000"/>
              </a:lnSpc>
            </a:pPr>
            <a:r>
              <a:rPr lang="es-ES" altLang="es-CL" sz="2000" dirty="0">
                <a:solidFill>
                  <a:schemeClr val="accent2">
                    <a:lumMod val="75000"/>
                  </a:schemeClr>
                </a:solidFill>
              </a:rPr>
              <a:t>a la izquierda la temperatura, medida en grados Celsius</a:t>
            </a:r>
          </a:p>
          <a:p>
            <a:pPr lvl="1" algn="just">
              <a:lnSpc>
                <a:spcPct val="80000"/>
              </a:lnSpc>
            </a:pPr>
            <a:r>
              <a:rPr lang="es-ES" altLang="es-CL" sz="2000" dirty="0">
                <a:solidFill>
                  <a:schemeClr val="accent2">
                    <a:lumMod val="75000"/>
                  </a:schemeClr>
                </a:solidFill>
              </a:rPr>
              <a:t>a la derecha las precipitaciones, medidas en milímetros</a:t>
            </a:r>
          </a:p>
          <a:p>
            <a:pPr marL="0" indent="0" algn="just">
              <a:lnSpc>
                <a:spcPct val="80000"/>
              </a:lnSpc>
              <a:buNone/>
            </a:pPr>
            <a:r>
              <a:rPr lang="es-ES" altLang="es-CL" sz="2000" dirty="0">
                <a:solidFill>
                  <a:schemeClr val="accent2">
                    <a:lumMod val="75000"/>
                  </a:schemeClr>
                </a:solidFill>
              </a:rPr>
              <a:t>3.	el total de precipitaciones mensuales se expresa a través de barras, mientras que la temperatura media mensual se expresa por medio de una curva. </a:t>
            </a:r>
          </a:p>
          <a:p>
            <a:pPr algn="just">
              <a:lnSpc>
                <a:spcPct val="80000"/>
              </a:lnSpc>
            </a:pPr>
            <a:endParaRPr lang="es-ES" altLang="es-CL" sz="2000" dirty="0">
              <a:solidFill>
                <a:schemeClr val="accent2">
                  <a:lumMod val="75000"/>
                </a:schemeClr>
              </a:solidFill>
            </a:endParaRPr>
          </a:p>
        </p:txBody>
      </p:sp>
      <p:pic>
        <p:nvPicPr>
          <p:cNvPr id="2" name="Imagen 1">
            <a:extLst>
              <a:ext uri="{FF2B5EF4-FFF2-40B4-BE49-F238E27FC236}">
                <a16:creationId xmlns:a16="http://schemas.microsoft.com/office/drawing/2014/main" id="{43C3A916-C058-4E18-BABE-901D90380980}"/>
              </a:ext>
            </a:extLst>
          </p:cNvPr>
          <p:cNvPicPr>
            <a:picLocks noChangeAspect="1"/>
          </p:cNvPicPr>
          <p:nvPr/>
        </p:nvPicPr>
        <p:blipFill>
          <a:blip r:embed="rId3"/>
          <a:stretch>
            <a:fillRect/>
          </a:stretch>
        </p:blipFill>
        <p:spPr>
          <a:xfrm>
            <a:off x="4788024" y="2492896"/>
            <a:ext cx="4212585" cy="3395766"/>
          </a:xfrm>
          <a:prstGeom prst="rect">
            <a:avLst/>
          </a:prstGeom>
        </p:spPr>
      </p:pic>
    </p:spTree>
    <p:extLst>
      <p:ext uri="{BB962C8B-B14F-4D97-AF65-F5344CB8AC3E}">
        <p14:creationId xmlns:p14="http://schemas.microsoft.com/office/powerpoint/2010/main" val="2877489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marL="0" indent="0" algn="ctr">
              <a:lnSpc>
                <a:spcPct val="80000"/>
              </a:lnSpc>
              <a:buNone/>
            </a:pPr>
            <a:r>
              <a:rPr lang="en-US" altLang="ko-KR" b="1" u="sng" dirty="0">
                <a:solidFill>
                  <a:schemeClr val="accent1">
                    <a:lumMod val="50000"/>
                  </a:schemeClr>
                </a:solidFill>
                <a:latin typeface="Verdana" panose="020B0604030504040204" pitchFamily="34" charset="0"/>
                <a:ea typeface="굴림" panose="020B0503020000020004" pitchFamily="34" charset="-127"/>
              </a:rPr>
              <a:t>Repaso</a:t>
            </a: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just">
              <a:lnSpc>
                <a:spcPct val="80000"/>
              </a:lnSpc>
              <a:buNone/>
            </a:pPr>
            <a:endParaRPr lang="es-ES" sz="2000" b="1" u="sng" dirty="0">
              <a:solidFill>
                <a:schemeClr val="accent1">
                  <a:lumMod val="50000"/>
                </a:schemeClr>
              </a:solidFill>
            </a:endParaRPr>
          </a:p>
          <a:p>
            <a:pPr algn="just">
              <a:lnSpc>
                <a:spcPct val="80000"/>
              </a:lnSpc>
            </a:pPr>
            <a:r>
              <a:rPr lang="es-ES" sz="2000" b="1" u="sng" dirty="0">
                <a:solidFill>
                  <a:schemeClr val="accent1">
                    <a:lumMod val="50000"/>
                  </a:schemeClr>
                </a:solidFill>
              </a:rPr>
              <a:t>Cambio climático:  </a:t>
            </a:r>
            <a:r>
              <a:rPr lang="es-ES" sz="2000" dirty="0">
                <a:solidFill>
                  <a:schemeClr val="accent2">
                    <a:lumMod val="75000"/>
                  </a:schemeClr>
                </a:solidFill>
              </a:rPr>
              <a:t>es la variación global del clima de la Tierra. Esta variación se debe a causas naturales y a la acción del hombre y se produce sobre todos los parámetros climáticos: temperatura, precipitaciones, nubosidad, etc., a muy diversas escalas de tiempo. Según datos obtenidos por Greenpeace, el cambio climático se puede constatar porque: </a:t>
            </a:r>
          </a:p>
          <a:p>
            <a:pPr algn="just">
              <a:lnSpc>
                <a:spcPct val="80000"/>
              </a:lnSpc>
            </a:pPr>
            <a:endParaRPr lang="es-ES" sz="2000" b="1" u="sng" dirty="0">
              <a:solidFill>
                <a:schemeClr val="accent1">
                  <a:lumMod val="50000"/>
                </a:schemeClr>
              </a:solidFill>
            </a:endParaRPr>
          </a:p>
          <a:p>
            <a:pPr algn="just">
              <a:lnSpc>
                <a:spcPct val="80000"/>
              </a:lnSpc>
            </a:pPr>
            <a:r>
              <a:rPr lang="es-ES" altLang="es-CL" sz="2000" dirty="0">
                <a:solidFill>
                  <a:schemeClr val="accent2">
                    <a:lumMod val="75000"/>
                  </a:schemeClr>
                </a:solidFill>
              </a:rPr>
              <a:t>La temperatura media mundial ha aumentado ya 1,1°C desde la época preindustrial</a:t>
            </a:r>
          </a:p>
          <a:p>
            <a:pPr algn="just">
              <a:lnSpc>
                <a:spcPct val="80000"/>
              </a:lnSpc>
            </a:pPr>
            <a:r>
              <a:rPr lang="es-ES" altLang="es-CL" sz="2000" dirty="0">
                <a:solidFill>
                  <a:schemeClr val="accent2">
                    <a:lumMod val="75000"/>
                  </a:schemeClr>
                </a:solidFill>
              </a:rPr>
              <a:t>El período 2015-2019, según la Organización Meteorológica Mundial (OMM), serán los cinco años más cálidos jamás registrado</a:t>
            </a:r>
          </a:p>
          <a:p>
            <a:pPr algn="just">
              <a:lnSpc>
                <a:spcPct val="80000"/>
              </a:lnSpc>
            </a:pPr>
            <a:r>
              <a:rPr lang="es-ES" altLang="es-CL" sz="2000" dirty="0">
                <a:solidFill>
                  <a:schemeClr val="accent2">
                    <a:lumMod val="75000"/>
                  </a:schemeClr>
                </a:solidFill>
              </a:rPr>
              <a:t>La tasa de subida del nivel del mar ha ascendido a 5 mm al año en el quinquenio 2014 -2019</a:t>
            </a:r>
          </a:p>
          <a:p>
            <a:pPr algn="just">
              <a:lnSpc>
                <a:spcPct val="80000"/>
              </a:lnSpc>
            </a:pPr>
            <a:endParaRPr lang="es-ES" altLang="es-CL" sz="2000" dirty="0">
              <a:solidFill>
                <a:schemeClr val="accent2">
                  <a:lumMod val="75000"/>
                </a:schemeClr>
              </a:solidFill>
            </a:endParaRPr>
          </a:p>
        </p:txBody>
      </p:sp>
    </p:spTree>
    <p:extLst>
      <p:ext uri="{BB962C8B-B14F-4D97-AF65-F5344CB8AC3E}">
        <p14:creationId xmlns:p14="http://schemas.microsoft.com/office/powerpoint/2010/main" val="2509984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marL="0" indent="0" algn="ctr">
              <a:lnSpc>
                <a:spcPct val="80000"/>
              </a:lnSpc>
              <a:buNone/>
            </a:pPr>
            <a:r>
              <a:rPr lang="en-US" altLang="ko-KR" b="1" u="sng" dirty="0">
                <a:solidFill>
                  <a:schemeClr val="accent1">
                    <a:lumMod val="50000"/>
                  </a:schemeClr>
                </a:solidFill>
                <a:latin typeface="Verdana" panose="020B0604030504040204" pitchFamily="34" charset="0"/>
                <a:ea typeface="굴림" panose="020B0503020000020004" pitchFamily="34" charset="-127"/>
              </a:rPr>
              <a:t>Repaso</a:t>
            </a: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just">
              <a:lnSpc>
                <a:spcPct val="80000"/>
              </a:lnSpc>
              <a:buNone/>
            </a:pPr>
            <a:endParaRPr lang="es-ES" sz="2000" b="1" u="sng" dirty="0">
              <a:solidFill>
                <a:schemeClr val="accent1">
                  <a:lumMod val="50000"/>
                </a:schemeClr>
              </a:solidFill>
            </a:endParaRPr>
          </a:p>
          <a:p>
            <a:pPr algn="just">
              <a:lnSpc>
                <a:spcPct val="80000"/>
              </a:lnSpc>
            </a:pPr>
            <a:r>
              <a:rPr lang="es-ES" sz="2000" b="1" u="sng" dirty="0">
                <a:solidFill>
                  <a:schemeClr val="accent1">
                    <a:lumMod val="50000"/>
                  </a:schemeClr>
                </a:solidFill>
              </a:rPr>
              <a:t>Cambio climático:  </a:t>
            </a:r>
          </a:p>
          <a:p>
            <a:pPr algn="just">
              <a:lnSpc>
                <a:spcPct val="80000"/>
              </a:lnSpc>
            </a:pPr>
            <a:endParaRPr lang="es-ES" sz="2000" dirty="0">
              <a:solidFill>
                <a:schemeClr val="accent2">
                  <a:lumMod val="75000"/>
                </a:schemeClr>
              </a:solidFill>
            </a:endParaRPr>
          </a:p>
          <a:p>
            <a:pPr algn="just">
              <a:lnSpc>
                <a:spcPct val="80000"/>
              </a:lnSpc>
            </a:pPr>
            <a:r>
              <a:rPr lang="es-ES" altLang="es-CL" sz="2000" dirty="0">
                <a:solidFill>
                  <a:schemeClr val="accent2">
                    <a:lumMod val="75000"/>
                  </a:schemeClr>
                </a:solidFill>
              </a:rPr>
              <a:t>También, se destacan los impactos económicos y sociales, que serán cada vez más graves, como:</a:t>
            </a:r>
          </a:p>
          <a:p>
            <a:pPr algn="just">
              <a:lnSpc>
                <a:spcPct val="80000"/>
              </a:lnSpc>
            </a:pPr>
            <a:endParaRPr lang="es-ES" altLang="es-CL" sz="2000" dirty="0">
              <a:solidFill>
                <a:schemeClr val="accent2">
                  <a:lumMod val="75000"/>
                </a:schemeClr>
              </a:solidFill>
            </a:endParaRPr>
          </a:p>
          <a:p>
            <a:pPr algn="just">
              <a:lnSpc>
                <a:spcPct val="80000"/>
              </a:lnSpc>
            </a:pPr>
            <a:r>
              <a:rPr lang="es-ES" altLang="es-CL" sz="2000" dirty="0">
                <a:solidFill>
                  <a:schemeClr val="accent2">
                    <a:lumMod val="75000"/>
                  </a:schemeClr>
                </a:solidFill>
              </a:rPr>
              <a:t>Daños en las cosechas y en la producción alimentaria</a:t>
            </a:r>
          </a:p>
          <a:p>
            <a:pPr algn="just">
              <a:lnSpc>
                <a:spcPct val="80000"/>
              </a:lnSpc>
            </a:pPr>
            <a:r>
              <a:rPr lang="es-ES" altLang="es-CL" sz="2000" dirty="0">
                <a:solidFill>
                  <a:schemeClr val="accent2">
                    <a:lumMod val="75000"/>
                  </a:schemeClr>
                </a:solidFill>
              </a:rPr>
              <a:t>Las sequías </a:t>
            </a:r>
          </a:p>
          <a:p>
            <a:pPr algn="just">
              <a:lnSpc>
                <a:spcPct val="80000"/>
              </a:lnSpc>
            </a:pPr>
            <a:r>
              <a:rPr lang="es-ES" altLang="es-CL" sz="2000" dirty="0">
                <a:solidFill>
                  <a:schemeClr val="accent2">
                    <a:lumMod val="75000"/>
                  </a:schemeClr>
                </a:solidFill>
              </a:rPr>
              <a:t>Los riesgos en la salud</a:t>
            </a:r>
          </a:p>
          <a:p>
            <a:pPr algn="just">
              <a:lnSpc>
                <a:spcPct val="80000"/>
              </a:lnSpc>
            </a:pPr>
            <a:r>
              <a:rPr lang="es-ES" altLang="es-CL" sz="2000" dirty="0">
                <a:solidFill>
                  <a:schemeClr val="accent2">
                    <a:lumMod val="75000"/>
                  </a:schemeClr>
                </a:solidFill>
              </a:rPr>
              <a:t>Los fenómenos meteorológicos extremos, tormentas y huracanes mega incendios</a:t>
            </a:r>
          </a:p>
          <a:p>
            <a:pPr marL="0" indent="0" algn="just">
              <a:lnSpc>
                <a:spcPct val="80000"/>
              </a:lnSpc>
              <a:buNone/>
            </a:pPr>
            <a:endParaRPr lang="es-ES" altLang="es-CL" sz="2000" dirty="0">
              <a:solidFill>
                <a:schemeClr val="accent2">
                  <a:lumMod val="75000"/>
                </a:schemeClr>
              </a:solidFill>
            </a:endParaRPr>
          </a:p>
        </p:txBody>
      </p:sp>
    </p:spTree>
    <p:extLst>
      <p:ext uri="{BB962C8B-B14F-4D97-AF65-F5344CB8AC3E}">
        <p14:creationId xmlns:p14="http://schemas.microsoft.com/office/powerpoint/2010/main" val="4061098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marL="0" indent="0" algn="ctr">
              <a:lnSpc>
                <a:spcPct val="80000"/>
              </a:lnSpc>
              <a:buNone/>
            </a:pPr>
            <a:r>
              <a:rPr lang="en-US" altLang="ko-KR" sz="2000" b="1" u="sng" dirty="0" err="1">
                <a:solidFill>
                  <a:schemeClr val="accent1">
                    <a:lumMod val="50000"/>
                  </a:schemeClr>
                </a:solidFill>
                <a:latin typeface="Verdana" panose="020B0604030504040204" pitchFamily="34" charset="0"/>
                <a:ea typeface="굴림" panose="020B0503020000020004" pitchFamily="34" charset="-127"/>
              </a:rPr>
              <a:t>Actividad</a:t>
            </a:r>
            <a:r>
              <a:rPr lang="en-US" altLang="ko-KR" sz="2000" b="1" u="sng" dirty="0">
                <a:solidFill>
                  <a:schemeClr val="accent1">
                    <a:lumMod val="50000"/>
                  </a:schemeClr>
                </a:solidFill>
                <a:latin typeface="Verdana" panose="020B0604030504040204" pitchFamily="34" charset="0"/>
                <a:ea typeface="굴림" panose="020B0503020000020004" pitchFamily="34" charset="-127"/>
              </a:rPr>
              <a:t> </a:t>
            </a:r>
          </a:p>
          <a:p>
            <a:pPr marL="0" indent="0" algn="just">
              <a:lnSpc>
                <a:spcPct val="80000"/>
              </a:lnSpc>
              <a:buNone/>
            </a:pPr>
            <a:endParaRPr lang="es-ES" altLang="es-CL" sz="2000" b="1" i="1" dirty="0">
              <a:solidFill>
                <a:srgbClr val="4D4D4D"/>
              </a:solidFill>
            </a:endParaRPr>
          </a:p>
          <a:p>
            <a:pPr algn="just">
              <a:lnSpc>
                <a:spcPct val="80000"/>
              </a:lnSpc>
            </a:pPr>
            <a:r>
              <a:rPr lang="es-ES" sz="2000" b="1" u="sng" dirty="0">
                <a:solidFill>
                  <a:schemeClr val="accent1">
                    <a:lumMod val="50000"/>
                  </a:schemeClr>
                </a:solidFill>
              </a:rPr>
              <a:t>Climogramas:</a:t>
            </a:r>
          </a:p>
          <a:p>
            <a:pPr algn="just">
              <a:lnSpc>
                <a:spcPct val="80000"/>
              </a:lnSpc>
            </a:pPr>
            <a:r>
              <a:rPr lang="es-ES" altLang="es-CL" sz="2000" dirty="0">
                <a:solidFill>
                  <a:schemeClr val="accent2">
                    <a:lumMod val="75000"/>
                  </a:schemeClr>
                </a:solidFill>
              </a:rPr>
              <a:t>Realicen un climograma de las temperaturas en Santiago con los siguientes datos: </a:t>
            </a:r>
          </a:p>
          <a:p>
            <a:pPr algn="just">
              <a:lnSpc>
                <a:spcPct val="80000"/>
              </a:lnSpc>
            </a:pPr>
            <a:endParaRPr lang="es-ES" altLang="es-CL" sz="2000" dirty="0">
              <a:solidFill>
                <a:schemeClr val="accent2">
                  <a:lumMod val="75000"/>
                </a:schemeClr>
              </a:solidFill>
            </a:endParaRPr>
          </a:p>
        </p:txBody>
      </p:sp>
      <p:graphicFrame>
        <p:nvGraphicFramePr>
          <p:cNvPr id="3" name="Tabla 2">
            <a:extLst>
              <a:ext uri="{FF2B5EF4-FFF2-40B4-BE49-F238E27FC236}">
                <a16:creationId xmlns:a16="http://schemas.microsoft.com/office/drawing/2014/main" id="{FFC3C98B-2F49-47B4-9BB7-40407CAA6413}"/>
              </a:ext>
            </a:extLst>
          </p:cNvPr>
          <p:cNvGraphicFramePr>
            <a:graphicFrameLocks noGrp="1"/>
          </p:cNvGraphicFramePr>
          <p:nvPr>
            <p:extLst>
              <p:ext uri="{D42A27DB-BD31-4B8C-83A1-F6EECF244321}">
                <p14:modId xmlns:p14="http://schemas.microsoft.com/office/powerpoint/2010/main" val="2477240182"/>
              </p:ext>
            </p:extLst>
          </p:nvPr>
        </p:nvGraphicFramePr>
        <p:xfrm>
          <a:off x="406128" y="3404031"/>
          <a:ext cx="8342336" cy="1174115"/>
        </p:xfrm>
        <a:graphic>
          <a:graphicData uri="http://schemas.openxmlformats.org/drawingml/2006/table">
            <a:tbl>
              <a:tblPr firstRow="1" firstCol="1" bandRow="1">
                <a:tableStyleId>{21E4AEA4-8DFA-4A89-87EB-49C32662AFE0}</a:tableStyleId>
              </a:tblPr>
              <a:tblGrid>
                <a:gridCol w="960474">
                  <a:extLst>
                    <a:ext uri="{9D8B030D-6E8A-4147-A177-3AD203B41FA5}">
                      <a16:colId xmlns:a16="http://schemas.microsoft.com/office/drawing/2014/main" val="1347018858"/>
                    </a:ext>
                  </a:extLst>
                </a:gridCol>
                <a:gridCol w="536849">
                  <a:extLst>
                    <a:ext uri="{9D8B030D-6E8A-4147-A177-3AD203B41FA5}">
                      <a16:colId xmlns:a16="http://schemas.microsoft.com/office/drawing/2014/main" val="3308359926"/>
                    </a:ext>
                  </a:extLst>
                </a:gridCol>
                <a:gridCol w="652383">
                  <a:extLst>
                    <a:ext uri="{9D8B030D-6E8A-4147-A177-3AD203B41FA5}">
                      <a16:colId xmlns:a16="http://schemas.microsoft.com/office/drawing/2014/main" val="2676033478"/>
                    </a:ext>
                  </a:extLst>
                </a:gridCol>
                <a:gridCol w="552254">
                  <a:extLst>
                    <a:ext uri="{9D8B030D-6E8A-4147-A177-3AD203B41FA5}">
                      <a16:colId xmlns:a16="http://schemas.microsoft.com/office/drawing/2014/main" val="1355563041"/>
                    </a:ext>
                  </a:extLst>
                </a:gridCol>
                <a:gridCol w="444421">
                  <a:extLst>
                    <a:ext uri="{9D8B030D-6E8A-4147-A177-3AD203B41FA5}">
                      <a16:colId xmlns:a16="http://schemas.microsoft.com/office/drawing/2014/main" val="3841746635"/>
                    </a:ext>
                  </a:extLst>
                </a:gridCol>
                <a:gridCol w="506039">
                  <a:extLst>
                    <a:ext uri="{9D8B030D-6E8A-4147-A177-3AD203B41FA5}">
                      <a16:colId xmlns:a16="http://schemas.microsoft.com/office/drawing/2014/main" val="2933166536"/>
                    </a:ext>
                  </a:extLst>
                </a:gridCol>
                <a:gridCol w="498337">
                  <a:extLst>
                    <a:ext uri="{9D8B030D-6E8A-4147-A177-3AD203B41FA5}">
                      <a16:colId xmlns:a16="http://schemas.microsoft.com/office/drawing/2014/main" val="1066951817"/>
                    </a:ext>
                  </a:extLst>
                </a:gridCol>
                <a:gridCol w="452124">
                  <a:extLst>
                    <a:ext uri="{9D8B030D-6E8A-4147-A177-3AD203B41FA5}">
                      <a16:colId xmlns:a16="http://schemas.microsoft.com/office/drawing/2014/main" val="1676607336"/>
                    </a:ext>
                  </a:extLst>
                </a:gridCol>
                <a:gridCol w="598467">
                  <a:extLst>
                    <a:ext uri="{9D8B030D-6E8A-4147-A177-3AD203B41FA5}">
                      <a16:colId xmlns:a16="http://schemas.microsoft.com/office/drawing/2014/main" val="1402712488"/>
                    </a:ext>
                  </a:extLst>
                </a:gridCol>
                <a:gridCol w="875749">
                  <a:extLst>
                    <a:ext uri="{9D8B030D-6E8A-4147-A177-3AD203B41FA5}">
                      <a16:colId xmlns:a16="http://schemas.microsoft.com/office/drawing/2014/main" val="2678297893"/>
                    </a:ext>
                  </a:extLst>
                </a:gridCol>
                <a:gridCol w="660085">
                  <a:extLst>
                    <a:ext uri="{9D8B030D-6E8A-4147-A177-3AD203B41FA5}">
                      <a16:colId xmlns:a16="http://schemas.microsoft.com/office/drawing/2014/main" val="4253904359"/>
                    </a:ext>
                  </a:extLst>
                </a:gridCol>
                <a:gridCol w="814131">
                  <a:extLst>
                    <a:ext uri="{9D8B030D-6E8A-4147-A177-3AD203B41FA5}">
                      <a16:colId xmlns:a16="http://schemas.microsoft.com/office/drawing/2014/main" val="16477248"/>
                    </a:ext>
                  </a:extLst>
                </a:gridCol>
                <a:gridCol w="791023">
                  <a:extLst>
                    <a:ext uri="{9D8B030D-6E8A-4147-A177-3AD203B41FA5}">
                      <a16:colId xmlns:a16="http://schemas.microsoft.com/office/drawing/2014/main" val="1087764908"/>
                    </a:ext>
                  </a:extLst>
                </a:gridCol>
              </a:tblGrid>
              <a:tr h="255517">
                <a:tc>
                  <a:txBody>
                    <a:bodyPr/>
                    <a:lstStyle/>
                    <a:p>
                      <a:pPr algn="just">
                        <a:lnSpc>
                          <a:spcPct val="115000"/>
                        </a:lnSpc>
                      </a:pPr>
                      <a:r>
                        <a:rPr lang="es-CL" sz="1100" b="1" dirty="0">
                          <a:solidFill>
                            <a:srgbClr val="000000"/>
                          </a:solidFill>
                          <a:effectLst/>
                        </a:rPr>
                        <a:t> </a:t>
                      </a:r>
                      <a:endParaRPr lang="es-CL"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dirty="0">
                          <a:solidFill>
                            <a:srgbClr val="000000"/>
                          </a:solidFill>
                          <a:effectLst/>
                        </a:rPr>
                        <a:t>Enero </a:t>
                      </a:r>
                      <a:endParaRPr lang="es-CL"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Febrero  </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Marzo </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Abril </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Mayo </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Junio </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Julio </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Agosto </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Septiembre </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Octubre </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noviembre</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Diciembre </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28489579"/>
                  </a:ext>
                </a:extLst>
              </a:tr>
              <a:tr h="478305">
                <a:tc>
                  <a:txBody>
                    <a:bodyPr/>
                    <a:lstStyle/>
                    <a:p>
                      <a:pPr algn="just">
                        <a:lnSpc>
                          <a:spcPct val="115000"/>
                        </a:lnSpc>
                      </a:pPr>
                      <a:r>
                        <a:rPr lang="es-CL" sz="1100" b="1" dirty="0">
                          <a:solidFill>
                            <a:srgbClr val="000000"/>
                          </a:solidFill>
                          <a:effectLst/>
                        </a:rPr>
                        <a:t>Temperatura máx. (°C)</a:t>
                      </a:r>
                      <a:endParaRPr lang="es-CL"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29.6</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28.7</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26.4</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22.9</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18.2</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14.4</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14.5</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16.1</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18.6</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21.8</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25.4</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28</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22641421"/>
                  </a:ext>
                </a:extLst>
              </a:tr>
              <a:tr h="440293">
                <a:tc>
                  <a:txBody>
                    <a:bodyPr/>
                    <a:lstStyle/>
                    <a:p>
                      <a:pPr algn="just">
                        <a:lnSpc>
                          <a:spcPct val="115000"/>
                        </a:lnSpc>
                      </a:pPr>
                      <a:r>
                        <a:rPr lang="es-CL" sz="1100" b="1" dirty="0">
                          <a:solidFill>
                            <a:srgbClr val="000000"/>
                          </a:solidFill>
                          <a:effectLst/>
                        </a:rPr>
                        <a:t>Precipitación (mm)</a:t>
                      </a:r>
                      <a:endParaRPr lang="es-CL"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dirty="0">
                          <a:solidFill>
                            <a:srgbClr val="000000"/>
                          </a:solidFill>
                          <a:effectLst/>
                        </a:rPr>
                        <a:t>1</a:t>
                      </a:r>
                      <a:endParaRPr lang="es-CL"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2</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3</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dirty="0">
                          <a:solidFill>
                            <a:srgbClr val="000000"/>
                          </a:solidFill>
                          <a:effectLst/>
                        </a:rPr>
                        <a:t>16</a:t>
                      </a:r>
                      <a:endParaRPr lang="es-CL"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61</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86</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78</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55</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27</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16</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a:solidFill>
                            <a:srgbClr val="000000"/>
                          </a:solidFill>
                          <a:effectLst/>
                        </a:rPr>
                        <a:t>10</a:t>
                      </a:r>
                      <a:endParaRPr lang="es-CL"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pPr>
                      <a:r>
                        <a:rPr lang="es-CL" sz="1100" b="1" dirty="0">
                          <a:solidFill>
                            <a:srgbClr val="000000"/>
                          </a:solidFill>
                          <a:effectLst/>
                        </a:rPr>
                        <a:t>4</a:t>
                      </a:r>
                      <a:endParaRPr lang="es-CL"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35009342"/>
                  </a:ext>
                </a:extLst>
              </a:tr>
            </a:tbl>
          </a:graphicData>
        </a:graphic>
      </p:graphicFrame>
    </p:spTree>
    <p:extLst>
      <p:ext uri="{BB962C8B-B14F-4D97-AF65-F5344CB8AC3E}">
        <p14:creationId xmlns:p14="http://schemas.microsoft.com/office/powerpoint/2010/main" val="116891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marL="0" indent="0" algn="ctr">
              <a:lnSpc>
                <a:spcPct val="80000"/>
              </a:lnSpc>
              <a:buNone/>
            </a:pPr>
            <a:r>
              <a:rPr lang="es-ES" sz="2000" b="1" u="sng" dirty="0">
                <a:solidFill>
                  <a:schemeClr val="accent1">
                    <a:lumMod val="50000"/>
                  </a:schemeClr>
                </a:solidFill>
              </a:rPr>
              <a:t>OBJETIVO: </a:t>
            </a: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just">
              <a:lnSpc>
                <a:spcPct val="80000"/>
              </a:lnSpc>
              <a:buNone/>
            </a:pPr>
            <a:endParaRPr lang="es-ES" sz="2000" b="1" u="sng" dirty="0">
              <a:solidFill>
                <a:schemeClr val="accent1">
                  <a:lumMod val="50000"/>
                </a:schemeClr>
              </a:solidFill>
            </a:endParaRPr>
          </a:p>
          <a:p>
            <a:pPr algn="just">
              <a:lnSpc>
                <a:spcPct val="80000"/>
              </a:lnSpc>
            </a:pPr>
            <a:endParaRPr lang="es-ES" sz="2000" b="1" u="sng" dirty="0">
              <a:solidFill>
                <a:schemeClr val="accent1">
                  <a:lumMod val="50000"/>
                </a:schemeClr>
              </a:solidFill>
            </a:endParaRPr>
          </a:p>
          <a:p>
            <a:pPr algn="just">
              <a:lnSpc>
                <a:spcPct val="80000"/>
              </a:lnSpc>
            </a:pPr>
            <a:r>
              <a:rPr lang="es-ES" sz="2000" b="1" u="sng" dirty="0">
                <a:solidFill>
                  <a:schemeClr val="accent1">
                    <a:lumMod val="50000"/>
                  </a:schemeClr>
                </a:solidFill>
              </a:rPr>
              <a:t>Describir como modelar el aumento de la temperatura global por el efecto invernadero.</a:t>
            </a:r>
          </a:p>
          <a:p>
            <a:pPr algn="just">
              <a:lnSpc>
                <a:spcPct val="80000"/>
              </a:lnSpc>
            </a:pPr>
            <a:endParaRPr lang="es-ES" altLang="es-CL" sz="2000" dirty="0">
              <a:solidFill>
                <a:schemeClr val="accent2">
                  <a:lumMod val="75000"/>
                </a:schemeClr>
              </a:solidFill>
            </a:endParaRPr>
          </a:p>
        </p:txBody>
      </p:sp>
    </p:spTree>
    <p:extLst>
      <p:ext uri="{BB962C8B-B14F-4D97-AF65-F5344CB8AC3E}">
        <p14:creationId xmlns:p14="http://schemas.microsoft.com/office/powerpoint/2010/main" val="707377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marL="0" indent="0" algn="ctr">
              <a:lnSpc>
                <a:spcPct val="80000"/>
              </a:lnSpc>
              <a:buNone/>
            </a:pP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s-ES" sz="2800" b="1" dirty="0">
                <a:solidFill>
                  <a:schemeClr val="accent1">
                    <a:lumMod val="50000"/>
                  </a:schemeClr>
                </a:solidFill>
              </a:rPr>
              <a:t>Calentamiento Global y Efecto Invernadero</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r>
              <a:rPr lang="es-ES" altLang="es-CL" sz="2000" dirty="0">
                <a:solidFill>
                  <a:schemeClr val="accent2">
                    <a:lumMod val="75000"/>
                  </a:schemeClr>
                </a:solidFill>
              </a:rPr>
              <a:t>El efecto invernadero se produce cuando determinados gases como el dióxido de carbono o el metano retienen una parte de la energía que emite la Tierra después de haberse calentado con la radiación del sol. En estos casos se produce una elevación de la temperatura que se parece a la que se da dentro de un invernadero. Sin este efecto la Tierra estaría unos 30°C más fría, lo cual haría que nuestro planeta fuera muy hostil para la vida como la conocemos, pero si aumenta este efecto produciría grandes cambios climáticos haciendo el planeta nuevamente hostil para la vida.</a:t>
            </a:r>
          </a:p>
        </p:txBody>
      </p:sp>
    </p:spTree>
    <p:extLst>
      <p:ext uri="{BB962C8B-B14F-4D97-AF65-F5344CB8AC3E}">
        <p14:creationId xmlns:p14="http://schemas.microsoft.com/office/powerpoint/2010/main" val="3556865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marL="0" indent="0" algn="ctr">
              <a:lnSpc>
                <a:spcPct val="80000"/>
              </a:lnSpc>
              <a:buNone/>
            </a:pP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s-ES" sz="2800" b="1" dirty="0">
                <a:solidFill>
                  <a:schemeClr val="accent1">
                    <a:lumMod val="50000"/>
                  </a:schemeClr>
                </a:solidFill>
              </a:rPr>
              <a:t>Calentamiento Global y Efecto Invernadero</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r>
              <a:rPr lang="es-ES" altLang="es-CL" sz="2000" dirty="0">
                <a:solidFill>
                  <a:schemeClr val="accent2">
                    <a:lumMod val="75000"/>
                  </a:schemeClr>
                </a:solidFill>
              </a:rPr>
              <a:t>El calentamiento global, por su parte, supone una elevación de la temperatura media de la Tierra y del agua que la recubre. Es decir, el efecto invernadero es una de las principales causas del calentamiento global, por lo que están íntimamente relacionados.</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r>
              <a:rPr lang="es-ES" altLang="es-CL" sz="2000" dirty="0">
                <a:solidFill>
                  <a:schemeClr val="accent2">
                    <a:lumMod val="75000"/>
                  </a:schemeClr>
                </a:solidFill>
              </a:rPr>
              <a:t>El mundo actualmente está un grado centígrado más caliente que antes de que irrumpiera la industrialización, de acuerdo a la Organización Mundial Meteorológica. Los 20 años más calurosos de la historia desde que comenzaron las mediciones han sido registrados en los últimos 22 años.  Durante décadas, los investigadores del tema han argumentado que la temperatura global no debe aumentar más de 2℃ para el final del siglo si se quiere evitar un impacto irreversible.</a:t>
            </a:r>
          </a:p>
          <a:p>
            <a:pPr marL="0" indent="0" algn="just">
              <a:lnSpc>
                <a:spcPct val="80000"/>
              </a:lnSpc>
              <a:buNone/>
            </a:pPr>
            <a:endParaRPr lang="es-ES" altLang="es-CL" sz="2000" dirty="0">
              <a:solidFill>
                <a:schemeClr val="accent2">
                  <a:lumMod val="75000"/>
                </a:schemeClr>
              </a:solidFill>
            </a:endParaRPr>
          </a:p>
        </p:txBody>
      </p:sp>
    </p:spTree>
    <p:extLst>
      <p:ext uri="{BB962C8B-B14F-4D97-AF65-F5344CB8AC3E}">
        <p14:creationId xmlns:p14="http://schemas.microsoft.com/office/powerpoint/2010/main" val="3368772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marL="0" indent="0" algn="ctr">
              <a:lnSpc>
                <a:spcPct val="80000"/>
              </a:lnSpc>
              <a:buNone/>
            </a:pP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s-ES" sz="2800" b="1" dirty="0">
                <a:solidFill>
                  <a:schemeClr val="accent1">
                    <a:lumMod val="50000"/>
                  </a:schemeClr>
                </a:solidFill>
              </a:rPr>
              <a:t>Gases de Efecto Invernadero</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r>
              <a:rPr lang="es-ES" altLang="es-CL" sz="2000" dirty="0">
                <a:solidFill>
                  <a:schemeClr val="accent2">
                    <a:lumMod val="75000"/>
                  </a:schemeClr>
                </a:solidFill>
              </a:rPr>
              <a:t>Los gases de invernadero más comunes e importantes son el dióxido de carbono, el óxido nitroso (o nitrógeno y oxígeno) y el metano.</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r>
              <a:rPr lang="es-ES" altLang="es-CL" sz="2000" b="1" dirty="0">
                <a:solidFill>
                  <a:srgbClr val="006600"/>
                </a:solidFill>
              </a:rPr>
              <a:t>Dióxido de carbono (CO2): </a:t>
            </a:r>
            <a:r>
              <a:rPr lang="es-ES" altLang="es-CL" sz="2000" dirty="0">
                <a:solidFill>
                  <a:schemeClr val="accent2">
                    <a:lumMod val="75000"/>
                  </a:schemeClr>
                </a:solidFill>
              </a:rPr>
              <a:t>Este gas de efecto invernadero se encuentra en concentraciones relativamente bajas en la atmósfera, aproximadamente un 0,03%. A pesar de sus bajos niveles, se trata del mayor impulsor del calentamiento global.  Las fuentes naturales del dióxido de carbono incluyen plantas en descomposición y materia animal, incendios forestales naturales y volcanes. Las principales fuentes humanas de CO2 proceden de la quema de combustibles fósiles (carbón, petróleo y gas) y de la deforestación.</a:t>
            </a:r>
          </a:p>
          <a:p>
            <a:pPr marL="0" indent="0" algn="just">
              <a:lnSpc>
                <a:spcPct val="80000"/>
              </a:lnSpc>
              <a:buNone/>
            </a:pPr>
            <a:endParaRPr lang="es-ES" altLang="es-CL" sz="2000" dirty="0">
              <a:solidFill>
                <a:schemeClr val="accent2">
                  <a:lumMod val="75000"/>
                </a:schemeClr>
              </a:solidFill>
            </a:endParaRPr>
          </a:p>
        </p:txBody>
      </p:sp>
    </p:spTree>
    <p:extLst>
      <p:ext uri="{BB962C8B-B14F-4D97-AF65-F5344CB8AC3E}">
        <p14:creationId xmlns:p14="http://schemas.microsoft.com/office/powerpoint/2010/main" val="210755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980728"/>
            <a:ext cx="8208912" cy="5112568"/>
          </a:xfrm>
        </p:spPr>
        <p:txBody>
          <a:bodyPr/>
          <a:lstStyle/>
          <a:p>
            <a:pPr marL="0" indent="0" algn="ctr">
              <a:lnSpc>
                <a:spcPct val="80000"/>
              </a:lnSpc>
              <a:buNone/>
            </a:pP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s-ES" sz="2800" b="1" dirty="0">
                <a:solidFill>
                  <a:schemeClr val="accent1">
                    <a:lumMod val="50000"/>
                  </a:schemeClr>
                </a:solidFill>
              </a:rPr>
              <a:t>Gases de Efecto Invernadero</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r>
              <a:rPr lang="es-ES" altLang="es-CL" sz="2000" b="1" dirty="0">
                <a:solidFill>
                  <a:srgbClr val="006600"/>
                </a:solidFill>
              </a:rPr>
              <a:t>Metano (CH4): </a:t>
            </a:r>
            <a:r>
              <a:rPr lang="es-ES" altLang="es-CL" sz="2000" dirty="0">
                <a:solidFill>
                  <a:schemeClr val="accent2">
                    <a:lumMod val="75000"/>
                  </a:schemeClr>
                </a:solidFill>
              </a:rPr>
              <a:t>El metano es un gas de invernadero muy potente. En 100 años, una tonelada de metano podría calentar el globo 23 veces más que una tonelada de dióxido de carbono. El metano se crea por la descomposición de la materia orgánica que procede en gran parte de los vertederos, el ganado bovino y el resto del sector ganadero (pollos y cerdos).</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r>
              <a:rPr lang="es-ES" altLang="es-CL" sz="2000" b="1" dirty="0">
                <a:solidFill>
                  <a:srgbClr val="006600"/>
                </a:solidFill>
              </a:rPr>
              <a:t>Óxido nitroso (N2O): </a:t>
            </a:r>
            <a:r>
              <a:rPr lang="es-ES" altLang="es-CL" sz="2000" dirty="0">
                <a:solidFill>
                  <a:schemeClr val="accent2">
                    <a:lumMod val="75000"/>
                  </a:schemeClr>
                </a:solidFill>
              </a:rPr>
              <a:t>El óxido nitroso tendrá en un siglo un efecto de calentamiento global aproximadamente 300 veces superior al del dióxido de carbono. Sin embargo, como el metano, el óxido nitroso se encuentra en concentraciones mucho menores que el dióxido de carbono en la atmósfera, es emitido por las bacterias del suelo. La agricultura y el uso de fertilizantes con base de nitrógeno, junto con el tratamiento de los residuos animales. Algunas industrias, como la del nailon, y la quema de combustible es en motores de combustión interna también liberan óxido nitroso a la atmósfera.</a:t>
            </a:r>
          </a:p>
          <a:p>
            <a:pPr marL="0" indent="0" algn="just">
              <a:lnSpc>
                <a:spcPct val="80000"/>
              </a:lnSpc>
              <a:buNone/>
            </a:pPr>
            <a:endParaRPr lang="es-ES" altLang="es-CL" sz="2000" dirty="0">
              <a:solidFill>
                <a:schemeClr val="accent2">
                  <a:lumMod val="75000"/>
                </a:schemeClr>
              </a:solidFill>
            </a:endParaRPr>
          </a:p>
        </p:txBody>
      </p:sp>
    </p:spTree>
    <p:extLst>
      <p:ext uri="{BB962C8B-B14F-4D97-AF65-F5344CB8AC3E}">
        <p14:creationId xmlns:p14="http://schemas.microsoft.com/office/powerpoint/2010/main" val="4155696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980728"/>
            <a:ext cx="8208912" cy="5112568"/>
          </a:xfrm>
        </p:spPr>
        <p:txBody>
          <a:bodyPr/>
          <a:lstStyle/>
          <a:p>
            <a:pPr marL="0" indent="0" algn="ctr">
              <a:lnSpc>
                <a:spcPct val="80000"/>
              </a:lnSpc>
              <a:buNone/>
            </a:pP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s-ES" sz="2800" b="1" dirty="0">
                <a:solidFill>
                  <a:schemeClr val="accent1">
                    <a:lumMod val="50000"/>
                  </a:schemeClr>
                </a:solidFill>
              </a:rPr>
              <a:t>Gases de Efecto Invernadero</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endParaRPr lang="es-ES" altLang="es-CL" sz="2000" dirty="0">
              <a:solidFill>
                <a:schemeClr val="accent2">
                  <a:lumMod val="75000"/>
                </a:schemeClr>
              </a:solidFill>
            </a:endParaRPr>
          </a:p>
        </p:txBody>
      </p:sp>
      <p:pic>
        <p:nvPicPr>
          <p:cNvPr id="2" name="Imagen 1">
            <a:extLst>
              <a:ext uri="{FF2B5EF4-FFF2-40B4-BE49-F238E27FC236}">
                <a16:creationId xmlns:a16="http://schemas.microsoft.com/office/drawing/2014/main" id="{C608B060-AD1C-47A4-B775-DDAE3093F969}"/>
              </a:ext>
            </a:extLst>
          </p:cNvPr>
          <p:cNvPicPr>
            <a:picLocks noChangeAspect="1"/>
          </p:cNvPicPr>
          <p:nvPr/>
        </p:nvPicPr>
        <p:blipFill>
          <a:blip r:embed="rId3"/>
          <a:stretch>
            <a:fillRect/>
          </a:stretch>
        </p:blipFill>
        <p:spPr>
          <a:xfrm>
            <a:off x="532473" y="2485463"/>
            <a:ext cx="3998483" cy="3240360"/>
          </a:xfrm>
          <a:prstGeom prst="rect">
            <a:avLst/>
          </a:prstGeom>
        </p:spPr>
      </p:pic>
      <p:pic>
        <p:nvPicPr>
          <p:cNvPr id="3" name="Imagen 2">
            <a:extLst>
              <a:ext uri="{FF2B5EF4-FFF2-40B4-BE49-F238E27FC236}">
                <a16:creationId xmlns:a16="http://schemas.microsoft.com/office/drawing/2014/main" id="{0DCF85FD-2CB4-4BD5-9D68-970152FB171A}"/>
              </a:ext>
            </a:extLst>
          </p:cNvPr>
          <p:cNvPicPr>
            <a:picLocks noChangeAspect="1"/>
          </p:cNvPicPr>
          <p:nvPr/>
        </p:nvPicPr>
        <p:blipFill>
          <a:blip r:embed="rId4"/>
          <a:stretch>
            <a:fillRect/>
          </a:stretch>
        </p:blipFill>
        <p:spPr>
          <a:xfrm>
            <a:off x="4667893" y="2420888"/>
            <a:ext cx="4202565" cy="3369511"/>
          </a:xfrm>
          <a:prstGeom prst="rect">
            <a:avLst/>
          </a:prstGeom>
        </p:spPr>
      </p:pic>
    </p:spTree>
    <p:extLst>
      <p:ext uri="{BB962C8B-B14F-4D97-AF65-F5344CB8AC3E}">
        <p14:creationId xmlns:p14="http://schemas.microsoft.com/office/powerpoint/2010/main" val="1982740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CAC3C8B5-E869-4A4D-B115-09E6B84C4C16}"/>
              </a:ext>
            </a:extLst>
          </p:cNvPr>
          <p:cNvSpPr>
            <a:spLocks noGrp="1" noChangeArrowheads="1"/>
          </p:cNvSpPr>
          <p:nvPr>
            <p:ph type="title"/>
          </p:nvPr>
        </p:nvSpPr>
        <p:spPr>
          <a:xfrm>
            <a:off x="1066800" y="1265238"/>
            <a:ext cx="7315200" cy="715962"/>
          </a:xfrm>
          <a:extLst>
            <a:ext uri="{AF507438-7753-43E0-B8FC-AC1667EBCBE1}">
              <a14:hiddenEffects xmlns:a14="http://schemas.microsoft.com/office/drawing/2010/main">
                <a:effectLst>
                  <a:outerShdw dist="17961" dir="2700000" algn="ctr" rotWithShape="0">
                    <a:schemeClr val="tx2"/>
                  </a:outerShdw>
                </a:effectLst>
              </a14:hiddenEffects>
            </a:ext>
          </a:extLst>
        </p:spPr>
        <p:txBody>
          <a:bodyPr/>
          <a:lstStyle/>
          <a:p>
            <a:pPr eaLnBrk="1" hangingPunct="1"/>
            <a:r>
              <a:rPr lang="en-US" altLang="es-CL" sz="4000" dirty="0">
                <a:solidFill>
                  <a:srgbClr val="006600"/>
                </a:solidFill>
              </a:rPr>
              <a:t>Objetivo de la Clase:</a:t>
            </a:r>
            <a:endParaRPr lang="ru-RU" altLang="es-CL" sz="4000" dirty="0">
              <a:solidFill>
                <a:srgbClr val="006600"/>
              </a:solidFill>
            </a:endParaRPr>
          </a:p>
        </p:txBody>
      </p:sp>
      <p:sp>
        <p:nvSpPr>
          <p:cNvPr id="4" name="Rectangle 5">
            <a:extLst>
              <a:ext uri="{FF2B5EF4-FFF2-40B4-BE49-F238E27FC236}">
                <a16:creationId xmlns:a16="http://schemas.microsoft.com/office/drawing/2014/main" id="{D67060DD-CC2B-463A-8F6F-46D12856FAC1}"/>
              </a:ext>
            </a:extLst>
          </p:cNvPr>
          <p:cNvSpPr>
            <a:spLocks noGrp="1" noChangeArrowheads="1"/>
          </p:cNvSpPr>
          <p:nvPr>
            <p:ph type="body" idx="1"/>
          </p:nvPr>
        </p:nvSpPr>
        <p:spPr>
          <a:xfrm>
            <a:off x="1066800" y="2492896"/>
            <a:ext cx="7315200" cy="1079376"/>
          </a:xfrm>
        </p:spPr>
        <p:txBody>
          <a:bodyPr/>
          <a:lstStyle/>
          <a:p>
            <a:pPr>
              <a:lnSpc>
                <a:spcPct val="80000"/>
              </a:lnSpc>
            </a:pPr>
            <a:r>
              <a:rPr lang="es-CL" sz="2800" dirty="0">
                <a:solidFill>
                  <a:schemeClr val="accent2">
                    <a:lumMod val="75000"/>
                  </a:schemeClr>
                </a:solidFill>
                <a:latin typeface="Bahnschrift SemiBold" panose="020B0502040204020203" pitchFamily="34" charset="0"/>
              </a:rPr>
              <a:t>Describir la asignatura</a:t>
            </a:r>
          </a:p>
          <a:p>
            <a:pPr>
              <a:lnSpc>
                <a:spcPct val="80000"/>
              </a:lnSpc>
            </a:pPr>
            <a:r>
              <a:rPr lang="es-CL" altLang="ko-KR" sz="2800" dirty="0">
                <a:solidFill>
                  <a:schemeClr val="accent2">
                    <a:lumMod val="75000"/>
                  </a:schemeClr>
                </a:solidFill>
                <a:latin typeface="Bahnschrift SemiBold" panose="020B0502040204020203" pitchFamily="34" charset="0"/>
                <a:ea typeface="굴림" panose="020B0503020000020004" pitchFamily="34" charset="-127"/>
              </a:rPr>
              <a:t>Descubrir motivaciones en la asignatura</a:t>
            </a:r>
            <a:endParaRPr lang="en-US" altLang="ko-KR" sz="2800" dirty="0">
              <a:solidFill>
                <a:schemeClr val="accent2">
                  <a:lumMod val="75000"/>
                </a:schemeClr>
              </a:solidFill>
              <a:latin typeface="Bahnschrift SemiBold" panose="020B0502040204020203" pitchFamily="34" charset="0"/>
              <a:ea typeface="굴림" panose="020B0503020000020004" pitchFamily="34" charset="-127"/>
            </a:endParaRPr>
          </a:p>
          <a:p>
            <a:pPr>
              <a:lnSpc>
                <a:spcPct val="80000"/>
              </a:lnSpc>
            </a:pPr>
            <a:endParaRPr lang="en-US" altLang="ko-KR" sz="2000" dirty="0">
              <a:solidFill>
                <a:schemeClr val="accent2">
                  <a:lumMod val="75000"/>
                </a:schemeClr>
              </a:solidFill>
              <a:latin typeface="Verdana" panose="020B0604030504040204" pitchFamily="34" charset="0"/>
              <a:ea typeface="굴림" panose="020B0503020000020004" pitchFamily="34" charset="-127"/>
            </a:endParaRPr>
          </a:p>
          <a:p>
            <a:pPr>
              <a:lnSpc>
                <a:spcPct val="80000"/>
              </a:lnSpc>
            </a:pPr>
            <a:endParaRPr lang="ru-RU" altLang="es-CL" sz="2000" dirty="0">
              <a:solidFill>
                <a:schemeClr val="accent2">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980728"/>
            <a:ext cx="8208912" cy="5112568"/>
          </a:xfrm>
        </p:spPr>
        <p:txBody>
          <a:bodyPr/>
          <a:lstStyle/>
          <a:p>
            <a:pPr marL="0" indent="0" algn="ctr">
              <a:lnSpc>
                <a:spcPct val="80000"/>
              </a:lnSpc>
              <a:buNone/>
            </a:pP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s-ES" sz="2800" b="1" dirty="0">
                <a:solidFill>
                  <a:schemeClr val="accent1">
                    <a:lumMod val="50000"/>
                  </a:schemeClr>
                </a:solidFill>
              </a:rPr>
              <a:t>Gases de Efecto Invernadero</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endParaRPr lang="es-ES" altLang="es-CL" sz="2000" dirty="0">
              <a:solidFill>
                <a:schemeClr val="accent2">
                  <a:lumMod val="75000"/>
                </a:schemeClr>
              </a:solidFill>
            </a:endParaRPr>
          </a:p>
        </p:txBody>
      </p:sp>
      <p:pic>
        <p:nvPicPr>
          <p:cNvPr id="4" name="Imagen 3">
            <a:extLst>
              <a:ext uri="{FF2B5EF4-FFF2-40B4-BE49-F238E27FC236}">
                <a16:creationId xmlns:a16="http://schemas.microsoft.com/office/drawing/2014/main" id="{9C646C2B-F68F-4D16-828D-708EF866CCA5}"/>
              </a:ext>
            </a:extLst>
          </p:cNvPr>
          <p:cNvPicPr>
            <a:picLocks noChangeAspect="1"/>
          </p:cNvPicPr>
          <p:nvPr/>
        </p:nvPicPr>
        <p:blipFill>
          <a:blip r:embed="rId3"/>
          <a:stretch>
            <a:fillRect/>
          </a:stretch>
        </p:blipFill>
        <p:spPr>
          <a:xfrm>
            <a:off x="1867238" y="1916832"/>
            <a:ext cx="5409524" cy="4333333"/>
          </a:xfrm>
          <a:prstGeom prst="rect">
            <a:avLst/>
          </a:prstGeom>
        </p:spPr>
      </p:pic>
    </p:spTree>
    <p:extLst>
      <p:ext uri="{BB962C8B-B14F-4D97-AF65-F5344CB8AC3E}">
        <p14:creationId xmlns:p14="http://schemas.microsoft.com/office/powerpoint/2010/main" val="728507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980728"/>
            <a:ext cx="8208912" cy="5112568"/>
          </a:xfrm>
        </p:spPr>
        <p:txBody>
          <a:bodyPr/>
          <a:lstStyle/>
          <a:p>
            <a:pPr marL="0" indent="0" algn="ctr">
              <a:lnSpc>
                <a:spcPct val="80000"/>
              </a:lnSpc>
              <a:buNone/>
            </a:pP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s-ES" sz="2800" b="1" dirty="0">
                <a:solidFill>
                  <a:schemeClr val="accent1">
                    <a:lumMod val="50000"/>
                  </a:schemeClr>
                </a:solidFill>
              </a:rPr>
              <a:t>Consecuencias del calentamiento global</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r>
              <a:rPr lang="es-ES" altLang="es-CL" sz="2000" dirty="0">
                <a:solidFill>
                  <a:schemeClr val="accent2">
                    <a:lumMod val="75000"/>
                  </a:schemeClr>
                </a:solidFill>
              </a:rPr>
              <a:t>El calentamiento global, además del aumento de la temperatura de la Tierra tiene otras consecuencias relacionado con los patrones de clima a nivel mundial:</a:t>
            </a:r>
          </a:p>
          <a:p>
            <a:pPr marL="0" indent="0" algn="just">
              <a:lnSpc>
                <a:spcPct val="80000"/>
              </a:lnSpc>
              <a:buNone/>
            </a:pPr>
            <a:endParaRPr lang="es-ES" altLang="es-CL" sz="2000" dirty="0">
              <a:solidFill>
                <a:schemeClr val="accent2">
                  <a:lumMod val="75000"/>
                </a:schemeClr>
              </a:solidFill>
            </a:endParaRPr>
          </a:p>
          <a:p>
            <a:pPr algn="just">
              <a:lnSpc>
                <a:spcPct val="80000"/>
              </a:lnSpc>
            </a:pPr>
            <a:r>
              <a:rPr lang="es-ES" altLang="es-CL" sz="2000" dirty="0">
                <a:solidFill>
                  <a:schemeClr val="accent2">
                    <a:lumMod val="75000"/>
                  </a:schemeClr>
                </a:solidFill>
              </a:rPr>
              <a:t>Las temperaturas más elevadas suponen que las lluvias sean menos frecuentes, pero tengan más intensidad, por lo que pueden provocar inundaciones.</a:t>
            </a:r>
          </a:p>
          <a:p>
            <a:pPr algn="just">
              <a:lnSpc>
                <a:spcPct val="80000"/>
              </a:lnSpc>
            </a:pPr>
            <a:endParaRPr lang="es-ES" altLang="es-CL" sz="2000" dirty="0">
              <a:solidFill>
                <a:schemeClr val="accent2">
                  <a:lumMod val="75000"/>
                </a:schemeClr>
              </a:solidFill>
            </a:endParaRPr>
          </a:p>
          <a:p>
            <a:pPr algn="just">
              <a:lnSpc>
                <a:spcPct val="80000"/>
              </a:lnSpc>
            </a:pPr>
            <a:r>
              <a:rPr lang="es-ES" altLang="es-CL" sz="2000" dirty="0">
                <a:solidFill>
                  <a:schemeClr val="accent2">
                    <a:lumMod val="75000"/>
                  </a:schemeClr>
                </a:solidFill>
              </a:rPr>
              <a:t>La temperatura más alta supone que determinadas enfermedades como la malaria o el dengue se difundan con mayor facilidad.</a:t>
            </a:r>
          </a:p>
          <a:p>
            <a:pPr algn="just">
              <a:lnSpc>
                <a:spcPct val="80000"/>
              </a:lnSpc>
            </a:pPr>
            <a:endParaRPr lang="es-ES" altLang="es-CL" sz="2000" dirty="0">
              <a:solidFill>
                <a:schemeClr val="accent2">
                  <a:lumMod val="75000"/>
                </a:schemeClr>
              </a:solidFill>
            </a:endParaRPr>
          </a:p>
          <a:p>
            <a:pPr algn="just">
              <a:lnSpc>
                <a:spcPct val="80000"/>
              </a:lnSpc>
            </a:pPr>
            <a:r>
              <a:rPr lang="es-ES" altLang="es-CL" sz="2000" dirty="0">
                <a:solidFill>
                  <a:schemeClr val="accent2">
                    <a:lumMod val="75000"/>
                  </a:schemeClr>
                </a:solidFill>
              </a:rPr>
              <a:t>Deshielo de los glaciares, lo que puede amenazar a especies animales, vegetales y poner en peligro las localidades costeras.</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endParaRPr lang="es-ES" altLang="es-CL" sz="2000" dirty="0">
              <a:solidFill>
                <a:schemeClr val="accent2">
                  <a:lumMod val="75000"/>
                </a:schemeClr>
              </a:solidFill>
            </a:endParaRPr>
          </a:p>
        </p:txBody>
      </p:sp>
    </p:spTree>
    <p:extLst>
      <p:ext uri="{BB962C8B-B14F-4D97-AF65-F5344CB8AC3E}">
        <p14:creationId xmlns:p14="http://schemas.microsoft.com/office/powerpoint/2010/main" val="4138653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980728"/>
            <a:ext cx="8208912" cy="5112568"/>
          </a:xfrm>
        </p:spPr>
        <p:txBody>
          <a:bodyPr/>
          <a:lstStyle/>
          <a:p>
            <a:pPr marL="0" indent="0" algn="ctr">
              <a:lnSpc>
                <a:spcPct val="80000"/>
              </a:lnSpc>
              <a:buNone/>
            </a:pP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s-ES" sz="2800" b="1" dirty="0">
                <a:solidFill>
                  <a:schemeClr val="accent1">
                    <a:lumMod val="50000"/>
                  </a:schemeClr>
                </a:solidFill>
              </a:rPr>
              <a:t>Consecuencias del calentamiento global</a:t>
            </a:r>
          </a:p>
          <a:p>
            <a:pPr marL="0" indent="0" algn="just">
              <a:lnSpc>
                <a:spcPct val="80000"/>
              </a:lnSpc>
              <a:buNone/>
            </a:pPr>
            <a:endParaRPr lang="es-ES" altLang="es-CL" sz="2000" dirty="0">
              <a:solidFill>
                <a:schemeClr val="accent2">
                  <a:lumMod val="75000"/>
                </a:schemeClr>
              </a:solidFill>
            </a:endParaRPr>
          </a:p>
          <a:p>
            <a:pPr algn="just">
              <a:lnSpc>
                <a:spcPct val="80000"/>
              </a:lnSpc>
            </a:pPr>
            <a:r>
              <a:rPr lang="es-ES" altLang="es-CL" sz="2000" dirty="0">
                <a:solidFill>
                  <a:schemeClr val="accent2">
                    <a:lumMod val="75000"/>
                  </a:schemeClr>
                </a:solidFill>
              </a:rPr>
              <a:t>La elevación de la temperatura puede suponer cambios en las estaciones del año (lluvias torrenciales, huracanes) y en su duración, y que esos cambios afecten a los diversos ecosistemas </a:t>
            </a:r>
          </a:p>
          <a:p>
            <a:pPr marL="0" indent="0" algn="just">
              <a:lnSpc>
                <a:spcPct val="80000"/>
              </a:lnSpc>
              <a:buNone/>
            </a:pPr>
            <a:endParaRPr lang="es-ES" altLang="es-CL" sz="2000" dirty="0">
              <a:solidFill>
                <a:schemeClr val="accent2">
                  <a:lumMod val="75000"/>
                </a:schemeClr>
              </a:solidFill>
            </a:endParaRPr>
          </a:p>
          <a:p>
            <a:pPr algn="just">
              <a:lnSpc>
                <a:spcPct val="80000"/>
              </a:lnSpc>
            </a:pPr>
            <a:r>
              <a:rPr lang="es-ES" altLang="es-CL" sz="2000" dirty="0">
                <a:solidFill>
                  <a:schemeClr val="accent2">
                    <a:lumMod val="75000"/>
                  </a:schemeClr>
                </a:solidFill>
              </a:rPr>
              <a:t>Muchas plantas y animales no se adaptan a cambios de temperatura tan drásticos como los que se producen. Esto afecta enormemente a especies como los osos polares. </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endParaRPr lang="es-ES" altLang="es-CL" sz="2000" dirty="0">
              <a:solidFill>
                <a:schemeClr val="accent2">
                  <a:lumMod val="75000"/>
                </a:schemeClr>
              </a:solidFill>
            </a:endParaRPr>
          </a:p>
        </p:txBody>
      </p:sp>
    </p:spTree>
    <p:extLst>
      <p:ext uri="{BB962C8B-B14F-4D97-AF65-F5344CB8AC3E}">
        <p14:creationId xmlns:p14="http://schemas.microsoft.com/office/powerpoint/2010/main" val="2269811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980728"/>
            <a:ext cx="8208912" cy="5112568"/>
          </a:xfrm>
        </p:spPr>
        <p:txBody>
          <a:bodyPr/>
          <a:lstStyle/>
          <a:p>
            <a:pPr marL="0" indent="0" algn="ctr">
              <a:lnSpc>
                <a:spcPct val="80000"/>
              </a:lnSpc>
              <a:buNone/>
            </a:pP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s-ES" sz="2800" b="1" dirty="0">
                <a:solidFill>
                  <a:schemeClr val="accent1">
                    <a:lumMod val="50000"/>
                  </a:schemeClr>
                </a:solidFill>
              </a:rPr>
              <a:t>Actividad</a:t>
            </a:r>
          </a:p>
          <a:p>
            <a:pPr marL="0" indent="0" algn="just">
              <a:lnSpc>
                <a:spcPct val="80000"/>
              </a:lnSpc>
              <a:buNone/>
            </a:pPr>
            <a:endParaRPr lang="es-ES" altLang="es-CL" sz="2000" dirty="0">
              <a:solidFill>
                <a:schemeClr val="accent2">
                  <a:lumMod val="75000"/>
                </a:schemeClr>
              </a:solidFill>
            </a:endParaRPr>
          </a:p>
          <a:p>
            <a:pPr marL="457200" indent="-457200" algn="just">
              <a:lnSpc>
                <a:spcPct val="80000"/>
              </a:lnSpc>
              <a:buAutoNum type="arabicPeriod"/>
            </a:pPr>
            <a:r>
              <a:rPr lang="es-ES" altLang="es-CL" sz="2000" dirty="0">
                <a:solidFill>
                  <a:schemeClr val="accent2">
                    <a:lumMod val="75000"/>
                  </a:schemeClr>
                </a:solidFill>
              </a:rPr>
              <a:t>Realiza una red semántica sobre el tema explicado en tú cuaderno.</a:t>
            </a:r>
          </a:p>
          <a:p>
            <a:pPr marL="0" indent="0" algn="just">
              <a:lnSpc>
                <a:spcPct val="80000"/>
              </a:lnSpc>
              <a:buNone/>
            </a:pPr>
            <a:endParaRPr lang="es-ES" altLang="es-CL" sz="2000" dirty="0">
              <a:solidFill>
                <a:schemeClr val="accent2">
                  <a:lumMod val="75000"/>
                </a:schemeClr>
              </a:solidFill>
            </a:endParaRPr>
          </a:p>
          <a:p>
            <a:pPr marL="457200" indent="-457200" algn="just">
              <a:lnSpc>
                <a:spcPct val="80000"/>
              </a:lnSpc>
              <a:buAutoNum type="arabicPeriod" startAt="2"/>
            </a:pPr>
            <a:r>
              <a:rPr lang="es-ES" altLang="es-CL" sz="2000" dirty="0">
                <a:solidFill>
                  <a:schemeClr val="accent2">
                    <a:lumMod val="75000"/>
                  </a:schemeClr>
                </a:solidFill>
              </a:rPr>
              <a:t>Escribe diez acciones que puedes realizar para evitar el calentamiento global. </a:t>
            </a:r>
          </a:p>
          <a:p>
            <a:pPr marL="457200" indent="-457200" algn="just">
              <a:lnSpc>
                <a:spcPct val="80000"/>
              </a:lnSpc>
              <a:buAutoNum type="arabicPeriod" startAt="2"/>
            </a:pPr>
            <a:endParaRPr lang="es-ES" altLang="es-CL" sz="2000" dirty="0">
              <a:solidFill>
                <a:schemeClr val="accent2">
                  <a:lumMod val="75000"/>
                </a:schemeClr>
              </a:solidFill>
            </a:endParaRPr>
          </a:p>
          <a:p>
            <a:pPr marL="457200" indent="-457200" algn="just">
              <a:lnSpc>
                <a:spcPct val="80000"/>
              </a:lnSpc>
              <a:buAutoNum type="arabicPeriod" startAt="2"/>
            </a:pPr>
            <a:r>
              <a:rPr lang="es-ES" altLang="es-CL" sz="2000" dirty="0">
                <a:solidFill>
                  <a:schemeClr val="accent2">
                    <a:lumMod val="75000"/>
                  </a:schemeClr>
                </a:solidFill>
              </a:rPr>
              <a:t>Describe con tus propias palabras lo que entiendes por efecto invernadero y calentamiento global, así como la relación entre ambos conceptos. </a:t>
            </a:r>
          </a:p>
          <a:p>
            <a:pPr marL="457200" indent="-457200" algn="just">
              <a:lnSpc>
                <a:spcPct val="80000"/>
              </a:lnSpc>
              <a:buAutoNum type="arabicPeriod" startAt="2"/>
            </a:pPr>
            <a:endParaRPr lang="es-ES" altLang="es-CL" sz="2000" dirty="0">
              <a:solidFill>
                <a:schemeClr val="accent2">
                  <a:lumMod val="75000"/>
                </a:schemeClr>
              </a:solidFill>
            </a:endParaRP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endParaRPr lang="es-ES" altLang="es-CL" sz="2000" dirty="0">
              <a:solidFill>
                <a:schemeClr val="accent2">
                  <a:lumMod val="75000"/>
                </a:schemeClr>
              </a:solidFill>
            </a:endParaRPr>
          </a:p>
        </p:txBody>
      </p:sp>
    </p:spTree>
    <p:extLst>
      <p:ext uri="{BB962C8B-B14F-4D97-AF65-F5344CB8AC3E}">
        <p14:creationId xmlns:p14="http://schemas.microsoft.com/office/powerpoint/2010/main" val="2874436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marL="0" indent="0" algn="ctr">
              <a:lnSpc>
                <a:spcPct val="80000"/>
              </a:lnSpc>
              <a:buNone/>
            </a:pPr>
            <a:r>
              <a:rPr lang="en-US" altLang="ko-KR" sz="2000" b="1" u="sng" dirty="0" err="1">
                <a:solidFill>
                  <a:schemeClr val="accent1">
                    <a:lumMod val="50000"/>
                  </a:schemeClr>
                </a:solidFill>
                <a:latin typeface="Verdana" panose="020B0604030504040204" pitchFamily="34" charset="0"/>
                <a:ea typeface="굴림" panose="020B0503020000020004" pitchFamily="34" charset="-127"/>
              </a:rPr>
              <a:t>Ciere</a:t>
            </a:r>
            <a:r>
              <a:rPr lang="en-US" altLang="ko-KR" sz="2000" b="1" u="sng" dirty="0">
                <a:solidFill>
                  <a:schemeClr val="accent1">
                    <a:lumMod val="50000"/>
                  </a:schemeClr>
                </a:solidFill>
                <a:latin typeface="Verdana" panose="020B0604030504040204" pitchFamily="34" charset="0"/>
                <a:ea typeface="굴림" panose="020B0503020000020004" pitchFamily="34" charset="-127"/>
              </a:rPr>
              <a:t> de </a:t>
            </a:r>
            <a:r>
              <a:rPr lang="en-US" altLang="ko-KR" sz="2000" b="1" u="sng" dirty="0" err="1">
                <a:solidFill>
                  <a:schemeClr val="accent1">
                    <a:lumMod val="50000"/>
                  </a:schemeClr>
                </a:solidFill>
                <a:latin typeface="Verdana" panose="020B0604030504040204" pitchFamily="34" charset="0"/>
                <a:ea typeface="굴림" panose="020B0503020000020004" pitchFamily="34" charset="-127"/>
              </a:rPr>
              <a:t>clase</a:t>
            </a:r>
            <a:r>
              <a:rPr lang="en-US" altLang="ko-KR" sz="2000" b="1" u="sng" dirty="0">
                <a:solidFill>
                  <a:schemeClr val="accent1">
                    <a:lumMod val="50000"/>
                  </a:schemeClr>
                </a:solidFill>
                <a:latin typeface="Verdana" panose="020B0604030504040204" pitchFamily="34" charset="0"/>
                <a:ea typeface="굴림" panose="020B0503020000020004" pitchFamily="34" charset="-127"/>
              </a:rPr>
              <a:t> </a:t>
            </a:r>
          </a:p>
          <a:p>
            <a:pPr marL="0" indent="0" algn="just">
              <a:lnSpc>
                <a:spcPct val="80000"/>
              </a:lnSpc>
              <a:buNone/>
            </a:pPr>
            <a:endParaRPr lang="es-ES" sz="2000" b="1" u="sng" dirty="0">
              <a:solidFill>
                <a:schemeClr val="accent1">
                  <a:lumMod val="50000"/>
                </a:schemeClr>
              </a:solidFill>
            </a:endParaRPr>
          </a:p>
          <a:p>
            <a:pPr algn="just">
              <a:lnSpc>
                <a:spcPct val="80000"/>
              </a:lnSpc>
            </a:pPr>
            <a:r>
              <a:rPr lang="es-ES" altLang="es-CL" sz="2000" dirty="0">
                <a:solidFill>
                  <a:schemeClr val="accent2">
                    <a:lumMod val="75000"/>
                  </a:schemeClr>
                </a:solidFill>
              </a:rPr>
              <a:t>¿Tienes alguna duda acerca de la clase?</a:t>
            </a:r>
          </a:p>
          <a:p>
            <a:pPr algn="just">
              <a:lnSpc>
                <a:spcPct val="80000"/>
              </a:lnSpc>
            </a:pPr>
            <a:r>
              <a:rPr lang="es-ES" altLang="es-CL" sz="2000" dirty="0">
                <a:solidFill>
                  <a:schemeClr val="accent2">
                    <a:lumMod val="75000"/>
                  </a:schemeClr>
                </a:solidFill>
              </a:rPr>
              <a:t>¿qué aprendiste hoy?</a:t>
            </a:r>
          </a:p>
        </p:txBody>
      </p:sp>
    </p:spTree>
    <p:extLst>
      <p:ext uri="{BB962C8B-B14F-4D97-AF65-F5344CB8AC3E}">
        <p14:creationId xmlns:p14="http://schemas.microsoft.com/office/powerpoint/2010/main" val="230223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CAC3C8B5-E869-4A4D-B115-09E6B84C4C16}"/>
              </a:ext>
            </a:extLst>
          </p:cNvPr>
          <p:cNvSpPr>
            <a:spLocks noGrp="1" noChangeArrowheads="1"/>
          </p:cNvSpPr>
          <p:nvPr>
            <p:ph type="title"/>
          </p:nvPr>
        </p:nvSpPr>
        <p:spPr>
          <a:xfrm>
            <a:off x="1066800" y="1265238"/>
            <a:ext cx="7315200" cy="715962"/>
          </a:xfrm>
          <a:extLst>
            <a:ext uri="{AF507438-7753-43E0-B8FC-AC1667EBCBE1}">
              <a14:hiddenEffects xmlns:a14="http://schemas.microsoft.com/office/drawing/2010/main">
                <a:effectLst>
                  <a:outerShdw dist="17961" dir="2700000" algn="ctr" rotWithShape="0">
                    <a:schemeClr val="tx2"/>
                  </a:outerShdw>
                </a:effectLst>
              </a14:hiddenEffects>
            </a:ext>
          </a:extLst>
        </p:spPr>
        <p:txBody>
          <a:bodyPr/>
          <a:lstStyle/>
          <a:p>
            <a:pPr eaLnBrk="1" hangingPunct="1"/>
            <a:r>
              <a:rPr lang="es-CL" altLang="es-CL" sz="4000" dirty="0">
                <a:solidFill>
                  <a:srgbClr val="006600"/>
                </a:solidFill>
              </a:rPr>
              <a:t>Propósitos Formativos</a:t>
            </a:r>
            <a:endParaRPr lang="ru-RU" altLang="es-CL" sz="4000" dirty="0">
              <a:solidFill>
                <a:srgbClr val="006600"/>
              </a:solidFill>
            </a:endParaRPr>
          </a:p>
        </p:txBody>
      </p:sp>
      <p:sp>
        <p:nvSpPr>
          <p:cNvPr id="4" name="Rectangle 5">
            <a:extLst>
              <a:ext uri="{FF2B5EF4-FFF2-40B4-BE49-F238E27FC236}">
                <a16:creationId xmlns:a16="http://schemas.microsoft.com/office/drawing/2014/main" id="{D67060DD-CC2B-463A-8F6F-46D12856FAC1}"/>
              </a:ext>
            </a:extLst>
          </p:cNvPr>
          <p:cNvSpPr>
            <a:spLocks noGrp="1" noChangeArrowheads="1"/>
          </p:cNvSpPr>
          <p:nvPr>
            <p:ph type="body" idx="1"/>
          </p:nvPr>
        </p:nvSpPr>
        <p:spPr>
          <a:xfrm>
            <a:off x="1066800" y="2276872"/>
            <a:ext cx="7315200" cy="3671664"/>
          </a:xfrm>
        </p:spPr>
        <p:txBody>
          <a:bodyPr/>
          <a:lstStyle/>
          <a:p>
            <a:pPr algn="just">
              <a:lnSpc>
                <a:spcPct val="80000"/>
              </a:lnSpc>
            </a:pPr>
            <a:r>
              <a:rPr lang="es-ES" altLang="ko-KR" sz="2000" dirty="0">
                <a:solidFill>
                  <a:schemeClr val="accent2">
                    <a:lumMod val="75000"/>
                  </a:schemeClr>
                </a:solidFill>
                <a:latin typeface="Verdana" panose="020B0604030504040204" pitchFamily="34" charset="0"/>
                <a:ea typeface="굴림" panose="020B0503020000020004" pitchFamily="34" charset="-127"/>
              </a:rPr>
              <a:t>Esta asignatura busca promover una comprensión integrada de fenómenos complejos y problemas que ocurren en nuestro quehacer cotidiano, para formar a un ciudadano alfabetizado científicamente, con capacidad de pensar de manera crítica, participar y tomar decisiones de manera informada, basándose en el uso de evidencia.</a:t>
            </a:r>
          </a:p>
          <a:p>
            <a:pPr>
              <a:lnSpc>
                <a:spcPct val="80000"/>
              </a:lnSpc>
            </a:pPr>
            <a:endParaRPr lang="es-ES" altLang="ko-KR" sz="2000" dirty="0">
              <a:solidFill>
                <a:schemeClr val="accent2">
                  <a:lumMod val="75000"/>
                </a:schemeClr>
              </a:solidFill>
              <a:latin typeface="Verdana" panose="020B0604030504040204" pitchFamily="34" charset="0"/>
              <a:ea typeface="굴림" panose="020B0503020000020004" pitchFamily="34" charset="-127"/>
            </a:endParaRPr>
          </a:p>
          <a:p>
            <a:pPr algn="just">
              <a:lnSpc>
                <a:spcPct val="80000"/>
              </a:lnSpc>
            </a:pPr>
            <a:r>
              <a:rPr lang="es-ES" altLang="ko-KR" sz="2000" dirty="0">
                <a:solidFill>
                  <a:schemeClr val="accent2">
                    <a:lumMod val="75000"/>
                  </a:schemeClr>
                </a:solidFill>
                <a:latin typeface="Verdana" panose="020B0604030504040204" pitchFamily="34" charset="0"/>
                <a:ea typeface="굴림" panose="020B0503020000020004" pitchFamily="34" charset="-127"/>
              </a:rPr>
              <a:t>Promueve la integración entre la Biología, la Física y la Química, entre otras especialidades científicas, y la integración de las ciencias con otras áreas del saber, como la matemática, mediante la aplicación, por ejemplo, de modelos y herramientas estadísticas.</a:t>
            </a:r>
            <a:endParaRPr lang="en-US" altLang="ko-KR" sz="2000" dirty="0">
              <a:solidFill>
                <a:schemeClr val="accent2">
                  <a:lumMod val="75000"/>
                </a:schemeClr>
              </a:solidFill>
              <a:latin typeface="Verdana" panose="020B0604030504040204" pitchFamily="34" charset="0"/>
              <a:ea typeface="굴림" panose="020B0503020000020004" pitchFamily="34" charset="-127"/>
            </a:endParaRPr>
          </a:p>
          <a:p>
            <a:pPr>
              <a:lnSpc>
                <a:spcPct val="80000"/>
              </a:lnSpc>
            </a:pPr>
            <a:endParaRPr lang="ru-RU" altLang="es-CL" sz="2000" dirty="0">
              <a:solidFill>
                <a:schemeClr val="accent2">
                  <a:lumMod val="75000"/>
                </a:schemeClr>
              </a:solidFill>
            </a:endParaRPr>
          </a:p>
        </p:txBody>
      </p:sp>
    </p:spTree>
    <p:extLst>
      <p:ext uri="{BB962C8B-B14F-4D97-AF65-F5344CB8AC3E}">
        <p14:creationId xmlns:p14="http://schemas.microsoft.com/office/powerpoint/2010/main" val="235017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CAC3C8B5-E869-4A4D-B115-09E6B84C4C16}"/>
              </a:ext>
            </a:extLst>
          </p:cNvPr>
          <p:cNvSpPr>
            <a:spLocks noGrp="1" noChangeArrowheads="1"/>
          </p:cNvSpPr>
          <p:nvPr>
            <p:ph type="title"/>
          </p:nvPr>
        </p:nvSpPr>
        <p:spPr>
          <a:xfrm>
            <a:off x="1066800" y="1265238"/>
            <a:ext cx="7315200" cy="715962"/>
          </a:xfrm>
          <a:extLst>
            <a:ext uri="{AF507438-7753-43E0-B8FC-AC1667EBCBE1}">
              <a14:hiddenEffects xmlns:a14="http://schemas.microsoft.com/office/drawing/2010/main">
                <a:effectLst>
                  <a:outerShdw dist="17961" dir="2700000" algn="ctr" rotWithShape="0">
                    <a:schemeClr val="tx2"/>
                  </a:outerShdw>
                </a:effectLst>
              </a14:hiddenEffects>
            </a:ext>
          </a:extLst>
        </p:spPr>
        <p:txBody>
          <a:bodyPr/>
          <a:lstStyle/>
          <a:p>
            <a:pPr eaLnBrk="1" hangingPunct="1"/>
            <a:r>
              <a:rPr lang="es-CL" altLang="es-CL" sz="4000" dirty="0">
                <a:solidFill>
                  <a:srgbClr val="006600"/>
                </a:solidFill>
              </a:rPr>
              <a:t>Propósitos Formativos</a:t>
            </a:r>
            <a:endParaRPr lang="ru-RU" altLang="es-CL" sz="4000" dirty="0">
              <a:solidFill>
                <a:srgbClr val="006600"/>
              </a:solidFill>
            </a:endParaRPr>
          </a:p>
        </p:txBody>
      </p:sp>
      <p:sp>
        <p:nvSpPr>
          <p:cNvPr id="4" name="Rectangle 5">
            <a:extLst>
              <a:ext uri="{FF2B5EF4-FFF2-40B4-BE49-F238E27FC236}">
                <a16:creationId xmlns:a16="http://schemas.microsoft.com/office/drawing/2014/main" id="{D67060DD-CC2B-463A-8F6F-46D12856FAC1}"/>
              </a:ext>
            </a:extLst>
          </p:cNvPr>
          <p:cNvSpPr>
            <a:spLocks noGrp="1" noChangeArrowheads="1"/>
          </p:cNvSpPr>
          <p:nvPr>
            <p:ph type="body" idx="1"/>
          </p:nvPr>
        </p:nvSpPr>
        <p:spPr>
          <a:xfrm>
            <a:off x="1066800" y="2276872"/>
            <a:ext cx="7315200" cy="3671664"/>
          </a:xfrm>
        </p:spPr>
        <p:txBody>
          <a:bodyPr/>
          <a:lstStyle/>
          <a:p>
            <a:pPr algn="just">
              <a:lnSpc>
                <a:spcPct val="80000"/>
              </a:lnSpc>
            </a:pPr>
            <a:r>
              <a:rPr lang="es-ES" altLang="ko-KR" sz="2000" dirty="0">
                <a:solidFill>
                  <a:schemeClr val="accent2">
                    <a:lumMod val="75000"/>
                  </a:schemeClr>
                </a:solidFill>
                <a:latin typeface="Verdana" panose="020B0604030504040204" pitchFamily="34" charset="0"/>
                <a:ea typeface="굴림" panose="020B0503020000020004" pitchFamily="34" charset="-127"/>
              </a:rPr>
              <a:t>Esta asignatura busca promover una comprensión integrada de fenómenos complejos y problemas que ocurren en nuestro quehacer cotidiano, para formar a un ciudadano alfabetizado científicamente, con capacidad de pensar de manera crítica, participar y tomar decisiones de manera informada, basándose en el uso de evidencia.</a:t>
            </a:r>
          </a:p>
          <a:p>
            <a:pPr>
              <a:lnSpc>
                <a:spcPct val="80000"/>
              </a:lnSpc>
            </a:pPr>
            <a:endParaRPr lang="es-ES" altLang="ko-KR" sz="2000" dirty="0">
              <a:solidFill>
                <a:schemeClr val="accent2">
                  <a:lumMod val="75000"/>
                </a:schemeClr>
              </a:solidFill>
              <a:latin typeface="Verdana" panose="020B0604030504040204" pitchFamily="34" charset="0"/>
              <a:ea typeface="굴림" panose="020B0503020000020004" pitchFamily="34" charset="-127"/>
            </a:endParaRPr>
          </a:p>
          <a:p>
            <a:pPr algn="just">
              <a:lnSpc>
                <a:spcPct val="80000"/>
              </a:lnSpc>
            </a:pPr>
            <a:r>
              <a:rPr lang="es-ES" altLang="ko-KR" sz="2000" dirty="0">
                <a:solidFill>
                  <a:schemeClr val="accent2">
                    <a:lumMod val="75000"/>
                  </a:schemeClr>
                </a:solidFill>
                <a:latin typeface="Verdana" panose="020B0604030504040204" pitchFamily="34" charset="0"/>
                <a:ea typeface="굴림" panose="020B0503020000020004" pitchFamily="34" charset="-127"/>
              </a:rPr>
              <a:t>Promueve la integración entre la Biología, la Física y la Química, entre otras especialidades científicas, y la integración de las ciencias con otras áreas del saber, como la matemática, mediante la aplicación, por ejemplo, de modelos y herramientas estadísticas.</a:t>
            </a:r>
            <a:endParaRPr lang="en-US" altLang="ko-KR" sz="2000" dirty="0">
              <a:solidFill>
                <a:schemeClr val="accent2">
                  <a:lumMod val="75000"/>
                </a:schemeClr>
              </a:solidFill>
              <a:latin typeface="Verdana" panose="020B0604030504040204" pitchFamily="34" charset="0"/>
              <a:ea typeface="굴림" panose="020B0503020000020004" pitchFamily="34" charset="-127"/>
            </a:endParaRPr>
          </a:p>
          <a:p>
            <a:pPr>
              <a:lnSpc>
                <a:spcPct val="80000"/>
              </a:lnSpc>
            </a:pPr>
            <a:endParaRPr lang="ru-RU" altLang="es-CL" sz="2000" dirty="0">
              <a:solidFill>
                <a:schemeClr val="accent2">
                  <a:lumMod val="75000"/>
                </a:schemeClr>
              </a:solidFill>
            </a:endParaRPr>
          </a:p>
        </p:txBody>
      </p:sp>
    </p:spTree>
    <p:extLst>
      <p:ext uri="{BB962C8B-B14F-4D97-AF65-F5344CB8AC3E}">
        <p14:creationId xmlns:p14="http://schemas.microsoft.com/office/powerpoint/2010/main" val="348527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algn="just">
              <a:lnSpc>
                <a:spcPct val="80000"/>
              </a:lnSpc>
            </a:pPr>
            <a:r>
              <a:rPr lang="en-US" altLang="ko-KR" sz="2000" b="1" u="sng" dirty="0" err="1">
                <a:solidFill>
                  <a:schemeClr val="accent1">
                    <a:lumMod val="50000"/>
                  </a:schemeClr>
                </a:solidFill>
                <a:latin typeface="Verdana" panose="020B0604030504040204" pitchFamily="34" charset="0"/>
                <a:ea typeface="굴림" panose="020B0503020000020004" pitchFamily="34" charset="-127"/>
              </a:rPr>
              <a:t>Organización</a:t>
            </a:r>
            <a:r>
              <a:rPr lang="en-US" altLang="ko-KR" sz="2000" b="1" u="sng" dirty="0">
                <a:solidFill>
                  <a:schemeClr val="accent1">
                    <a:lumMod val="50000"/>
                  </a:schemeClr>
                </a:solidFill>
                <a:latin typeface="Verdana" panose="020B0604030504040204" pitchFamily="34" charset="0"/>
                <a:ea typeface="굴림" panose="020B0503020000020004" pitchFamily="34" charset="-127"/>
              </a:rPr>
              <a:t> Curricular: </a:t>
            </a:r>
          </a:p>
          <a:p>
            <a:pPr algn="just">
              <a:lnSpc>
                <a:spcPct val="80000"/>
              </a:lnSpc>
            </a:pP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n-US" altLang="ko-KR" sz="2000" b="1" u="sng" dirty="0">
                <a:solidFill>
                  <a:schemeClr val="accent1">
                    <a:lumMod val="50000"/>
                  </a:schemeClr>
                </a:solidFill>
                <a:latin typeface="Verdana" panose="020B0604030504040204" pitchFamily="34" charset="0"/>
                <a:ea typeface="굴림" panose="020B0503020000020004" pitchFamily="34" charset="-127"/>
              </a:rPr>
              <a:t>Modulo </a:t>
            </a:r>
            <a:r>
              <a:rPr lang="en-US" altLang="ko-KR" sz="2000" b="1" u="sng" dirty="0" err="1">
                <a:solidFill>
                  <a:schemeClr val="accent1">
                    <a:lumMod val="50000"/>
                  </a:schemeClr>
                </a:solidFill>
                <a:latin typeface="Verdana" panose="020B0604030504040204" pitchFamily="34" charset="0"/>
                <a:ea typeface="굴림" panose="020B0503020000020004" pitchFamily="34" charset="-127"/>
              </a:rPr>
              <a:t>salud</a:t>
            </a:r>
            <a:r>
              <a:rPr lang="en-US" altLang="ko-KR" sz="2000" b="1" u="sng" dirty="0">
                <a:solidFill>
                  <a:schemeClr val="accent1">
                    <a:lumMod val="50000"/>
                  </a:schemeClr>
                </a:solidFill>
                <a:latin typeface="Verdana" panose="020B0604030504040204" pitchFamily="34" charset="0"/>
                <a:ea typeface="굴림" panose="020B0503020000020004" pitchFamily="34" charset="-127"/>
              </a:rPr>
              <a:t> y bienestar </a:t>
            </a:r>
          </a:p>
          <a:p>
            <a:pPr marL="0" indent="0" algn="just">
              <a:lnSpc>
                <a:spcPct val="80000"/>
              </a:lnSpc>
              <a:buNone/>
            </a:pPr>
            <a:endParaRPr lang="en-US" altLang="ko-KR" sz="2000" dirty="0">
              <a:solidFill>
                <a:schemeClr val="accent1">
                  <a:lumMod val="50000"/>
                </a:schemeClr>
              </a:solidFill>
              <a:latin typeface="Verdana" panose="020B0604030504040204" pitchFamily="34" charset="0"/>
              <a:ea typeface="굴림" panose="020B0503020000020004" pitchFamily="34" charset="-127"/>
            </a:endParaRPr>
          </a:p>
          <a:p>
            <a:pPr algn="just">
              <a:lnSpc>
                <a:spcPct val="80000"/>
              </a:lnSpc>
            </a:pPr>
            <a:r>
              <a:rPr lang="es-ES" altLang="es-CL" sz="2000" b="1" i="1" u="sng" dirty="0">
                <a:solidFill>
                  <a:schemeClr val="accent1">
                    <a:lumMod val="50000"/>
                  </a:schemeClr>
                </a:solidFill>
              </a:rPr>
              <a:t>UNIDAD 1 Salud humana y medicina:</a:t>
            </a:r>
          </a:p>
          <a:p>
            <a:pPr marL="0" indent="0" algn="just">
              <a:lnSpc>
                <a:spcPct val="80000"/>
              </a:lnSpc>
              <a:buNone/>
            </a:pPr>
            <a:r>
              <a:rPr lang="es-ES" altLang="es-CL" sz="2000" b="1" i="1" dirty="0">
                <a:solidFill>
                  <a:schemeClr val="accent1">
                    <a:lumMod val="50000"/>
                  </a:schemeClr>
                </a:solidFill>
              </a:rPr>
              <a:t>¿cómo contribuir a nuestra salud y a la de los demás?</a:t>
            </a:r>
          </a:p>
          <a:p>
            <a:pPr marL="0" indent="0" algn="just">
              <a:lnSpc>
                <a:spcPct val="80000"/>
              </a:lnSpc>
              <a:buNone/>
            </a:pPr>
            <a:endParaRPr lang="es-ES" altLang="es-CL" sz="2000" b="1" i="1" dirty="0">
              <a:solidFill>
                <a:srgbClr val="4D4D4D"/>
              </a:solidFill>
            </a:endParaRPr>
          </a:p>
          <a:p>
            <a:pPr marL="0" indent="0" algn="just">
              <a:lnSpc>
                <a:spcPct val="80000"/>
              </a:lnSpc>
              <a:buNone/>
            </a:pPr>
            <a:r>
              <a:rPr lang="es-ES" altLang="es-CL" sz="2000" dirty="0">
                <a:solidFill>
                  <a:schemeClr val="accent2">
                    <a:lumMod val="75000"/>
                  </a:schemeClr>
                </a:solidFill>
              </a:rPr>
              <a:t>OA 1. Analizar, sobre la base de la investigación, factores biológicos, ambientales y sociales que influyen en la salud humana (como la nutrición, el consumo de alimentos transgénicos, la actividad física, el estrés, el consumo de alcohol y drogas, y la exposición a rayos UV, plaguicidas, patógenos y elementos contaminantes, entre otros).</a:t>
            </a:r>
          </a:p>
          <a:p>
            <a:pPr marL="0" indent="0" algn="just">
              <a:lnSpc>
                <a:spcPct val="80000"/>
              </a:lnSpc>
              <a:buNone/>
            </a:pPr>
            <a:endParaRPr lang="es-ES" altLang="es-CL" sz="2000" dirty="0">
              <a:solidFill>
                <a:schemeClr val="accent2">
                  <a:lumMod val="75000"/>
                </a:schemeClr>
              </a:solidFill>
            </a:endParaRPr>
          </a:p>
          <a:p>
            <a:pPr marL="0" indent="0" algn="just">
              <a:lnSpc>
                <a:spcPct val="80000"/>
              </a:lnSpc>
              <a:buNone/>
            </a:pPr>
            <a:r>
              <a:rPr lang="es-ES" altLang="es-CL" sz="2000" dirty="0">
                <a:solidFill>
                  <a:schemeClr val="accent2">
                    <a:lumMod val="75000"/>
                  </a:schemeClr>
                </a:solidFill>
              </a:rPr>
              <a:t>OA 2. Investigar y comparar diversas medicinas (incluyendo la convencional, la tradicional de nuestros pueblos originarios y la complementaria alternativa), considerando su origen, conocimientos y prácticas para la resolución de problemas de salud cotidianos. </a:t>
            </a:r>
          </a:p>
          <a:p>
            <a:pPr marL="0" indent="0" algn="just">
              <a:lnSpc>
                <a:spcPct val="80000"/>
              </a:lnSpc>
              <a:buNone/>
            </a:pPr>
            <a:endParaRPr lang="es-ES" altLang="es-CL" sz="2000" b="1" i="1" dirty="0">
              <a:solidFill>
                <a:srgbClr val="4D4D4D"/>
              </a:solidFill>
            </a:endParaRPr>
          </a:p>
        </p:txBody>
      </p:sp>
    </p:spTree>
    <p:extLst>
      <p:ext uri="{BB962C8B-B14F-4D97-AF65-F5344CB8AC3E}">
        <p14:creationId xmlns:p14="http://schemas.microsoft.com/office/powerpoint/2010/main" val="1722808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algn="just">
              <a:lnSpc>
                <a:spcPct val="80000"/>
              </a:lnSpc>
            </a:pPr>
            <a:r>
              <a:rPr lang="en-US" altLang="ko-KR" sz="2000" b="1" u="sng" dirty="0" err="1">
                <a:solidFill>
                  <a:schemeClr val="accent1">
                    <a:lumMod val="50000"/>
                  </a:schemeClr>
                </a:solidFill>
                <a:latin typeface="Verdana" panose="020B0604030504040204" pitchFamily="34" charset="0"/>
                <a:ea typeface="굴림" panose="020B0503020000020004" pitchFamily="34" charset="-127"/>
              </a:rPr>
              <a:t>Organización</a:t>
            </a:r>
            <a:r>
              <a:rPr lang="en-US" altLang="ko-KR" sz="2000" b="1" u="sng" dirty="0">
                <a:solidFill>
                  <a:schemeClr val="accent1">
                    <a:lumMod val="50000"/>
                  </a:schemeClr>
                </a:solidFill>
                <a:latin typeface="Verdana" panose="020B0604030504040204" pitchFamily="34" charset="0"/>
                <a:ea typeface="굴림" panose="020B0503020000020004" pitchFamily="34" charset="-127"/>
              </a:rPr>
              <a:t> Curricular: </a:t>
            </a:r>
          </a:p>
          <a:p>
            <a:pPr marL="0" indent="0" algn="just">
              <a:lnSpc>
                <a:spcPct val="80000"/>
              </a:lnSpc>
              <a:buNone/>
            </a:pPr>
            <a:endParaRPr lang="en-US" altLang="ko-KR" sz="2000"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n-US" altLang="ko-KR" sz="2000" b="1" u="sng" dirty="0">
                <a:solidFill>
                  <a:schemeClr val="accent1">
                    <a:lumMod val="50000"/>
                  </a:schemeClr>
                </a:solidFill>
                <a:latin typeface="Verdana" panose="020B0604030504040204" pitchFamily="34" charset="0"/>
                <a:ea typeface="굴림" panose="020B0503020000020004" pitchFamily="34" charset="-127"/>
              </a:rPr>
              <a:t>Modulo </a:t>
            </a:r>
            <a:r>
              <a:rPr lang="en-US" altLang="ko-KR" sz="2000" b="1" u="sng" dirty="0" err="1">
                <a:solidFill>
                  <a:schemeClr val="accent1">
                    <a:lumMod val="50000"/>
                  </a:schemeClr>
                </a:solidFill>
                <a:latin typeface="Verdana" panose="020B0604030504040204" pitchFamily="34" charset="0"/>
                <a:ea typeface="굴림" panose="020B0503020000020004" pitchFamily="34" charset="-127"/>
              </a:rPr>
              <a:t>salud</a:t>
            </a:r>
            <a:r>
              <a:rPr lang="en-US" altLang="ko-KR" sz="2000" b="1" u="sng" dirty="0">
                <a:solidFill>
                  <a:schemeClr val="accent1">
                    <a:lumMod val="50000"/>
                  </a:schemeClr>
                </a:solidFill>
                <a:latin typeface="Verdana" panose="020B0604030504040204" pitchFamily="34" charset="0"/>
                <a:ea typeface="굴림" panose="020B0503020000020004" pitchFamily="34" charset="-127"/>
              </a:rPr>
              <a:t> y bienestar </a:t>
            </a:r>
          </a:p>
          <a:p>
            <a:pPr marL="0" indent="0" algn="just">
              <a:lnSpc>
                <a:spcPct val="80000"/>
              </a:lnSpc>
              <a:buNone/>
            </a:pPr>
            <a:endParaRPr lang="en-US" altLang="ko-KR" sz="2000" dirty="0">
              <a:solidFill>
                <a:schemeClr val="accent1">
                  <a:lumMod val="50000"/>
                </a:schemeClr>
              </a:solidFill>
              <a:latin typeface="Verdana" panose="020B0604030504040204" pitchFamily="34" charset="0"/>
              <a:ea typeface="굴림" panose="020B0503020000020004" pitchFamily="34" charset="-127"/>
            </a:endParaRPr>
          </a:p>
          <a:p>
            <a:pPr algn="just">
              <a:lnSpc>
                <a:spcPct val="80000"/>
              </a:lnSpc>
            </a:pPr>
            <a:r>
              <a:rPr lang="es-ES" altLang="es-CL" sz="2000" b="1" i="1" dirty="0">
                <a:solidFill>
                  <a:schemeClr val="accent1">
                    <a:lumMod val="50000"/>
                  </a:schemeClr>
                </a:solidFill>
              </a:rPr>
              <a:t>UNIDAD 2 Prevención de infecciones</a:t>
            </a:r>
          </a:p>
          <a:p>
            <a:pPr algn="just">
              <a:lnSpc>
                <a:spcPct val="80000"/>
              </a:lnSpc>
            </a:pPr>
            <a:endParaRPr lang="es-ES" altLang="es-CL" sz="2000" b="1" i="1" dirty="0">
              <a:solidFill>
                <a:srgbClr val="4D4D4D"/>
              </a:solidFill>
            </a:endParaRPr>
          </a:p>
          <a:p>
            <a:pPr marL="0" indent="0" algn="just">
              <a:lnSpc>
                <a:spcPct val="80000"/>
              </a:lnSpc>
              <a:buNone/>
            </a:pPr>
            <a:r>
              <a:rPr lang="es-ES" sz="2000" dirty="0">
                <a:solidFill>
                  <a:schemeClr val="accent2">
                    <a:lumMod val="75000"/>
                  </a:schemeClr>
                </a:solidFill>
              </a:rPr>
              <a:t>OA 3. Analizar, a partir de evidencias, situaciones de transmisión de agentes infecciosos a nivel nacional y mundial (como virus de influenza, VIH-SIDA, hanta, hepatitis B, sarampión, entre otros), y evaluar críticamente posibles medidas de prevención como el uso de vacunas.</a:t>
            </a:r>
            <a:endParaRPr lang="es-ES" altLang="es-CL" sz="3600" b="1" i="1" dirty="0">
              <a:solidFill>
                <a:schemeClr val="accent2">
                  <a:lumMod val="75000"/>
                </a:schemeClr>
              </a:solidFill>
            </a:endParaRPr>
          </a:p>
        </p:txBody>
      </p:sp>
    </p:spTree>
    <p:extLst>
      <p:ext uri="{BB962C8B-B14F-4D97-AF65-F5344CB8AC3E}">
        <p14:creationId xmlns:p14="http://schemas.microsoft.com/office/powerpoint/2010/main" val="2318228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algn="just">
              <a:lnSpc>
                <a:spcPct val="80000"/>
              </a:lnSpc>
            </a:pPr>
            <a:r>
              <a:rPr lang="en-US" altLang="ko-KR" sz="2000" b="1" u="sng" dirty="0" err="1">
                <a:solidFill>
                  <a:schemeClr val="accent1">
                    <a:lumMod val="50000"/>
                  </a:schemeClr>
                </a:solidFill>
                <a:latin typeface="Verdana" panose="020B0604030504040204" pitchFamily="34" charset="0"/>
                <a:ea typeface="굴림" panose="020B0503020000020004" pitchFamily="34" charset="-127"/>
              </a:rPr>
              <a:t>Organización</a:t>
            </a:r>
            <a:r>
              <a:rPr lang="en-US" altLang="ko-KR" sz="2000" b="1" u="sng" dirty="0">
                <a:solidFill>
                  <a:schemeClr val="accent1">
                    <a:lumMod val="50000"/>
                  </a:schemeClr>
                </a:solidFill>
                <a:latin typeface="Verdana" panose="020B0604030504040204" pitchFamily="34" charset="0"/>
                <a:ea typeface="굴림" panose="020B0503020000020004" pitchFamily="34" charset="-127"/>
              </a:rPr>
              <a:t> Curricular: </a:t>
            </a:r>
          </a:p>
          <a:p>
            <a:pPr marL="0" indent="0" algn="just">
              <a:lnSpc>
                <a:spcPct val="80000"/>
              </a:lnSpc>
              <a:buNone/>
            </a:pPr>
            <a:endParaRPr lang="en-US" altLang="ko-KR" sz="2000" dirty="0">
              <a:solidFill>
                <a:schemeClr val="accent1">
                  <a:lumMod val="50000"/>
                </a:schemeClr>
              </a:solidFill>
              <a:latin typeface="Verdana" panose="020B0604030504040204" pitchFamily="34" charset="0"/>
              <a:ea typeface="굴림" panose="020B0503020000020004" pitchFamily="34" charset="-127"/>
            </a:endParaRPr>
          </a:p>
          <a:p>
            <a:pPr marL="0" indent="0" algn="ctr">
              <a:lnSpc>
                <a:spcPct val="80000"/>
              </a:lnSpc>
              <a:buNone/>
            </a:pPr>
            <a:r>
              <a:rPr lang="es-ES" altLang="ko-KR" sz="2000" b="1" u="sng" dirty="0">
                <a:solidFill>
                  <a:schemeClr val="accent1">
                    <a:lumMod val="50000"/>
                  </a:schemeClr>
                </a:solidFill>
                <a:latin typeface="Verdana" panose="020B0604030504040204" pitchFamily="34" charset="0"/>
                <a:ea typeface="굴림" panose="020B0503020000020004" pitchFamily="34" charset="-127"/>
              </a:rPr>
              <a:t>Módulo Seguridad Prevención y Autocuidado</a:t>
            </a: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just">
              <a:lnSpc>
                <a:spcPct val="80000"/>
              </a:lnSpc>
              <a:buNone/>
            </a:pPr>
            <a:endParaRPr lang="en-US" altLang="ko-KR" sz="2000" dirty="0">
              <a:solidFill>
                <a:schemeClr val="accent1">
                  <a:lumMod val="50000"/>
                </a:schemeClr>
              </a:solidFill>
              <a:latin typeface="Verdana" panose="020B0604030504040204" pitchFamily="34" charset="0"/>
              <a:ea typeface="굴림" panose="020B0503020000020004" pitchFamily="34" charset="-127"/>
            </a:endParaRPr>
          </a:p>
          <a:p>
            <a:pPr algn="just">
              <a:lnSpc>
                <a:spcPct val="80000"/>
              </a:lnSpc>
            </a:pPr>
            <a:r>
              <a:rPr lang="es-ES" altLang="es-CL" sz="2000" b="1" i="1" dirty="0">
                <a:solidFill>
                  <a:schemeClr val="accent1">
                    <a:lumMod val="50000"/>
                  </a:schemeClr>
                </a:solidFill>
              </a:rPr>
              <a:t>UNIDAD 1 Riesgos </a:t>
            </a:r>
            <a:r>
              <a:rPr lang="es-ES" altLang="es-CL" sz="2000" b="1" i="1" dirty="0" err="1">
                <a:solidFill>
                  <a:schemeClr val="accent1">
                    <a:lumMod val="50000"/>
                  </a:schemeClr>
                </a:solidFill>
              </a:rPr>
              <a:t>socionaturales</a:t>
            </a:r>
            <a:r>
              <a:rPr lang="es-ES" altLang="es-CL" sz="2000" b="1" i="1" dirty="0">
                <a:solidFill>
                  <a:schemeClr val="accent1">
                    <a:lumMod val="50000"/>
                  </a:schemeClr>
                </a:solidFill>
              </a:rPr>
              <a:t> en nuestros territorios:</a:t>
            </a:r>
          </a:p>
          <a:p>
            <a:pPr marL="0" indent="0" algn="ctr">
              <a:lnSpc>
                <a:spcPct val="80000"/>
              </a:lnSpc>
              <a:buNone/>
            </a:pPr>
            <a:r>
              <a:rPr lang="es-ES" altLang="es-CL" sz="2000" b="1" i="1" dirty="0">
                <a:solidFill>
                  <a:schemeClr val="accent1">
                    <a:lumMod val="50000"/>
                  </a:schemeClr>
                </a:solidFill>
              </a:rPr>
              <a:t>¿Estamos preparados para la acción?</a:t>
            </a:r>
          </a:p>
          <a:p>
            <a:pPr algn="just">
              <a:lnSpc>
                <a:spcPct val="80000"/>
              </a:lnSpc>
            </a:pPr>
            <a:endParaRPr lang="es-ES" altLang="es-CL" sz="2000" b="1" i="1" dirty="0">
              <a:solidFill>
                <a:srgbClr val="4D4D4D"/>
              </a:solidFill>
            </a:endParaRPr>
          </a:p>
          <a:p>
            <a:pPr marL="0" indent="0" algn="just">
              <a:lnSpc>
                <a:spcPct val="80000"/>
              </a:lnSpc>
              <a:buNone/>
            </a:pPr>
            <a:r>
              <a:rPr lang="es-ES" sz="2000" dirty="0">
                <a:solidFill>
                  <a:schemeClr val="accent2">
                    <a:lumMod val="75000"/>
                  </a:schemeClr>
                </a:solidFill>
              </a:rPr>
              <a:t>OA 1. Investigar sustancias químicas de uso cotidiano en el hogar y el trabajo (medicamentos, detergentes y plaguicidas, entre otros), analizando su composición, reactividad, riesgos potenciales y medidas de seguridad asociadas (manipulación, almacenaje y eliminación).</a:t>
            </a:r>
          </a:p>
          <a:p>
            <a:pPr marL="0" indent="0" algn="just">
              <a:lnSpc>
                <a:spcPct val="80000"/>
              </a:lnSpc>
              <a:buNone/>
            </a:pPr>
            <a:endParaRPr lang="es-ES" sz="2000" dirty="0">
              <a:solidFill>
                <a:schemeClr val="accent2">
                  <a:lumMod val="75000"/>
                </a:schemeClr>
              </a:solidFill>
            </a:endParaRPr>
          </a:p>
          <a:p>
            <a:pPr marL="0" indent="0" algn="just">
              <a:lnSpc>
                <a:spcPct val="80000"/>
              </a:lnSpc>
              <a:buNone/>
            </a:pPr>
            <a:r>
              <a:rPr lang="es-ES" sz="2000" dirty="0">
                <a:solidFill>
                  <a:schemeClr val="accent2">
                    <a:lumMod val="75000"/>
                  </a:schemeClr>
                </a:solidFill>
              </a:rPr>
              <a:t>OA 2. Diseñar, evaluar y mejorar soluciones que permitan reducir las amenazas existentes en el hogar y en el mundo del trabajo (en sistemas eléctricos y de calefacción, y exposición a radiaciones, entre otros) para disminuir posibles riesgos en el bienestar de las personas y el cuidado del ambiente.</a:t>
            </a:r>
          </a:p>
          <a:p>
            <a:pPr marL="0" indent="0" algn="just">
              <a:lnSpc>
                <a:spcPct val="80000"/>
              </a:lnSpc>
              <a:buNone/>
            </a:pPr>
            <a:endParaRPr lang="es-ES" altLang="es-CL" sz="3600" b="1" i="1" dirty="0">
              <a:solidFill>
                <a:schemeClr val="accent2">
                  <a:lumMod val="75000"/>
                </a:schemeClr>
              </a:solidFill>
            </a:endParaRPr>
          </a:p>
        </p:txBody>
      </p:sp>
    </p:spTree>
    <p:extLst>
      <p:ext uri="{BB962C8B-B14F-4D97-AF65-F5344CB8AC3E}">
        <p14:creationId xmlns:p14="http://schemas.microsoft.com/office/powerpoint/2010/main" val="1230150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marL="0" indent="0" algn="ctr">
              <a:lnSpc>
                <a:spcPct val="80000"/>
              </a:lnSpc>
              <a:buNone/>
            </a:pPr>
            <a:r>
              <a:rPr lang="en-US" altLang="ko-KR" b="1" u="sng" dirty="0">
                <a:solidFill>
                  <a:schemeClr val="accent1">
                    <a:lumMod val="50000"/>
                  </a:schemeClr>
                </a:solidFill>
                <a:latin typeface="Verdana" panose="020B0604030504040204" pitchFamily="34" charset="0"/>
                <a:ea typeface="굴림" panose="020B0503020000020004" pitchFamily="34" charset="-127"/>
              </a:rPr>
              <a:t>Repaso</a:t>
            </a: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just">
              <a:lnSpc>
                <a:spcPct val="80000"/>
              </a:lnSpc>
              <a:buNone/>
            </a:pPr>
            <a:endParaRPr lang="en-US" altLang="ko-KR" sz="2000" dirty="0">
              <a:solidFill>
                <a:schemeClr val="accent1">
                  <a:lumMod val="50000"/>
                </a:schemeClr>
              </a:solidFill>
              <a:latin typeface="Verdana" panose="020B0604030504040204" pitchFamily="34" charset="0"/>
              <a:ea typeface="굴림" panose="020B0503020000020004" pitchFamily="34" charset="-127"/>
            </a:endParaRPr>
          </a:p>
          <a:p>
            <a:pPr algn="just">
              <a:lnSpc>
                <a:spcPct val="80000"/>
              </a:lnSpc>
            </a:pPr>
            <a:r>
              <a:rPr lang="es-ES" altLang="es-CL" sz="2000" b="1" i="1" dirty="0">
                <a:solidFill>
                  <a:schemeClr val="accent1">
                    <a:lumMod val="50000"/>
                  </a:schemeClr>
                </a:solidFill>
              </a:rPr>
              <a:t>OBJETIVO: Conducir una investigación sobre el cambio climático. </a:t>
            </a:r>
          </a:p>
          <a:p>
            <a:pPr algn="just">
              <a:lnSpc>
                <a:spcPct val="80000"/>
              </a:lnSpc>
            </a:pPr>
            <a:endParaRPr lang="es-ES" altLang="es-CL" sz="2000" b="1" i="1" dirty="0">
              <a:solidFill>
                <a:srgbClr val="4D4D4D"/>
              </a:solidFill>
            </a:endParaRPr>
          </a:p>
          <a:p>
            <a:pPr marL="0" indent="0" algn="just">
              <a:lnSpc>
                <a:spcPct val="80000"/>
              </a:lnSpc>
              <a:buNone/>
            </a:pPr>
            <a:r>
              <a:rPr lang="es-ES" sz="2000" dirty="0">
                <a:solidFill>
                  <a:schemeClr val="accent2">
                    <a:lumMod val="75000"/>
                  </a:schemeClr>
                </a:solidFill>
              </a:rPr>
              <a:t>Responde las siguientes preguntas, con tus conocimientos previos: </a:t>
            </a:r>
          </a:p>
          <a:p>
            <a:pPr marL="0" indent="0" algn="just">
              <a:lnSpc>
                <a:spcPct val="80000"/>
              </a:lnSpc>
              <a:buNone/>
            </a:pPr>
            <a:endParaRPr lang="es-ES" sz="2000" dirty="0">
              <a:solidFill>
                <a:schemeClr val="accent2">
                  <a:lumMod val="75000"/>
                </a:schemeClr>
              </a:solidFill>
            </a:endParaRPr>
          </a:p>
          <a:p>
            <a:pPr marL="0" indent="0" algn="just">
              <a:lnSpc>
                <a:spcPct val="80000"/>
              </a:lnSpc>
              <a:buNone/>
            </a:pPr>
            <a:r>
              <a:rPr lang="es-ES" sz="2000" dirty="0">
                <a:solidFill>
                  <a:schemeClr val="accent2">
                    <a:lumMod val="75000"/>
                  </a:schemeClr>
                </a:solidFill>
              </a:rPr>
              <a:t>¿Qué evidencias del cambio climático hay en el mundo?</a:t>
            </a:r>
          </a:p>
          <a:p>
            <a:pPr marL="0" indent="0" algn="just">
              <a:lnSpc>
                <a:spcPct val="80000"/>
              </a:lnSpc>
              <a:buNone/>
            </a:pPr>
            <a:r>
              <a:rPr lang="es-ES" sz="2000" dirty="0">
                <a:solidFill>
                  <a:schemeClr val="accent2">
                    <a:lumMod val="75000"/>
                  </a:schemeClr>
                </a:solidFill>
              </a:rPr>
              <a:t>¿Por qué crees que el cambio climático, es un tema tan estudiado hoy en día?</a:t>
            </a:r>
          </a:p>
          <a:p>
            <a:pPr marL="0" indent="0" algn="just">
              <a:lnSpc>
                <a:spcPct val="80000"/>
              </a:lnSpc>
              <a:buNone/>
            </a:pPr>
            <a:r>
              <a:rPr lang="es-ES" sz="2000" dirty="0">
                <a:solidFill>
                  <a:schemeClr val="accent2">
                    <a:lumMod val="75000"/>
                  </a:schemeClr>
                </a:solidFill>
              </a:rPr>
              <a:t>¿Qué entiendes por cambio climático?</a:t>
            </a:r>
          </a:p>
          <a:p>
            <a:pPr marL="0" indent="0" algn="just">
              <a:lnSpc>
                <a:spcPct val="80000"/>
              </a:lnSpc>
              <a:buNone/>
            </a:pPr>
            <a:endParaRPr lang="es-ES" sz="2000" dirty="0">
              <a:solidFill>
                <a:schemeClr val="accent2">
                  <a:lumMod val="75000"/>
                </a:schemeClr>
              </a:solidFill>
            </a:endParaRPr>
          </a:p>
          <a:p>
            <a:pPr marL="0" indent="0" algn="just">
              <a:lnSpc>
                <a:spcPct val="80000"/>
              </a:lnSpc>
              <a:buNone/>
            </a:pPr>
            <a:endParaRPr lang="es-ES" altLang="es-CL" sz="3600" b="1" i="1" dirty="0">
              <a:solidFill>
                <a:schemeClr val="accent2">
                  <a:lumMod val="75000"/>
                </a:schemeClr>
              </a:solidFill>
            </a:endParaRPr>
          </a:p>
        </p:txBody>
      </p:sp>
    </p:spTree>
    <p:extLst>
      <p:ext uri="{BB962C8B-B14F-4D97-AF65-F5344CB8AC3E}">
        <p14:creationId xmlns:p14="http://schemas.microsoft.com/office/powerpoint/2010/main" val="2202871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69653F79-8A6B-4386-B704-E1EACDBAD731}"/>
              </a:ext>
            </a:extLst>
          </p:cNvPr>
          <p:cNvSpPr>
            <a:spLocks noGrp="1" noChangeArrowheads="1"/>
          </p:cNvSpPr>
          <p:nvPr>
            <p:ph type="body" idx="1"/>
          </p:nvPr>
        </p:nvSpPr>
        <p:spPr>
          <a:xfrm>
            <a:off x="395536" y="1340768"/>
            <a:ext cx="8208912" cy="4752528"/>
          </a:xfrm>
        </p:spPr>
        <p:txBody>
          <a:bodyPr/>
          <a:lstStyle/>
          <a:p>
            <a:pPr marL="0" indent="0" algn="ctr">
              <a:lnSpc>
                <a:spcPct val="80000"/>
              </a:lnSpc>
              <a:buNone/>
            </a:pPr>
            <a:r>
              <a:rPr lang="en-US" altLang="ko-KR" b="1" u="sng" dirty="0">
                <a:solidFill>
                  <a:schemeClr val="accent1">
                    <a:lumMod val="50000"/>
                  </a:schemeClr>
                </a:solidFill>
                <a:latin typeface="Verdana" panose="020B0604030504040204" pitchFamily="34" charset="0"/>
                <a:ea typeface="굴림" panose="020B0503020000020004" pitchFamily="34" charset="-127"/>
              </a:rPr>
              <a:t>Repaso</a:t>
            </a:r>
            <a:endParaRPr lang="en-US" altLang="ko-KR" sz="2000" b="1" u="sng" dirty="0">
              <a:solidFill>
                <a:schemeClr val="accent1">
                  <a:lumMod val="50000"/>
                </a:schemeClr>
              </a:solidFill>
              <a:latin typeface="Verdana" panose="020B0604030504040204" pitchFamily="34" charset="0"/>
              <a:ea typeface="굴림" panose="020B0503020000020004" pitchFamily="34" charset="-127"/>
            </a:endParaRPr>
          </a:p>
          <a:p>
            <a:pPr marL="0" indent="0" algn="just">
              <a:lnSpc>
                <a:spcPct val="80000"/>
              </a:lnSpc>
              <a:buNone/>
            </a:pPr>
            <a:endParaRPr lang="es-ES" altLang="es-CL" sz="2000" dirty="0">
              <a:solidFill>
                <a:schemeClr val="accent2">
                  <a:lumMod val="75000"/>
                </a:schemeClr>
              </a:solidFill>
            </a:endParaRPr>
          </a:p>
          <a:p>
            <a:pPr algn="just">
              <a:lnSpc>
                <a:spcPct val="80000"/>
              </a:lnSpc>
            </a:pPr>
            <a:r>
              <a:rPr lang="es-ES" altLang="es-CL" sz="2000" b="1" u="sng" dirty="0">
                <a:solidFill>
                  <a:schemeClr val="accent1">
                    <a:lumMod val="50000"/>
                  </a:schemeClr>
                </a:solidFill>
              </a:rPr>
              <a:t>Variabilidad climática: </a:t>
            </a:r>
            <a:r>
              <a:rPr lang="es-ES" altLang="es-CL" sz="2000" dirty="0">
                <a:solidFill>
                  <a:schemeClr val="accent2">
                    <a:lumMod val="75000"/>
                  </a:schemeClr>
                </a:solidFill>
              </a:rPr>
              <a:t>En la clase anterior vimos que variabilidad climática es una medida del rango en que los elementos climáticos, como temperatura o lluvia, varían de un año a otro y que estas variaciones podían tener un origen natural o un origen externo por ejemplo humano. La variabilidad climática se puede estudiar de diferentes formas, por ejemplo, se puede ver a lo largo de un año, viendo los cambios de temperatura en las cuatro estaciones en chile.</a:t>
            </a:r>
          </a:p>
          <a:p>
            <a:pPr algn="just">
              <a:lnSpc>
                <a:spcPct val="80000"/>
              </a:lnSpc>
            </a:pPr>
            <a:endParaRPr lang="es-ES" altLang="es-CL" sz="2000" dirty="0">
              <a:solidFill>
                <a:schemeClr val="accent2">
                  <a:lumMod val="75000"/>
                </a:schemeClr>
              </a:solidFill>
            </a:endParaRPr>
          </a:p>
          <a:p>
            <a:pPr algn="just">
              <a:lnSpc>
                <a:spcPct val="80000"/>
              </a:lnSpc>
            </a:pPr>
            <a:r>
              <a:rPr lang="es-ES" altLang="es-CL" sz="2000" b="1" u="sng" dirty="0">
                <a:solidFill>
                  <a:schemeClr val="accent1">
                    <a:lumMod val="50000"/>
                  </a:schemeClr>
                </a:solidFill>
              </a:rPr>
              <a:t>Climogramas: </a:t>
            </a:r>
            <a:r>
              <a:rPr lang="es-ES" altLang="es-CL" sz="2000" dirty="0">
                <a:solidFill>
                  <a:schemeClr val="accent2">
                    <a:lumMod val="75000"/>
                  </a:schemeClr>
                </a:solidFill>
              </a:rPr>
              <a:t>constituyen una representación gráfica del comportamiento de la temperatura y las precipitaciones en un determinado lugar.</a:t>
            </a:r>
          </a:p>
          <a:p>
            <a:pPr algn="just">
              <a:lnSpc>
                <a:spcPct val="80000"/>
              </a:lnSpc>
            </a:pPr>
            <a:endParaRPr lang="es-ES" altLang="es-CL" sz="3600" b="1" i="1" dirty="0">
              <a:solidFill>
                <a:schemeClr val="accent2">
                  <a:lumMod val="75000"/>
                </a:schemeClr>
              </a:solidFill>
            </a:endParaRPr>
          </a:p>
        </p:txBody>
      </p:sp>
    </p:spTree>
    <p:extLst>
      <p:ext uri="{BB962C8B-B14F-4D97-AF65-F5344CB8AC3E}">
        <p14:creationId xmlns:p14="http://schemas.microsoft.com/office/powerpoint/2010/main" val="2773043324"/>
      </p:ext>
    </p:extLst>
  </p:cSld>
  <p:clrMapOvr>
    <a:masterClrMapping/>
  </p:clrMapOvr>
</p:sld>
</file>

<file path=ppt/theme/theme1.xml><?xml version="1.0" encoding="utf-8"?>
<a:theme xmlns:a="http://schemas.openxmlformats.org/drawingml/2006/main" name="powerpoint-template-24">
  <a:themeElements>
    <a:clrScheme name="">
      <a:dk1>
        <a:srgbClr val="808080"/>
      </a:dk1>
      <a:lt1>
        <a:srgbClr val="FFFFFF"/>
      </a:lt1>
      <a:dk2>
        <a:srgbClr val="808080"/>
      </a:dk2>
      <a:lt2>
        <a:srgbClr val="167EDC"/>
      </a:lt2>
      <a:accent1>
        <a:srgbClr val="2DC010"/>
      </a:accent1>
      <a:accent2>
        <a:srgbClr val="EE0077"/>
      </a:accent2>
      <a:accent3>
        <a:srgbClr val="FFFFFF"/>
      </a:accent3>
      <a:accent4>
        <a:srgbClr val="6C6C6C"/>
      </a:accent4>
      <a:accent5>
        <a:srgbClr val="ADDCAA"/>
      </a:accent5>
      <a:accent6>
        <a:srgbClr val="D8006B"/>
      </a:accent6>
      <a:hlink>
        <a:srgbClr val="FDA609"/>
      </a:hlink>
      <a:folHlink>
        <a:srgbClr val="808080"/>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348</TotalTime>
  <Words>1849</Words>
  <Application>Microsoft Office PowerPoint</Application>
  <PresentationFormat>Presentación en pantalla (4:3)</PresentationFormat>
  <Paragraphs>210</Paragraphs>
  <Slides>24</Slides>
  <Notes>24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Arial</vt:lpstr>
      <vt:lpstr>Bahnschrift SemiBold</vt:lpstr>
      <vt:lpstr>Microsoft Sans Serif</vt:lpstr>
      <vt:lpstr>Times New Roman</vt:lpstr>
      <vt:lpstr>Verdana</vt:lpstr>
      <vt:lpstr>powerpoint-template-24</vt:lpstr>
      <vt:lpstr>OA: 3 Nivelación  </vt:lpstr>
      <vt:lpstr>Objetivo de la Clase:</vt:lpstr>
      <vt:lpstr>Propósitos Formativos</vt:lpstr>
      <vt:lpstr>Propósitos Formativos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Templates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Ciencias de la Ciudadanía</dc:title>
  <dc:creator>Eslendy Sanchez</dc:creator>
  <cp:lastModifiedBy>Carmen Barros Ortega</cp:lastModifiedBy>
  <cp:revision>19</cp:revision>
  <dcterms:created xsi:type="dcterms:W3CDTF">2021-03-18T21:39:53Z</dcterms:created>
  <dcterms:modified xsi:type="dcterms:W3CDTF">2021-03-31T12:52:39Z</dcterms:modified>
</cp:coreProperties>
</file>