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A9E61-3F57-477C-8C5A-1B042037D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D47E7C-0180-44B6-AF4E-662DDCD4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A122C-419D-47FD-8A9F-DEB24848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6A32C-0CD4-48D6-A0F6-9984932F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28B1C-1353-43A0-B8E2-16543DD9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0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485A2-98B8-4AE3-97A4-C3282670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03E5CF-B345-4C71-A854-74D4B8C1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AD0D76-5549-4122-B318-C6971C0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9F541-9A74-4641-9738-5CEE87AE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40DF5-1046-41F7-9978-D1300BCC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62496A-A8B8-42DF-AC92-8781C5D19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5F53AD-D769-47E6-8474-FA0D858AD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0802F-B747-47D1-837B-241100AE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37FE3-CC1A-4500-9583-6507E55F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70E3E-176A-48E6-B664-A8152C43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3200-750A-4F09-9B97-B80F74F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D1B05-57AC-4632-B0B2-426E7228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CCD70-1A1B-454B-BEDE-C2E9AE1E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DFB82-DAD1-4640-B694-CCED98B5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A7ABB-B221-40B0-85BA-E1551F02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87A02-B67A-4E00-8BFB-C8F710F6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683417-4E49-4D24-AD27-9FEEFC74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35D249-A096-4A6F-B31C-C33F9A13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8D5EE7-B25F-4B45-A014-30562D85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77E59A-CE64-4C09-A10B-C96D76A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1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39873-50EF-4EAD-9490-21CD1ACD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42791-D9A7-4ADF-89B5-6D2826C5C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DC1F3-67E1-4B26-811B-521B29BF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45D6C-89AF-4643-836F-B9CDFBD2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46CBF-B123-422A-B1A8-4212985B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2ED5C5-DF0C-41A6-AFF2-119CA25C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9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99602-EE00-4636-AB5A-A50BF905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FEC1F6-7934-473D-B3DD-B2A07B4D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AC80DB-73E1-48F8-97CF-229B26233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66F90A-73D0-4A60-9F75-762E4F01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87B048-BB67-4643-B564-E698121FF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5A0577-EC26-473D-B5D3-D31FBCB8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A59F4F-DE7C-4460-B68C-1C46FCD1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909E1E-2B30-4F42-BACD-3BEEBBAD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5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579C5-0FF8-479D-874D-0408E8D4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914972-AAEF-4B2C-8EB2-0F5EE2E4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67C01-2C39-420F-AB6E-3A663045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D1F1DA-DE4A-4E6A-B0A9-40E0A482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1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1350BB-F5A6-48B2-AEBC-74C2F72D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729057-C437-4243-99A6-4955B069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2AC056-C611-423F-B9AE-50F2FA14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62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99558-1417-4E4E-B3E1-F49B7BE4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4423A-9B7D-4B2F-9A01-7F8CE65F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2A218-1868-4B96-B6AD-EC3DDA7DA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89A1D-8B5E-4ACE-87F8-65929404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A15D9A-8D67-416A-9744-D86FF6DD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60F31-39F0-4646-BD78-F8294E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D12A0-3A6B-4FB0-B51C-99405AE1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D2B0A3-95E2-4748-A0C5-7F3A6BB04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008C7-A555-4C69-A3C7-106D58134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F5CD97-30E5-48C9-AFB5-A1849DED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430FA2-C145-46A7-A260-48E06C90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75891E-3FE9-4E10-B6B4-82A1A219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7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C55F01-604A-4A42-A7C3-50365D02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04D9E-82CD-4BDE-A0DF-E1F8E1E3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3ADFE-5E1C-4844-8D79-11793D39F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E4AF-AEE7-4ED6-85A7-497E727E3C7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26574C-7ACA-4009-80FB-8B8BD0550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FE294-9854-43E1-9B27-CBF9488D6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3F54-9581-4F23-99E6-1C0A051BB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4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oosfero.cc/news/internacional/resistencia-y-esperanza-de-los-pueblos-latinoamericano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0grados.net/el-mundo-se-libera-de-eeuu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o.org/blog/free-market-capitalists-should-celebrate-ex-ims-demise-eternal-vigilance-thin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s.org.es/2014/11/el-oro-frente-al-papel-dinero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Edwin_Walter_Kemmerer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anco_del_Estado_de_Ch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BBBE71B7-604F-4EE5-A1D6-8BF54379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69286C48-991E-4090-987B-591B2F2D0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3EFE3706-E3FA-4FDF-8CE3-8D95E5909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 descr="Imagen que contiene agua, pájaro&#10;&#10;Descripción generada automáticamente">
            <a:extLst>
              <a:ext uri="{FF2B5EF4-FFF2-40B4-BE49-F238E27FC236}">
                <a16:creationId xmlns:a16="http://schemas.microsoft.com/office/drawing/2014/main" id="{6FF5CF5A-81CF-45DA-94AB-9763FE88F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09" r="30862" b="-1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EFB72-B60F-422D-971E-C24825AEE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C91B1-DA8F-4B7C-8F19-EAD0230FD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74F99F-B751-4D87-BA11-3C46B2328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689BC8-34CD-4994-A63C-303D060D3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B58919-6D82-4792-A54B-25087F08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C7E2AA-81C6-4D67-A16D-5D4951FE7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C699FD-2DD5-457C-A3C3-C5644B193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2D6726-764D-4E53-A647-ED320297A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F6CD5C-E81A-434F-9C6F-3F57D131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Influencia Estadounidense hacia mediados del S.XX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329F46-CC5E-4671-AA04-92EE3B940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5203990" cy="237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Historia – Segundo Medio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Profesor</a:t>
            </a:r>
            <a:r>
              <a:rPr lang="en-US" dirty="0">
                <a:solidFill>
                  <a:schemeClr val="bg1"/>
                </a:solidFill>
              </a:rPr>
              <a:t>: Abraham López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OA: 06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Clase</a:t>
            </a:r>
            <a:r>
              <a:rPr lang="en-US" dirty="0">
                <a:solidFill>
                  <a:schemeClr val="bg1"/>
                </a:solidFill>
              </a:rPr>
              <a:t> N° 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B7D558-A0A5-415D-BD99-11A8114258BD}"/>
              </a:ext>
            </a:extLst>
          </p:cNvPr>
          <p:cNvSpPr txBox="1"/>
          <p:nvPr/>
        </p:nvSpPr>
        <p:spPr>
          <a:xfrm>
            <a:off x="9319793" y="5993564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blogoosfero.cc/news/internacional/resistencia-y-esperanza-de-los-pueblos-latinoamerican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1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0CFEA8-7454-4D74-A7E7-AB3C1853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Influencia militar en la mitad el siglo XX</a:t>
            </a:r>
          </a:p>
        </p:txBody>
      </p:sp>
      <p:pic>
        <p:nvPicPr>
          <p:cNvPr id="5" name="Imagen 4" descr="Imagen que contiene colorido, sostener, tabla, mujer&#10;&#10;Descripción generada automáticamente">
            <a:extLst>
              <a:ext uri="{FF2B5EF4-FFF2-40B4-BE49-F238E27FC236}">
                <a16:creationId xmlns:a16="http://schemas.microsoft.com/office/drawing/2014/main" id="{A7CA22D4-FEF8-4512-8A19-EA99798CB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82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180C4-9883-46C4-B5C0-CA3449BC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s-CL" sz="1700"/>
              <a:t> Junta Interamericana de Defensa (JID) en 1942, para coordinar la defensa del continente de ataques externos.</a:t>
            </a:r>
          </a:p>
          <a:p>
            <a:endParaRPr lang="es-CL" sz="1700"/>
          </a:p>
          <a:p>
            <a:r>
              <a:rPr lang="es-CL" sz="1700"/>
              <a:t>Tratado Interamericano de Asistencia Reciproca (TIAR) en 1945.</a:t>
            </a:r>
          </a:p>
          <a:p>
            <a:endParaRPr lang="es-CL" sz="1700"/>
          </a:p>
          <a:p>
            <a:r>
              <a:rPr lang="es-ES" sz="1700"/>
              <a:t>Pacto de Ayuda Militar (PAM) de 1952 que estableció la transferencia de tecnología, instrucción y material de guerra a los ejércitos americanos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CA149-84DA-466D-AEFE-C210EA5F2637}"/>
              </a:ext>
            </a:extLst>
          </p:cNvPr>
          <p:cNvSpPr txBox="1"/>
          <p:nvPr/>
        </p:nvSpPr>
        <p:spPr>
          <a:xfrm>
            <a:off x="4730340" y="5976907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www.80grados.net/el-mundo-se-libera-de-eeu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1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C1B2F-F116-450B-91E5-4050A761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Actividad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57A45E-A552-4707-A163-F3EE0C875E46}"/>
              </a:ext>
            </a:extLst>
          </p:cNvPr>
          <p:cNvSpPr txBox="1"/>
          <p:nvPr/>
        </p:nvSpPr>
        <p:spPr>
          <a:xfrm>
            <a:off x="804672" y="2121763"/>
            <a:ext cx="515721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Responde en tu cuaderno: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¿Por qué Latcham condena la política estadounidense en Chile? ¿A quién podría referirse con la expresión “Cesar Vesánico”?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¿En qué ámbitos crees que se puede identificar la influencia estadounidense en el Chile actual?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ADAADA1-714E-4B7F-973F-1716CA2A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41" y="484632"/>
            <a:ext cx="4385964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CED15A-2767-4A1F-B247-34D271B5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CAB07-6821-43D5-BC15-628BB4F4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es-ES" sz="2100">
                <a:solidFill>
                  <a:schemeClr val="bg1"/>
                </a:solidFill>
              </a:rPr>
              <a:t>Caracterizar la influencia estadounidense en Chile durante la primera mitad del siglo XX y sus consecuencias sobre la cultura y economía nacional.</a:t>
            </a:r>
          </a:p>
        </p:txBody>
      </p:sp>
    </p:spTree>
    <p:extLst>
      <p:ext uri="{BB962C8B-B14F-4D97-AF65-F5344CB8AC3E}">
        <p14:creationId xmlns:p14="http://schemas.microsoft.com/office/powerpoint/2010/main" val="125177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B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CD241-E81E-4484-9950-82DA7D4D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Inicio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8D91405-D361-4536-AB52-0B46DD994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4E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A5FD4-ECD7-4DC2-B3DF-37C3E4A0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influencia de Estado Unidos en Chile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92D2820-76A9-4772-874E-0E81DDFE9B5E}"/>
              </a:ext>
            </a:extLst>
          </p:cNvPr>
          <p:cNvSpPr txBox="1"/>
          <p:nvPr/>
        </p:nvSpPr>
        <p:spPr>
          <a:xfrm>
            <a:off x="1024129" y="2286000"/>
            <a:ext cx="5081232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Junto con la implementación del modelo ISI, la influencia estadounidense en Chile se mantuvo y fortaleció en algunos ámbitos.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Luego de la Primera Guerra Mundial, Estados Unidos expandió su influencia económica por el mundo, en el caso de Chile, esto se dio mediante la banca y la inversión minera: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Braden Copper Adquiere el yacimiento El Teniente (1904) y Sewell  (1905)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Chile Exploration Company comienza a explotar Chuquicamata (1912)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29F7667-BED6-47D0-BD90-6179D210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70" y="640080"/>
            <a:ext cx="387659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C09545-22F3-4B35-9732-1B398C55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es-ES" sz="3400" dirty="0"/>
              <a:t>Influencia Cultural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9D4B4-4E06-4609-8F2B-F3676293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Junto al desarrollo de la cultura de masas, la influencia estadounidense también se manifestó en la modernización del mercado nacional con la llegada de electrodomésticos y automóviles.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6" name="Imagen 5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id="{2A5B37B6-80DA-414C-A4DD-EB47615E7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5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8" name="Imagen 7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D5EB1871-8CAE-489B-9496-C75DEEEA3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685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368B175-C284-47E8-9365-56DC4AC7E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1" y="17305"/>
            <a:ext cx="3727794" cy="6823390"/>
          </a:xfrm>
        </p:spPr>
      </p:pic>
      <p:pic>
        <p:nvPicPr>
          <p:cNvPr id="7" name="Imagen 6" descr="Imagen que contiene grupo, foto, posando&#10;&#10;Descripción generada automáticamente">
            <a:extLst>
              <a:ext uri="{FF2B5EF4-FFF2-40B4-BE49-F238E27FC236}">
                <a16:creationId xmlns:a16="http://schemas.microsoft.com/office/drawing/2014/main" id="{75CE7B8F-D4BC-4322-B0F5-A03E85915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74" y="2493188"/>
            <a:ext cx="7033341" cy="3692653"/>
          </a:xfrm>
          <a:prstGeom prst="rect">
            <a:avLst/>
          </a:prstGeom>
        </p:spPr>
      </p:pic>
      <p:pic>
        <p:nvPicPr>
          <p:cNvPr id="9" name="Imagen 8" descr="Imagen que contiene tabla, cuarto&#10;&#10;Descripción generada automáticamente">
            <a:extLst>
              <a:ext uri="{FF2B5EF4-FFF2-40B4-BE49-F238E27FC236}">
                <a16:creationId xmlns:a16="http://schemas.microsoft.com/office/drawing/2014/main" id="{3E32AF85-4B1A-4343-BDE4-683538690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60" y="367768"/>
            <a:ext cx="6509839" cy="21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2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82EC93-3CD6-4761-B241-CFEF40F4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Consecuencias para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F9972-8365-4918-B46B-151BB07C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s-ES" sz="2200" dirty="0"/>
              <a:t>Ingresos mediante impuestos: financiamiento del Estado empresario y políticas publicas.</a:t>
            </a:r>
          </a:p>
          <a:p>
            <a:endParaRPr lang="es-ES" sz="2200" dirty="0"/>
          </a:p>
          <a:p>
            <a:r>
              <a:rPr lang="es-ES" sz="2200" dirty="0"/>
              <a:t>Fortalecimiento de nexos comerciales convirtió a los bancos estadounidenses en los principales acreedores de prestamos para el proyecto chileno.</a:t>
            </a:r>
          </a:p>
          <a:p>
            <a:endParaRPr lang="es-ES" sz="2200" dirty="0"/>
          </a:p>
          <a:p>
            <a:endParaRPr lang="es-ES" sz="2200" dirty="0"/>
          </a:p>
        </p:txBody>
      </p:sp>
      <p:pic>
        <p:nvPicPr>
          <p:cNvPr id="5" name="Imagen 4" descr="Edificio con letrero en frente&#10;&#10;Descripción generada automáticamente">
            <a:extLst>
              <a:ext uri="{FF2B5EF4-FFF2-40B4-BE49-F238E27FC236}">
                <a16:creationId xmlns:a16="http://schemas.microsoft.com/office/drawing/2014/main" id="{6429DEE4-A5BB-4E8B-967D-FEF389C7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453" t="-1" r="-101" b="2"/>
          <a:stretch/>
        </p:blipFill>
        <p:spPr>
          <a:xfrm>
            <a:off x="5383763" y="2492376"/>
            <a:ext cx="6398527" cy="35633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2DA154-3D33-41AF-B8D3-81265D151587}"/>
              </a:ext>
            </a:extLst>
          </p:cNvPr>
          <p:cNvSpPr txBox="1"/>
          <p:nvPr/>
        </p:nvSpPr>
        <p:spPr>
          <a:xfrm>
            <a:off x="5431105" y="5708383"/>
            <a:ext cx="63038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El </a:t>
            </a:r>
            <a:r>
              <a:rPr lang="es-ES" dirty="0" err="1"/>
              <a:t>Export-Import</a:t>
            </a:r>
            <a:r>
              <a:rPr lang="es-ES" dirty="0"/>
              <a:t> Bank prestó 2000 millones de dólares para la fundación de la CORFO: Además de los intereses, esto permitiría favorecer la exportación de insumos hacia nuestro país.</a:t>
            </a:r>
          </a:p>
        </p:txBody>
      </p:sp>
    </p:spTree>
    <p:extLst>
      <p:ext uri="{BB962C8B-B14F-4D97-AF65-F5344CB8AC3E}">
        <p14:creationId xmlns:p14="http://schemas.microsoft.com/office/powerpoint/2010/main" val="19714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DFE11D-A55A-43CC-B455-C465981C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La Misión Kemmerer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E19DB-812C-4A74-98B8-BCC6ECF1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6544"/>
            <a:ext cx="5374494" cy="3788346"/>
          </a:xfrm>
        </p:spPr>
        <p:txBody>
          <a:bodyPr>
            <a:norm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Arribó a Chile entre julio y octubre de 1925</a:t>
            </a:r>
          </a:p>
          <a:p>
            <a:endParaRPr lang="es-ES" sz="1400">
              <a:solidFill>
                <a:schemeClr val="bg1"/>
              </a:solidFill>
            </a:endParaRPr>
          </a:p>
          <a:p>
            <a:r>
              <a:rPr lang="es-ES" sz="1400">
                <a:solidFill>
                  <a:schemeClr val="bg1"/>
                </a:solidFill>
              </a:rPr>
              <a:t>Sus principales propuestas fueron: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</a:rPr>
              <a:t>La necesidad de establecer el patrón oro, 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</a:rPr>
              <a:t>La creación de una Superintendencia de Bancos y del Banco Central, 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</a:rPr>
              <a:t>La elaboración de una ley basada en el modelo norteamericano de la Reserva Federal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</a:rPr>
              <a:t>El establecimiento de un monopolio en la emisión de billetes convertibles en metal a cargo de la nueva entidad bancaria.</a:t>
            </a:r>
          </a:p>
          <a:p>
            <a:endParaRPr lang="es-ES" sz="1400">
              <a:solidFill>
                <a:schemeClr val="bg1"/>
              </a:solidFill>
            </a:endParaRPr>
          </a:p>
          <a:p>
            <a:r>
              <a:rPr lang="es-ES" sz="1400">
                <a:solidFill>
                  <a:schemeClr val="bg1"/>
                </a:solidFill>
              </a:rPr>
              <a:t>Kemmerer propuso la autonomía del Banco Central para evitar que éste fuese controlado por el Gobierno y por los bancos comerciales</a:t>
            </a:r>
          </a:p>
        </p:txBody>
      </p:sp>
      <p:pic>
        <p:nvPicPr>
          <p:cNvPr id="8" name="Imagen 7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1E69F405-BA23-4819-88B9-6C1BC946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1499" y="365760"/>
            <a:ext cx="3621974" cy="2788920"/>
          </a:xfrm>
          <a:prstGeom prst="rect">
            <a:avLst/>
          </a:prstGeom>
        </p:spPr>
      </p:pic>
      <p:pic>
        <p:nvPicPr>
          <p:cNvPr id="5" name="Imagen 4" descr="Foto en blanco y negro de un grupo de hombres con traje&#10;&#10;Descripción generada automáticamente">
            <a:extLst>
              <a:ext uri="{FF2B5EF4-FFF2-40B4-BE49-F238E27FC236}">
                <a16:creationId xmlns:a16="http://schemas.microsoft.com/office/drawing/2014/main" id="{83467F2C-11FC-4B97-A8A3-D11D9591A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6742" y="3368894"/>
            <a:ext cx="4511488" cy="27889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1F5286-9426-4DF7-A030-B75DD71F9322}"/>
              </a:ext>
            </a:extLst>
          </p:cNvPr>
          <p:cNvSpPr txBox="1"/>
          <p:nvPr/>
        </p:nvSpPr>
        <p:spPr>
          <a:xfrm>
            <a:off x="9183938" y="5957759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pedia.org/wiki/Edwin_Walter_Kemmer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77F3CF-748D-432A-A04F-E907C4FCC910}"/>
              </a:ext>
            </a:extLst>
          </p:cNvPr>
          <p:cNvSpPr txBox="1"/>
          <p:nvPr/>
        </p:nvSpPr>
        <p:spPr>
          <a:xfrm>
            <a:off x="8586895" y="295462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mises.org.es/2014/11/el-oro-frente-al-papel-dine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9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87037BE3-877A-4532-85FD-3711AE2D5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r="-1" b="266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8" name="Imagen 7" descr="Un edificio alto&#10;&#10;Descripción generada automáticamente">
            <a:extLst>
              <a:ext uri="{FF2B5EF4-FFF2-40B4-BE49-F238E27FC236}">
                <a16:creationId xmlns:a16="http://schemas.microsoft.com/office/drawing/2014/main" id="{0A88E987-0F75-4DDA-A6D2-4742D3EF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19" r="1" b="13455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58E78D-075D-42F0-9C2E-BCF8D2EE97B8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en.wikipedia.org/wiki/Banco_del_Estado_de_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488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Influencia Estadounidense hacia mediados del S.XX en Chile</vt:lpstr>
      <vt:lpstr>Objetivo</vt:lpstr>
      <vt:lpstr>Inicio</vt:lpstr>
      <vt:lpstr>La influencia de Estado Unidos en Chile</vt:lpstr>
      <vt:lpstr>Influencia Cultural</vt:lpstr>
      <vt:lpstr>Presentación de PowerPoint</vt:lpstr>
      <vt:lpstr>Consecuencias para Chile</vt:lpstr>
      <vt:lpstr>La Misión Kemmerer</vt:lpstr>
      <vt:lpstr>Presentación de PowerPoint</vt:lpstr>
      <vt:lpstr>Influencia militar en la mitad el siglo XX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Influencia Estadounidense hacia mediados del S.XX en Chile</dc:title>
  <dc:creator>Abraham López</dc:creator>
  <cp:lastModifiedBy>Carmen Barros Ortega</cp:lastModifiedBy>
  <cp:revision>7</cp:revision>
  <dcterms:created xsi:type="dcterms:W3CDTF">2020-08-21T08:29:57Z</dcterms:created>
  <dcterms:modified xsi:type="dcterms:W3CDTF">2021-09-10T16:30:53Z</dcterms:modified>
</cp:coreProperties>
</file>