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5" r:id="rId4"/>
    <p:sldId id="259" r:id="rId5"/>
    <p:sldId id="262" r:id="rId6"/>
    <p:sldId id="261" r:id="rId7"/>
    <p:sldId id="260" r:id="rId8"/>
    <p:sldId id="263" r:id="rId9"/>
    <p:sldId id="399" r:id="rId10"/>
    <p:sldId id="40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8DEAB-3841-4A5C-A0B3-5751C5245F5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572CB7-281C-4F99-AB47-B53F051595D1}">
      <dgm:prSet phldrT="[Texto]"/>
      <dgm:spPr/>
      <dgm:t>
        <a:bodyPr/>
        <a:lstStyle/>
        <a:p>
          <a:pPr>
            <a:buNone/>
          </a:pPr>
          <a:r>
            <a:rPr lang="es-ES" dirty="0"/>
            <a:t>Derecho al descanso dominical.</a:t>
          </a:r>
        </a:p>
      </dgm:t>
    </dgm:pt>
    <dgm:pt modelId="{C9FEA38A-BC5F-4BD1-B190-D31C4A3538A3}" type="parTrans" cxnId="{41961B17-3825-47A3-B0C3-559C950629B4}">
      <dgm:prSet/>
      <dgm:spPr/>
      <dgm:t>
        <a:bodyPr/>
        <a:lstStyle/>
        <a:p>
          <a:endParaRPr lang="es-ES"/>
        </a:p>
      </dgm:t>
    </dgm:pt>
    <dgm:pt modelId="{135D7CE4-2764-4771-8377-BC31AF430E95}" type="sibTrans" cxnId="{41961B17-3825-47A3-B0C3-559C950629B4}">
      <dgm:prSet/>
      <dgm:spPr/>
      <dgm:t>
        <a:bodyPr/>
        <a:lstStyle/>
        <a:p>
          <a:endParaRPr lang="es-ES"/>
        </a:p>
      </dgm:t>
    </dgm:pt>
    <dgm:pt modelId="{772F0353-D4EE-4CAA-A480-A19DDFEED941}">
      <dgm:prSet phldrT="[Texto]"/>
      <dgm:spPr/>
      <dgm:t>
        <a:bodyPr/>
        <a:lstStyle/>
        <a:p>
          <a:pPr>
            <a:buNone/>
          </a:pPr>
          <a:r>
            <a:rPr lang="es-ES" dirty="0"/>
            <a:t>Ley de Accidentes del Trabajo.</a:t>
          </a:r>
        </a:p>
      </dgm:t>
    </dgm:pt>
    <dgm:pt modelId="{4E59FE30-D886-44FE-A8AF-0D14D711BD21}" type="parTrans" cxnId="{2EBE93D8-A632-4B8C-A964-1A24FC827246}">
      <dgm:prSet/>
      <dgm:spPr/>
      <dgm:t>
        <a:bodyPr/>
        <a:lstStyle/>
        <a:p>
          <a:endParaRPr lang="es-ES"/>
        </a:p>
      </dgm:t>
    </dgm:pt>
    <dgm:pt modelId="{FF3D38A0-3803-470F-9DA3-F90AB0E44568}" type="sibTrans" cxnId="{2EBE93D8-A632-4B8C-A964-1A24FC827246}">
      <dgm:prSet/>
      <dgm:spPr/>
      <dgm:t>
        <a:bodyPr/>
        <a:lstStyle/>
        <a:p>
          <a:endParaRPr lang="es-ES"/>
        </a:p>
      </dgm:t>
    </dgm:pt>
    <dgm:pt modelId="{9497DCC9-BE01-4E40-84FB-7F685A5D1EA4}">
      <dgm:prSet/>
      <dgm:spPr/>
      <dgm:t>
        <a:bodyPr/>
        <a:lstStyle/>
        <a:p>
          <a:r>
            <a:rPr lang="es-ES"/>
            <a:t>Mejoras en las viviendas obreras</a:t>
          </a:r>
        </a:p>
      </dgm:t>
    </dgm:pt>
    <dgm:pt modelId="{F53C9A2A-5A53-49C8-9752-AE060964122F}" type="parTrans" cxnId="{90DEC172-14C6-4AAF-A45C-8AE7239D9033}">
      <dgm:prSet/>
      <dgm:spPr/>
      <dgm:t>
        <a:bodyPr/>
        <a:lstStyle/>
        <a:p>
          <a:endParaRPr lang="es-ES"/>
        </a:p>
      </dgm:t>
    </dgm:pt>
    <dgm:pt modelId="{439FF9A5-23B4-4F10-B5B2-999E3F6B174B}" type="sibTrans" cxnId="{90DEC172-14C6-4AAF-A45C-8AE7239D9033}">
      <dgm:prSet/>
      <dgm:spPr/>
      <dgm:t>
        <a:bodyPr/>
        <a:lstStyle/>
        <a:p>
          <a:endParaRPr lang="es-ES"/>
        </a:p>
      </dgm:t>
    </dgm:pt>
    <dgm:pt modelId="{669675DE-AA4C-4468-9313-854D59F1F288}">
      <dgm:prSet/>
      <dgm:spPr/>
      <dgm:t>
        <a:bodyPr/>
        <a:lstStyle/>
        <a:p>
          <a:r>
            <a:rPr lang="es-ES"/>
            <a:t>Los ciclos de movilización se repetirían entre 1918 y 1919.</a:t>
          </a:r>
          <a:endParaRPr lang="es-ES" dirty="0"/>
        </a:p>
      </dgm:t>
    </dgm:pt>
    <dgm:pt modelId="{E3CF5C1F-B61D-4E33-B9F0-164FC6545FBD}" type="parTrans" cxnId="{FAC19441-9C4D-42E6-90A8-1C4F771C0B77}">
      <dgm:prSet/>
      <dgm:spPr/>
      <dgm:t>
        <a:bodyPr/>
        <a:lstStyle/>
        <a:p>
          <a:endParaRPr lang="es-ES"/>
        </a:p>
      </dgm:t>
    </dgm:pt>
    <dgm:pt modelId="{E47E0A5B-5C6E-492D-B68A-7EC98AAC4424}" type="sibTrans" cxnId="{FAC19441-9C4D-42E6-90A8-1C4F771C0B77}">
      <dgm:prSet/>
      <dgm:spPr/>
      <dgm:t>
        <a:bodyPr/>
        <a:lstStyle/>
        <a:p>
          <a:endParaRPr lang="es-ES"/>
        </a:p>
      </dgm:t>
    </dgm:pt>
    <dgm:pt modelId="{EF24EA95-2329-49D0-88A5-1D8394248C92}" type="pres">
      <dgm:prSet presAssocID="{2778DEAB-3841-4A5C-A0B3-5751C5245F58}" presName="Name0" presStyleCnt="0">
        <dgm:presLayoutVars>
          <dgm:dir/>
          <dgm:resizeHandles val="exact"/>
        </dgm:presLayoutVars>
      </dgm:prSet>
      <dgm:spPr/>
    </dgm:pt>
    <dgm:pt modelId="{C52511C8-7E2D-499B-ADA9-E35BBABE3FF3}" type="pres">
      <dgm:prSet presAssocID="{B0572CB7-281C-4F99-AB47-B53F051595D1}" presName="composite" presStyleCnt="0"/>
      <dgm:spPr/>
    </dgm:pt>
    <dgm:pt modelId="{4C267773-B16A-431C-97A3-C6EDD9FF3194}" type="pres">
      <dgm:prSet presAssocID="{B0572CB7-281C-4F99-AB47-B53F051595D1}" presName="rect1" presStyleLbl="trAlignAcc1" presStyleIdx="0" presStyleCnt="4">
        <dgm:presLayoutVars>
          <dgm:bulletEnabled val="1"/>
        </dgm:presLayoutVars>
      </dgm:prSet>
      <dgm:spPr/>
    </dgm:pt>
    <dgm:pt modelId="{6266D293-BD1E-400D-A35B-97DAF467A761}" type="pres">
      <dgm:prSet presAssocID="{B0572CB7-281C-4F99-AB47-B53F051595D1}" presName="rect2" presStyleLbl="fgImgPlace1" presStyleIdx="0" presStyleCnt="4" custScaleX="61410" custScaleY="396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ma"/>
        </a:ext>
      </dgm:extLst>
    </dgm:pt>
    <dgm:pt modelId="{BB7574FE-4F87-4F5C-ACC2-F9161D1D533C}" type="pres">
      <dgm:prSet presAssocID="{135D7CE4-2764-4771-8377-BC31AF430E95}" presName="sibTrans" presStyleCnt="0"/>
      <dgm:spPr/>
    </dgm:pt>
    <dgm:pt modelId="{8F099383-7511-44F5-8575-2858CA427EE7}" type="pres">
      <dgm:prSet presAssocID="{772F0353-D4EE-4CAA-A480-A19DDFEED941}" presName="composite" presStyleCnt="0"/>
      <dgm:spPr/>
    </dgm:pt>
    <dgm:pt modelId="{9A49C3D4-2CEE-469E-A54B-DC60EE00864F}" type="pres">
      <dgm:prSet presAssocID="{772F0353-D4EE-4CAA-A480-A19DDFEED941}" presName="rect1" presStyleLbl="trAlignAcc1" presStyleIdx="1" presStyleCnt="4">
        <dgm:presLayoutVars>
          <dgm:bulletEnabled val="1"/>
        </dgm:presLayoutVars>
      </dgm:prSet>
      <dgm:spPr/>
    </dgm:pt>
    <dgm:pt modelId="{47248FFC-4AAC-4B33-AB2E-7050CB1A1D25}" type="pres">
      <dgm:prSet presAssocID="{772F0353-D4EE-4CAA-A480-A19DDFEED941}" presName="rect2" presStyleLbl="fgImgPlace1" presStyleIdx="1" presStyleCnt="4" custScaleX="69522" custScaleY="750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7F19B434-3E07-4B8F-A614-DD87686EA5C1}" type="pres">
      <dgm:prSet presAssocID="{FF3D38A0-3803-470F-9DA3-F90AB0E44568}" presName="sibTrans" presStyleCnt="0"/>
      <dgm:spPr/>
    </dgm:pt>
    <dgm:pt modelId="{62C371FF-011C-438B-AE28-B20C41A692C1}" type="pres">
      <dgm:prSet presAssocID="{9497DCC9-BE01-4E40-84FB-7F685A5D1EA4}" presName="composite" presStyleCnt="0"/>
      <dgm:spPr/>
    </dgm:pt>
    <dgm:pt modelId="{92E74B4D-AB97-4502-8B4A-64FAA3A7B9F3}" type="pres">
      <dgm:prSet presAssocID="{9497DCC9-BE01-4E40-84FB-7F685A5D1EA4}" presName="rect1" presStyleLbl="trAlignAcc1" presStyleIdx="2" presStyleCnt="4">
        <dgm:presLayoutVars>
          <dgm:bulletEnabled val="1"/>
        </dgm:presLayoutVars>
      </dgm:prSet>
      <dgm:spPr/>
    </dgm:pt>
    <dgm:pt modelId="{A04F55C0-1E7D-4333-A31A-D105A0197936}" type="pres">
      <dgm:prSet presAssocID="{9497DCC9-BE01-4E40-84FB-7F685A5D1EA4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  <dgm:pt modelId="{1C6B0A34-3B55-4799-909A-9C629A13679F}" type="pres">
      <dgm:prSet presAssocID="{439FF9A5-23B4-4F10-B5B2-999E3F6B174B}" presName="sibTrans" presStyleCnt="0"/>
      <dgm:spPr/>
    </dgm:pt>
    <dgm:pt modelId="{EB9EDE18-DA40-4342-A2BC-A55638553204}" type="pres">
      <dgm:prSet presAssocID="{669675DE-AA4C-4468-9313-854D59F1F288}" presName="composite" presStyleCnt="0"/>
      <dgm:spPr/>
    </dgm:pt>
    <dgm:pt modelId="{62A876A7-C946-42E8-A8BD-D68966F8192E}" type="pres">
      <dgm:prSet presAssocID="{669675DE-AA4C-4468-9313-854D59F1F288}" presName="rect1" presStyleLbl="trAlignAcc1" presStyleIdx="3" presStyleCnt="4">
        <dgm:presLayoutVars>
          <dgm:bulletEnabled val="1"/>
        </dgm:presLayoutVars>
      </dgm:prSet>
      <dgm:spPr/>
    </dgm:pt>
    <dgm:pt modelId="{9E00F7C6-4213-4AC8-9EC6-F681DC0731A4}" type="pres">
      <dgm:prSet presAssocID="{669675DE-AA4C-4468-9313-854D59F1F288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Éxito de grupo"/>
        </a:ext>
      </dgm:extLst>
    </dgm:pt>
  </dgm:ptLst>
  <dgm:cxnLst>
    <dgm:cxn modelId="{3256E509-3607-4878-82F8-D188E0C10DD1}" type="presOf" srcId="{B0572CB7-281C-4F99-AB47-B53F051595D1}" destId="{4C267773-B16A-431C-97A3-C6EDD9FF3194}" srcOrd="0" destOrd="0" presId="urn:microsoft.com/office/officeart/2008/layout/PictureStrips"/>
    <dgm:cxn modelId="{41961B17-3825-47A3-B0C3-559C950629B4}" srcId="{2778DEAB-3841-4A5C-A0B3-5751C5245F58}" destId="{B0572CB7-281C-4F99-AB47-B53F051595D1}" srcOrd="0" destOrd="0" parTransId="{C9FEA38A-BC5F-4BD1-B190-D31C4A3538A3}" sibTransId="{135D7CE4-2764-4771-8377-BC31AF430E95}"/>
    <dgm:cxn modelId="{499AC21A-71A8-4964-BFC9-60013B789BB4}" type="presOf" srcId="{772F0353-D4EE-4CAA-A480-A19DDFEED941}" destId="{9A49C3D4-2CEE-469E-A54B-DC60EE00864F}" srcOrd="0" destOrd="0" presId="urn:microsoft.com/office/officeart/2008/layout/PictureStrips"/>
    <dgm:cxn modelId="{FAC19441-9C4D-42E6-90A8-1C4F771C0B77}" srcId="{2778DEAB-3841-4A5C-A0B3-5751C5245F58}" destId="{669675DE-AA4C-4468-9313-854D59F1F288}" srcOrd="3" destOrd="0" parTransId="{E3CF5C1F-B61D-4E33-B9F0-164FC6545FBD}" sibTransId="{E47E0A5B-5C6E-492D-B68A-7EC98AAC4424}"/>
    <dgm:cxn modelId="{90DEC172-14C6-4AAF-A45C-8AE7239D9033}" srcId="{2778DEAB-3841-4A5C-A0B3-5751C5245F58}" destId="{9497DCC9-BE01-4E40-84FB-7F685A5D1EA4}" srcOrd="2" destOrd="0" parTransId="{F53C9A2A-5A53-49C8-9752-AE060964122F}" sibTransId="{439FF9A5-23B4-4F10-B5B2-999E3F6B174B}"/>
    <dgm:cxn modelId="{D082FD7D-D155-4C36-8341-31DDDB3F32AA}" type="presOf" srcId="{9497DCC9-BE01-4E40-84FB-7F685A5D1EA4}" destId="{92E74B4D-AB97-4502-8B4A-64FAA3A7B9F3}" srcOrd="0" destOrd="0" presId="urn:microsoft.com/office/officeart/2008/layout/PictureStrips"/>
    <dgm:cxn modelId="{78880BA8-0972-4F73-A9BB-FE44C7C4FB1D}" type="presOf" srcId="{669675DE-AA4C-4468-9313-854D59F1F288}" destId="{62A876A7-C946-42E8-A8BD-D68966F8192E}" srcOrd="0" destOrd="0" presId="urn:microsoft.com/office/officeart/2008/layout/PictureStrips"/>
    <dgm:cxn modelId="{B27E5FD3-95FE-44E3-8E29-5854F1045490}" type="presOf" srcId="{2778DEAB-3841-4A5C-A0B3-5751C5245F58}" destId="{EF24EA95-2329-49D0-88A5-1D8394248C92}" srcOrd="0" destOrd="0" presId="urn:microsoft.com/office/officeart/2008/layout/PictureStrips"/>
    <dgm:cxn modelId="{2EBE93D8-A632-4B8C-A964-1A24FC827246}" srcId="{2778DEAB-3841-4A5C-A0B3-5751C5245F58}" destId="{772F0353-D4EE-4CAA-A480-A19DDFEED941}" srcOrd="1" destOrd="0" parTransId="{4E59FE30-D886-44FE-A8AF-0D14D711BD21}" sibTransId="{FF3D38A0-3803-470F-9DA3-F90AB0E44568}"/>
    <dgm:cxn modelId="{7790800C-ED12-43FC-8CFD-B4E08FC784DC}" type="presParOf" srcId="{EF24EA95-2329-49D0-88A5-1D8394248C92}" destId="{C52511C8-7E2D-499B-ADA9-E35BBABE3FF3}" srcOrd="0" destOrd="0" presId="urn:microsoft.com/office/officeart/2008/layout/PictureStrips"/>
    <dgm:cxn modelId="{5A9FC415-05D2-46F2-B6EE-2A4BBC24DB3B}" type="presParOf" srcId="{C52511C8-7E2D-499B-ADA9-E35BBABE3FF3}" destId="{4C267773-B16A-431C-97A3-C6EDD9FF3194}" srcOrd="0" destOrd="0" presId="urn:microsoft.com/office/officeart/2008/layout/PictureStrips"/>
    <dgm:cxn modelId="{8F57A1A3-4B0C-486A-B6C3-420F97F6CB3F}" type="presParOf" srcId="{C52511C8-7E2D-499B-ADA9-E35BBABE3FF3}" destId="{6266D293-BD1E-400D-A35B-97DAF467A761}" srcOrd="1" destOrd="0" presId="urn:microsoft.com/office/officeart/2008/layout/PictureStrips"/>
    <dgm:cxn modelId="{2B000CD9-3802-4BF8-8AA8-4DA09B99C085}" type="presParOf" srcId="{EF24EA95-2329-49D0-88A5-1D8394248C92}" destId="{BB7574FE-4F87-4F5C-ACC2-F9161D1D533C}" srcOrd="1" destOrd="0" presId="urn:microsoft.com/office/officeart/2008/layout/PictureStrips"/>
    <dgm:cxn modelId="{D9EB5553-CA61-4892-82CB-07F95CEFCFB4}" type="presParOf" srcId="{EF24EA95-2329-49D0-88A5-1D8394248C92}" destId="{8F099383-7511-44F5-8575-2858CA427EE7}" srcOrd="2" destOrd="0" presId="urn:microsoft.com/office/officeart/2008/layout/PictureStrips"/>
    <dgm:cxn modelId="{0BEE6901-6CF0-42C7-9B03-F01BABC39ECE}" type="presParOf" srcId="{8F099383-7511-44F5-8575-2858CA427EE7}" destId="{9A49C3D4-2CEE-469E-A54B-DC60EE00864F}" srcOrd="0" destOrd="0" presId="urn:microsoft.com/office/officeart/2008/layout/PictureStrips"/>
    <dgm:cxn modelId="{4B1F7A88-F668-48A5-A31D-46AAF7188B1F}" type="presParOf" srcId="{8F099383-7511-44F5-8575-2858CA427EE7}" destId="{47248FFC-4AAC-4B33-AB2E-7050CB1A1D25}" srcOrd="1" destOrd="0" presId="urn:microsoft.com/office/officeart/2008/layout/PictureStrips"/>
    <dgm:cxn modelId="{0F95417B-1EB5-4B18-8479-A47C1CC0259B}" type="presParOf" srcId="{EF24EA95-2329-49D0-88A5-1D8394248C92}" destId="{7F19B434-3E07-4B8F-A614-DD87686EA5C1}" srcOrd="3" destOrd="0" presId="urn:microsoft.com/office/officeart/2008/layout/PictureStrips"/>
    <dgm:cxn modelId="{66F9B7B9-85D9-4A45-B016-03725CE398F0}" type="presParOf" srcId="{EF24EA95-2329-49D0-88A5-1D8394248C92}" destId="{62C371FF-011C-438B-AE28-B20C41A692C1}" srcOrd="4" destOrd="0" presId="urn:microsoft.com/office/officeart/2008/layout/PictureStrips"/>
    <dgm:cxn modelId="{50431103-B8AF-460A-AED1-A7121AC2BE2D}" type="presParOf" srcId="{62C371FF-011C-438B-AE28-B20C41A692C1}" destId="{92E74B4D-AB97-4502-8B4A-64FAA3A7B9F3}" srcOrd="0" destOrd="0" presId="urn:microsoft.com/office/officeart/2008/layout/PictureStrips"/>
    <dgm:cxn modelId="{EC4D6609-AA67-4DC7-8A63-C2437C428745}" type="presParOf" srcId="{62C371FF-011C-438B-AE28-B20C41A692C1}" destId="{A04F55C0-1E7D-4333-A31A-D105A0197936}" srcOrd="1" destOrd="0" presId="urn:microsoft.com/office/officeart/2008/layout/PictureStrips"/>
    <dgm:cxn modelId="{2B338F7D-947F-43DE-8C49-0FA2CFFD114E}" type="presParOf" srcId="{EF24EA95-2329-49D0-88A5-1D8394248C92}" destId="{1C6B0A34-3B55-4799-909A-9C629A13679F}" srcOrd="5" destOrd="0" presId="urn:microsoft.com/office/officeart/2008/layout/PictureStrips"/>
    <dgm:cxn modelId="{65D2E043-E00A-430D-8901-E33B3D97C9E5}" type="presParOf" srcId="{EF24EA95-2329-49D0-88A5-1D8394248C92}" destId="{EB9EDE18-DA40-4342-A2BC-A55638553204}" srcOrd="6" destOrd="0" presId="urn:microsoft.com/office/officeart/2008/layout/PictureStrips"/>
    <dgm:cxn modelId="{DEA97EBF-8F7E-4A2B-8573-EF03DA144BA0}" type="presParOf" srcId="{EB9EDE18-DA40-4342-A2BC-A55638553204}" destId="{62A876A7-C946-42E8-A8BD-D68966F8192E}" srcOrd="0" destOrd="0" presId="urn:microsoft.com/office/officeart/2008/layout/PictureStrips"/>
    <dgm:cxn modelId="{ECE56CDF-008D-4F59-AB93-DBFD8BB42BA0}" type="presParOf" srcId="{EB9EDE18-DA40-4342-A2BC-A55638553204}" destId="{9E00F7C6-4213-4AC8-9EC6-F681DC0731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7E100-FB23-41F9-8B3F-B2B9406FBAF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DADF31-F482-4645-9FD9-318A5592CAA5}">
      <dgm:prSet/>
      <dgm:spPr/>
      <dgm:t>
        <a:bodyPr/>
        <a:lstStyle/>
        <a:p>
          <a:r>
            <a:rPr lang="es-ES"/>
            <a:t>¿Qué rol jugaron los movimientos sociales en la conquista de derechos laborales?</a:t>
          </a:r>
          <a:endParaRPr lang="en-US"/>
        </a:p>
      </dgm:t>
    </dgm:pt>
    <dgm:pt modelId="{6E32B7C4-B25A-410F-B745-A021463A0D0E}" type="parTrans" cxnId="{3A064E79-B062-492A-8AE6-1FD4CF4A1FAA}">
      <dgm:prSet/>
      <dgm:spPr/>
      <dgm:t>
        <a:bodyPr/>
        <a:lstStyle/>
        <a:p>
          <a:endParaRPr lang="en-US"/>
        </a:p>
      </dgm:t>
    </dgm:pt>
    <dgm:pt modelId="{B6421FE3-D5B0-4AA5-BCC2-C77E3022F359}" type="sibTrans" cxnId="{3A064E79-B062-492A-8AE6-1FD4CF4A1FAA}">
      <dgm:prSet/>
      <dgm:spPr/>
      <dgm:t>
        <a:bodyPr/>
        <a:lstStyle/>
        <a:p>
          <a:endParaRPr lang="en-US"/>
        </a:p>
      </dgm:t>
    </dgm:pt>
    <dgm:pt modelId="{3A8D61C0-F902-4BEB-9CDD-EC43135C2DB7}">
      <dgm:prSet/>
      <dgm:spPr/>
      <dgm:t>
        <a:bodyPr/>
        <a:lstStyle/>
        <a:p>
          <a:r>
            <a:rPr lang="es-ES"/>
            <a:t>¿Cómo han avanzado los derechos laborales entre el periodo estudiado y la actualidad?</a:t>
          </a:r>
          <a:endParaRPr lang="en-US"/>
        </a:p>
      </dgm:t>
    </dgm:pt>
    <dgm:pt modelId="{61009CFE-FDE1-4AB9-983B-71D1FB7E6511}" type="parTrans" cxnId="{17664E6F-A76C-409F-A89C-07664A7559F2}">
      <dgm:prSet/>
      <dgm:spPr/>
      <dgm:t>
        <a:bodyPr/>
        <a:lstStyle/>
        <a:p>
          <a:endParaRPr lang="en-US"/>
        </a:p>
      </dgm:t>
    </dgm:pt>
    <dgm:pt modelId="{A010BE1A-A6EA-44EE-B1D8-321DF516ED0C}" type="sibTrans" cxnId="{17664E6F-A76C-409F-A89C-07664A7559F2}">
      <dgm:prSet/>
      <dgm:spPr/>
      <dgm:t>
        <a:bodyPr/>
        <a:lstStyle/>
        <a:p>
          <a:endParaRPr lang="en-US"/>
        </a:p>
      </dgm:t>
    </dgm:pt>
    <dgm:pt modelId="{00285B38-7A39-467B-8596-A90EFA395C83}">
      <dgm:prSet/>
      <dgm:spPr/>
      <dgm:t>
        <a:bodyPr/>
        <a:lstStyle/>
        <a:p>
          <a:r>
            <a:rPr lang="es-ES"/>
            <a:t>¿Qué relación existe entre el contexto mundial y los movimientos sociales en Chile?</a:t>
          </a:r>
          <a:endParaRPr lang="en-US"/>
        </a:p>
      </dgm:t>
    </dgm:pt>
    <dgm:pt modelId="{965106C3-BAB4-45FF-90E9-8A7C3D17B181}" type="parTrans" cxnId="{AE411CF1-DEA0-4B9A-B195-783534B61DC8}">
      <dgm:prSet/>
      <dgm:spPr/>
      <dgm:t>
        <a:bodyPr/>
        <a:lstStyle/>
        <a:p>
          <a:endParaRPr lang="en-US"/>
        </a:p>
      </dgm:t>
    </dgm:pt>
    <dgm:pt modelId="{EAD51B53-E41A-4204-A2E0-3B011E2CE4C0}" type="sibTrans" cxnId="{AE411CF1-DEA0-4B9A-B195-783534B61DC8}">
      <dgm:prSet/>
      <dgm:spPr/>
      <dgm:t>
        <a:bodyPr/>
        <a:lstStyle/>
        <a:p>
          <a:endParaRPr lang="en-US"/>
        </a:p>
      </dgm:t>
    </dgm:pt>
    <dgm:pt modelId="{48C0D292-888D-452B-B06B-C998CF9B9A34}" type="pres">
      <dgm:prSet presAssocID="{EC47E100-FB23-41F9-8B3F-B2B9406FBAF7}" presName="outerComposite" presStyleCnt="0">
        <dgm:presLayoutVars>
          <dgm:chMax val="5"/>
          <dgm:dir/>
          <dgm:resizeHandles val="exact"/>
        </dgm:presLayoutVars>
      </dgm:prSet>
      <dgm:spPr/>
    </dgm:pt>
    <dgm:pt modelId="{44326027-C4EF-4000-9FB6-F93637B2B27F}" type="pres">
      <dgm:prSet presAssocID="{EC47E100-FB23-41F9-8B3F-B2B9406FBAF7}" presName="dummyMaxCanvas" presStyleCnt="0">
        <dgm:presLayoutVars/>
      </dgm:prSet>
      <dgm:spPr/>
    </dgm:pt>
    <dgm:pt modelId="{87FA8CA4-F252-4766-9765-E94ABA3B979B}" type="pres">
      <dgm:prSet presAssocID="{EC47E100-FB23-41F9-8B3F-B2B9406FBAF7}" presName="ThreeNodes_1" presStyleLbl="node1" presStyleIdx="0" presStyleCnt="3">
        <dgm:presLayoutVars>
          <dgm:bulletEnabled val="1"/>
        </dgm:presLayoutVars>
      </dgm:prSet>
      <dgm:spPr/>
    </dgm:pt>
    <dgm:pt modelId="{1055D89A-6A2F-4CD6-B008-EDBBB922A8B6}" type="pres">
      <dgm:prSet presAssocID="{EC47E100-FB23-41F9-8B3F-B2B9406FBAF7}" presName="ThreeNodes_2" presStyleLbl="node1" presStyleIdx="1" presStyleCnt="3">
        <dgm:presLayoutVars>
          <dgm:bulletEnabled val="1"/>
        </dgm:presLayoutVars>
      </dgm:prSet>
      <dgm:spPr/>
    </dgm:pt>
    <dgm:pt modelId="{B1FA7262-255E-442E-9CBB-CE351C11FB13}" type="pres">
      <dgm:prSet presAssocID="{EC47E100-FB23-41F9-8B3F-B2B9406FBAF7}" presName="ThreeNodes_3" presStyleLbl="node1" presStyleIdx="2" presStyleCnt="3">
        <dgm:presLayoutVars>
          <dgm:bulletEnabled val="1"/>
        </dgm:presLayoutVars>
      </dgm:prSet>
      <dgm:spPr/>
    </dgm:pt>
    <dgm:pt modelId="{336C7FCA-3F9A-461A-AD35-D6AA180124A5}" type="pres">
      <dgm:prSet presAssocID="{EC47E100-FB23-41F9-8B3F-B2B9406FBAF7}" presName="ThreeConn_1-2" presStyleLbl="fgAccFollowNode1" presStyleIdx="0" presStyleCnt="2">
        <dgm:presLayoutVars>
          <dgm:bulletEnabled val="1"/>
        </dgm:presLayoutVars>
      </dgm:prSet>
      <dgm:spPr/>
    </dgm:pt>
    <dgm:pt modelId="{CFD6F676-6103-40F2-9EF2-A1342E0AA788}" type="pres">
      <dgm:prSet presAssocID="{EC47E100-FB23-41F9-8B3F-B2B9406FBAF7}" presName="ThreeConn_2-3" presStyleLbl="fgAccFollowNode1" presStyleIdx="1" presStyleCnt="2">
        <dgm:presLayoutVars>
          <dgm:bulletEnabled val="1"/>
        </dgm:presLayoutVars>
      </dgm:prSet>
      <dgm:spPr/>
    </dgm:pt>
    <dgm:pt modelId="{B72AFB99-CAD4-481A-A19D-1C37E607D4C9}" type="pres">
      <dgm:prSet presAssocID="{EC47E100-FB23-41F9-8B3F-B2B9406FBAF7}" presName="ThreeNodes_1_text" presStyleLbl="node1" presStyleIdx="2" presStyleCnt="3">
        <dgm:presLayoutVars>
          <dgm:bulletEnabled val="1"/>
        </dgm:presLayoutVars>
      </dgm:prSet>
      <dgm:spPr/>
    </dgm:pt>
    <dgm:pt modelId="{74E87B34-F0AF-427B-8F6F-A957643B0068}" type="pres">
      <dgm:prSet presAssocID="{EC47E100-FB23-41F9-8B3F-B2B9406FBAF7}" presName="ThreeNodes_2_text" presStyleLbl="node1" presStyleIdx="2" presStyleCnt="3">
        <dgm:presLayoutVars>
          <dgm:bulletEnabled val="1"/>
        </dgm:presLayoutVars>
      </dgm:prSet>
      <dgm:spPr/>
    </dgm:pt>
    <dgm:pt modelId="{71221A8B-68CA-42DB-A597-7A37DF4078CF}" type="pres">
      <dgm:prSet presAssocID="{EC47E100-FB23-41F9-8B3F-B2B9406FBAF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64DB00-A8E6-462A-8EC1-519073740456}" type="presOf" srcId="{B6421FE3-D5B0-4AA5-BCC2-C77E3022F359}" destId="{336C7FCA-3F9A-461A-AD35-D6AA180124A5}" srcOrd="0" destOrd="0" presId="urn:microsoft.com/office/officeart/2005/8/layout/vProcess5"/>
    <dgm:cxn modelId="{2E761420-9F1E-4E83-98BD-9E23422FE168}" type="presOf" srcId="{3A8D61C0-F902-4BEB-9CDD-EC43135C2DB7}" destId="{1055D89A-6A2F-4CD6-B008-EDBBB922A8B6}" srcOrd="0" destOrd="0" presId="urn:microsoft.com/office/officeart/2005/8/layout/vProcess5"/>
    <dgm:cxn modelId="{95E5C526-8344-414D-A98A-33655BB5FB05}" type="presOf" srcId="{A010BE1A-A6EA-44EE-B1D8-321DF516ED0C}" destId="{CFD6F676-6103-40F2-9EF2-A1342E0AA788}" srcOrd="0" destOrd="0" presId="urn:microsoft.com/office/officeart/2005/8/layout/vProcess5"/>
    <dgm:cxn modelId="{4F2FAC5D-259F-4CAF-8F49-CA57347A8C24}" type="presOf" srcId="{34DADF31-F482-4645-9FD9-318A5592CAA5}" destId="{B72AFB99-CAD4-481A-A19D-1C37E607D4C9}" srcOrd="1" destOrd="0" presId="urn:microsoft.com/office/officeart/2005/8/layout/vProcess5"/>
    <dgm:cxn modelId="{17664E6F-A76C-409F-A89C-07664A7559F2}" srcId="{EC47E100-FB23-41F9-8B3F-B2B9406FBAF7}" destId="{3A8D61C0-F902-4BEB-9CDD-EC43135C2DB7}" srcOrd="1" destOrd="0" parTransId="{61009CFE-FDE1-4AB9-983B-71D1FB7E6511}" sibTransId="{A010BE1A-A6EA-44EE-B1D8-321DF516ED0C}"/>
    <dgm:cxn modelId="{3A064E79-B062-492A-8AE6-1FD4CF4A1FAA}" srcId="{EC47E100-FB23-41F9-8B3F-B2B9406FBAF7}" destId="{34DADF31-F482-4645-9FD9-318A5592CAA5}" srcOrd="0" destOrd="0" parTransId="{6E32B7C4-B25A-410F-B745-A021463A0D0E}" sibTransId="{B6421FE3-D5B0-4AA5-BCC2-C77E3022F359}"/>
    <dgm:cxn modelId="{A1BEF987-D04A-4817-A47A-437970E98875}" type="presOf" srcId="{00285B38-7A39-467B-8596-A90EFA395C83}" destId="{B1FA7262-255E-442E-9CBB-CE351C11FB13}" srcOrd="0" destOrd="0" presId="urn:microsoft.com/office/officeart/2005/8/layout/vProcess5"/>
    <dgm:cxn modelId="{40A03193-F67F-41D4-8C79-29406089A109}" type="presOf" srcId="{EC47E100-FB23-41F9-8B3F-B2B9406FBAF7}" destId="{48C0D292-888D-452B-B06B-C998CF9B9A34}" srcOrd="0" destOrd="0" presId="urn:microsoft.com/office/officeart/2005/8/layout/vProcess5"/>
    <dgm:cxn modelId="{C302A4D1-4C47-41F1-A5EA-4E8450DFE493}" type="presOf" srcId="{34DADF31-F482-4645-9FD9-318A5592CAA5}" destId="{87FA8CA4-F252-4766-9765-E94ABA3B979B}" srcOrd="0" destOrd="0" presId="urn:microsoft.com/office/officeart/2005/8/layout/vProcess5"/>
    <dgm:cxn modelId="{75A0CDD4-0D54-42E2-B6C4-CB6F7F2DB41D}" type="presOf" srcId="{3A8D61C0-F902-4BEB-9CDD-EC43135C2DB7}" destId="{74E87B34-F0AF-427B-8F6F-A957643B0068}" srcOrd="1" destOrd="0" presId="urn:microsoft.com/office/officeart/2005/8/layout/vProcess5"/>
    <dgm:cxn modelId="{10AF13E0-CC05-4E95-9D9F-3F9559C41A02}" type="presOf" srcId="{00285B38-7A39-467B-8596-A90EFA395C83}" destId="{71221A8B-68CA-42DB-A597-7A37DF4078CF}" srcOrd="1" destOrd="0" presId="urn:microsoft.com/office/officeart/2005/8/layout/vProcess5"/>
    <dgm:cxn modelId="{AE411CF1-DEA0-4B9A-B195-783534B61DC8}" srcId="{EC47E100-FB23-41F9-8B3F-B2B9406FBAF7}" destId="{00285B38-7A39-467B-8596-A90EFA395C83}" srcOrd="2" destOrd="0" parTransId="{965106C3-BAB4-45FF-90E9-8A7C3D17B181}" sibTransId="{EAD51B53-E41A-4204-A2E0-3B011E2CE4C0}"/>
    <dgm:cxn modelId="{7244923C-8F2E-4C88-9E25-4DBCA7D66F4F}" type="presParOf" srcId="{48C0D292-888D-452B-B06B-C998CF9B9A34}" destId="{44326027-C4EF-4000-9FB6-F93637B2B27F}" srcOrd="0" destOrd="0" presId="urn:microsoft.com/office/officeart/2005/8/layout/vProcess5"/>
    <dgm:cxn modelId="{BF07FBB1-041A-4ECC-9DF7-287C8BC8E23C}" type="presParOf" srcId="{48C0D292-888D-452B-B06B-C998CF9B9A34}" destId="{87FA8CA4-F252-4766-9765-E94ABA3B979B}" srcOrd="1" destOrd="0" presId="urn:microsoft.com/office/officeart/2005/8/layout/vProcess5"/>
    <dgm:cxn modelId="{CCF6C9FB-A598-4412-81A0-007A4441E8E2}" type="presParOf" srcId="{48C0D292-888D-452B-B06B-C998CF9B9A34}" destId="{1055D89A-6A2F-4CD6-B008-EDBBB922A8B6}" srcOrd="2" destOrd="0" presId="urn:microsoft.com/office/officeart/2005/8/layout/vProcess5"/>
    <dgm:cxn modelId="{A05A031E-F2DB-47AD-AA23-D2F1C9B20C9F}" type="presParOf" srcId="{48C0D292-888D-452B-B06B-C998CF9B9A34}" destId="{B1FA7262-255E-442E-9CBB-CE351C11FB13}" srcOrd="3" destOrd="0" presId="urn:microsoft.com/office/officeart/2005/8/layout/vProcess5"/>
    <dgm:cxn modelId="{98E12AB3-848E-4E41-86E2-6D6950ED3E1D}" type="presParOf" srcId="{48C0D292-888D-452B-B06B-C998CF9B9A34}" destId="{336C7FCA-3F9A-461A-AD35-D6AA180124A5}" srcOrd="4" destOrd="0" presId="urn:microsoft.com/office/officeart/2005/8/layout/vProcess5"/>
    <dgm:cxn modelId="{3F141404-16DB-47E8-A08C-034D556F4551}" type="presParOf" srcId="{48C0D292-888D-452B-B06B-C998CF9B9A34}" destId="{CFD6F676-6103-40F2-9EF2-A1342E0AA788}" srcOrd="5" destOrd="0" presId="urn:microsoft.com/office/officeart/2005/8/layout/vProcess5"/>
    <dgm:cxn modelId="{12863C34-2071-4B2A-8FCC-B502A28B19AF}" type="presParOf" srcId="{48C0D292-888D-452B-B06B-C998CF9B9A34}" destId="{B72AFB99-CAD4-481A-A19D-1C37E607D4C9}" srcOrd="6" destOrd="0" presId="urn:microsoft.com/office/officeart/2005/8/layout/vProcess5"/>
    <dgm:cxn modelId="{E77F6FCF-293A-4FDF-8932-C57B47623813}" type="presParOf" srcId="{48C0D292-888D-452B-B06B-C998CF9B9A34}" destId="{74E87B34-F0AF-427B-8F6F-A957643B0068}" srcOrd="7" destOrd="0" presId="urn:microsoft.com/office/officeart/2005/8/layout/vProcess5"/>
    <dgm:cxn modelId="{C0F26FDB-34BB-453E-B5AF-9B16FE812C41}" type="presParOf" srcId="{48C0D292-888D-452B-B06B-C998CF9B9A34}" destId="{71221A8B-68CA-42DB-A597-7A37DF4078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67773-B16A-431C-97A3-C6EDD9FF3194}">
      <dsp:nvSpPr>
        <dsp:cNvPr id="0" name=""/>
        <dsp:cNvSpPr/>
      </dsp:nvSpPr>
      <dsp:spPr>
        <a:xfrm>
          <a:off x="1671585" y="249077"/>
          <a:ext cx="3389457" cy="10592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3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Derecho al descanso dominical.</a:t>
          </a:r>
        </a:p>
      </dsp:txBody>
      <dsp:txXfrm>
        <a:off x="1671585" y="249077"/>
        <a:ext cx="3389457" cy="1059205"/>
      </dsp:txXfrm>
    </dsp:sp>
    <dsp:sp modelId="{6266D293-BD1E-400D-A35B-97DAF467A761}">
      <dsp:nvSpPr>
        <dsp:cNvPr id="0" name=""/>
        <dsp:cNvSpPr/>
      </dsp:nvSpPr>
      <dsp:spPr>
        <a:xfrm>
          <a:off x="1673419" y="431660"/>
          <a:ext cx="455320" cy="441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9C3D4-2CEE-469E-A54B-DC60EE00864F}">
      <dsp:nvSpPr>
        <dsp:cNvPr id="0" name=""/>
        <dsp:cNvSpPr/>
      </dsp:nvSpPr>
      <dsp:spPr>
        <a:xfrm>
          <a:off x="1685704" y="1443539"/>
          <a:ext cx="3389457" cy="10592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3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Ley de Accidentes del Trabajo.</a:t>
          </a:r>
        </a:p>
      </dsp:txBody>
      <dsp:txXfrm>
        <a:off x="1685704" y="1443539"/>
        <a:ext cx="3389457" cy="1059205"/>
      </dsp:txXfrm>
    </dsp:sp>
    <dsp:sp modelId="{47248FFC-4AAC-4B33-AB2E-7050CB1A1D25}">
      <dsp:nvSpPr>
        <dsp:cNvPr id="0" name=""/>
        <dsp:cNvSpPr/>
      </dsp:nvSpPr>
      <dsp:spPr>
        <a:xfrm>
          <a:off x="1657466" y="1429503"/>
          <a:ext cx="515466" cy="834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74B4D-AB97-4502-8B4A-64FAA3A7B9F3}">
      <dsp:nvSpPr>
        <dsp:cNvPr id="0" name=""/>
        <dsp:cNvSpPr/>
      </dsp:nvSpPr>
      <dsp:spPr>
        <a:xfrm>
          <a:off x="1742199" y="2776961"/>
          <a:ext cx="3389457" cy="10592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3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Mejoras en las viviendas obreras</a:t>
          </a:r>
        </a:p>
      </dsp:txBody>
      <dsp:txXfrm>
        <a:off x="1742199" y="2776961"/>
        <a:ext cx="3389457" cy="1059205"/>
      </dsp:txXfrm>
    </dsp:sp>
    <dsp:sp modelId="{A04F55C0-1E7D-4333-A31A-D105A0197936}">
      <dsp:nvSpPr>
        <dsp:cNvPr id="0" name=""/>
        <dsp:cNvSpPr/>
      </dsp:nvSpPr>
      <dsp:spPr>
        <a:xfrm>
          <a:off x="1600971" y="2623965"/>
          <a:ext cx="741443" cy="11121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876A7-C946-42E8-A8BD-D68966F8192E}">
      <dsp:nvSpPr>
        <dsp:cNvPr id="0" name=""/>
        <dsp:cNvSpPr/>
      </dsp:nvSpPr>
      <dsp:spPr>
        <a:xfrm>
          <a:off x="1742199" y="4110384"/>
          <a:ext cx="3389457" cy="10592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3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Los ciclos de movilización se repetirían entre 1918 y 1919.</a:t>
          </a:r>
          <a:endParaRPr lang="es-ES" sz="1900" kern="1200" dirty="0"/>
        </a:p>
      </dsp:txBody>
      <dsp:txXfrm>
        <a:off x="1742199" y="4110384"/>
        <a:ext cx="3389457" cy="1059205"/>
      </dsp:txXfrm>
    </dsp:sp>
    <dsp:sp modelId="{9E00F7C6-4213-4AC8-9EC6-F681DC0731A4}">
      <dsp:nvSpPr>
        <dsp:cNvPr id="0" name=""/>
        <dsp:cNvSpPr/>
      </dsp:nvSpPr>
      <dsp:spPr>
        <a:xfrm>
          <a:off x="1600971" y="3957387"/>
          <a:ext cx="741443" cy="11121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A8CA4-F252-4766-9765-E94ABA3B979B}">
      <dsp:nvSpPr>
        <dsp:cNvPr id="0" name=""/>
        <dsp:cNvSpPr/>
      </dsp:nvSpPr>
      <dsp:spPr>
        <a:xfrm>
          <a:off x="0" y="0"/>
          <a:ext cx="8391763" cy="1139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¿Qué rol jugaron los movimientos sociales en la conquista de derechos laborales?</a:t>
          </a:r>
          <a:endParaRPr lang="en-US" sz="2800" kern="1200"/>
        </a:p>
      </dsp:txBody>
      <dsp:txXfrm>
        <a:off x="33367" y="33367"/>
        <a:ext cx="7162434" cy="1072506"/>
      </dsp:txXfrm>
    </dsp:sp>
    <dsp:sp modelId="{1055D89A-6A2F-4CD6-B008-EDBBB922A8B6}">
      <dsp:nvSpPr>
        <dsp:cNvPr id="0" name=""/>
        <dsp:cNvSpPr/>
      </dsp:nvSpPr>
      <dsp:spPr>
        <a:xfrm>
          <a:off x="740449" y="1329114"/>
          <a:ext cx="8391763" cy="1139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¿Cómo han avanzado los derechos laborales entre el periodo estudiado y la actualidad?</a:t>
          </a:r>
          <a:endParaRPr lang="en-US" sz="2800" kern="1200"/>
        </a:p>
      </dsp:txBody>
      <dsp:txXfrm>
        <a:off x="773816" y="1362481"/>
        <a:ext cx="6844073" cy="1072506"/>
      </dsp:txXfrm>
    </dsp:sp>
    <dsp:sp modelId="{B1FA7262-255E-442E-9CBB-CE351C11FB13}">
      <dsp:nvSpPr>
        <dsp:cNvPr id="0" name=""/>
        <dsp:cNvSpPr/>
      </dsp:nvSpPr>
      <dsp:spPr>
        <a:xfrm>
          <a:off x="1480899" y="2658228"/>
          <a:ext cx="8391763" cy="1139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¿Qué relación existe entre el contexto mundial y los movimientos sociales en Chile?</a:t>
          </a:r>
          <a:endParaRPr lang="en-US" sz="2800" kern="1200"/>
        </a:p>
      </dsp:txBody>
      <dsp:txXfrm>
        <a:off x="1514266" y="2691595"/>
        <a:ext cx="6844073" cy="1072506"/>
      </dsp:txXfrm>
    </dsp:sp>
    <dsp:sp modelId="{336C7FCA-3F9A-461A-AD35-D6AA180124A5}">
      <dsp:nvSpPr>
        <dsp:cNvPr id="0" name=""/>
        <dsp:cNvSpPr/>
      </dsp:nvSpPr>
      <dsp:spPr>
        <a:xfrm>
          <a:off x="7651257" y="863924"/>
          <a:ext cx="740506" cy="740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817871" y="863924"/>
        <a:ext cx="407278" cy="557231"/>
      </dsp:txXfrm>
    </dsp:sp>
    <dsp:sp modelId="{CFD6F676-6103-40F2-9EF2-A1342E0AA788}">
      <dsp:nvSpPr>
        <dsp:cNvPr id="0" name=""/>
        <dsp:cNvSpPr/>
      </dsp:nvSpPr>
      <dsp:spPr>
        <a:xfrm>
          <a:off x="8391706" y="2185443"/>
          <a:ext cx="740506" cy="740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558320" y="2185443"/>
        <a:ext cx="407278" cy="557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6D760-8598-479B-8C0E-B9F2ADA94FB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50FE-CFC2-4B5D-8822-9579F5ACF1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23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E50FE-CFC2-4B5D-8822-9579F5ACF1F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3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https://www.youtube.com/watch?v=nhb4QQWAFqg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E50FE-CFC2-4B5D-8822-9579F5ACF1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36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E50FE-CFC2-4B5D-8822-9579F5ACF1F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27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2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5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59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5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6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2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63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9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8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42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481830-82FE-4583-BD3A-F2C8A7AFF3E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07F8AF-656F-4415-9990-077DC29870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2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lugares-de-chile-salitreras-humberstonesanta-laur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creativecommons.org/licenses/by-sa/3.0/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es.wikipedia.org/wiki/Historia_de_los_movimientos_sociales_y_pol%C3%ADticos" TargetMode="Externa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b4QQWAFqg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reverso.es/columnismo/fantasmas-en-el-confesionario/el-caracolillo-del-flequillo-femenino/290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yectoallen.com.ar/3/?p=6606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l.wikipedia.org/wiki/Ficheiro:Chile_Operarios_en_huelga_abriendo_calle_para_recibir_a_los_obreros_de_la_pampa,_1907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Salitr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istory_of_Chile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source.org/wiki/La_masacre_de_la_escuela_Santa_Mar%C3%ADa_de_Iquiqu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berto_Silva_Renard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chilena.gob.cl/602/w3-article-735.html" TargetMode="External"/><Relationship Id="rId7" Type="http://schemas.openxmlformats.org/officeDocument/2006/relationships/hyperlink" Target="https://es.wikipedia.org/wiki/Federacion_Obrera_de_Magallanes" TargetMode="External"/><Relationship Id="rId2" Type="http://schemas.openxmlformats.org/officeDocument/2006/relationships/hyperlink" Target="http://www.memoriachilena.gob.cl/602/w3-article-339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es.wikipedia.org/wiki/Luis_Emilio_Recabarren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D28865-DAC3-4EAC-B42B-184C35CF4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 descr="Foto en blanco y negro de un camión&#10;&#10;Descripción generada automáticamente con confianza media">
            <a:extLst>
              <a:ext uri="{FF2B5EF4-FFF2-40B4-BE49-F238E27FC236}">
                <a16:creationId xmlns:a16="http://schemas.microsoft.com/office/drawing/2014/main" id="{5933D60E-BE26-491B-A1AE-22717C88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86" r="1" b="1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145BC3-9603-4ECC-912F-3BF8A009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6D7870B-4E88-4883-B42D-1D2B40C35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s-ES" sz="6100"/>
              <a:t>INTRODUCCIÓN UNIDAD 2:</a:t>
            </a:r>
            <a:br>
              <a:rPr lang="es-ES" sz="6100"/>
            </a:br>
            <a:r>
              <a:rPr lang="es-ES" sz="6100"/>
              <a:t>CHILE A INICIOS DEL SIGLO XX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D30AF9-D18E-490D-AB73-C8C9BC80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SEGUNDO MEDIO HISTORIA</a:t>
            </a:r>
          </a:p>
          <a:p>
            <a:r>
              <a:rPr lang="es-ES" dirty="0"/>
              <a:t>OA: 05-06</a:t>
            </a:r>
          </a:p>
          <a:p>
            <a:r>
              <a:rPr lang="es-ES" dirty="0"/>
              <a:t>PROFESOR: ABRAHAM LÓPEZ</a:t>
            </a:r>
          </a:p>
          <a:p>
            <a:r>
              <a:rPr lang="es-ES" dirty="0"/>
              <a:t>Clase </a:t>
            </a:r>
            <a:r>
              <a:rPr lang="es-ES" dirty="0" err="1"/>
              <a:t>N°</a:t>
            </a:r>
            <a:r>
              <a:rPr lang="es-ES" dirty="0"/>
              <a:t> 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431100-AB6B-4636-A45B-3288F7726818}"/>
              </a:ext>
            </a:extLst>
          </p:cNvPr>
          <p:cNvSpPr txBox="1"/>
          <p:nvPr/>
        </p:nvSpPr>
        <p:spPr>
          <a:xfrm>
            <a:off x="9718877" y="6429345"/>
            <a:ext cx="22445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s://laventanaciudadana.cl/lugares-de-chile-salitreras-humberstonesanta-lau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to en blanco y negro de una multitud de gente&#10;&#10;Descripción generada automáticamente">
            <a:extLst>
              <a:ext uri="{FF2B5EF4-FFF2-40B4-BE49-F238E27FC236}">
                <a16:creationId xmlns:a16="http://schemas.microsoft.com/office/drawing/2014/main" id="{7BD4D5C5-82BB-49D3-A04F-1411F57FF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7249" y="354573"/>
            <a:ext cx="4775163" cy="62596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89ED52-4349-4CBC-B596-57A86D08ACDD}"/>
              </a:ext>
            </a:extLst>
          </p:cNvPr>
          <p:cNvSpPr txBox="1"/>
          <p:nvPr/>
        </p:nvSpPr>
        <p:spPr>
          <a:xfrm>
            <a:off x="7147249" y="5288523"/>
            <a:ext cx="4775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s://es.wikipedia.org/wiki/Historia_de_los_movimientos_sociales_y_pol%C3%ADticos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-sa/3.0/"/>
              </a:rPr>
              <a:t>CC BY-SA</a:t>
            </a:r>
            <a:endParaRPr lang="es-CL"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D8083-AA19-4BDB-A3CB-E3C6C701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16230"/>
            <a:ext cx="6648165" cy="1356360"/>
          </a:xfrm>
        </p:spPr>
        <p:txBody>
          <a:bodyPr/>
          <a:lstStyle/>
          <a:p>
            <a:r>
              <a:rPr lang="es-ES" dirty="0"/>
              <a:t>Algunos logros de este proceso…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1DA0B-FC95-4461-AFA8-CB337B5C7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17EDF7-6893-4F1C-9AAC-91C75B3AA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363835"/>
              </p:ext>
            </p:extLst>
          </p:nvPr>
        </p:nvGraphicFramePr>
        <p:xfrm>
          <a:off x="330644" y="1338645"/>
          <a:ext cx="67326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873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0F8FC-5F94-4A9E-9DAF-78E487DE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s-ES" dirty="0"/>
              <a:t>ACTIVIDAD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0EBB6E3-E0D2-4F49-AA96-EE0BB000F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72382"/>
              </p:ext>
            </p:extLst>
          </p:nvPr>
        </p:nvGraphicFramePr>
        <p:xfrm>
          <a:off x="1143000" y="2298530"/>
          <a:ext cx="9872663" cy="379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76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0D7765-7919-4C21-94F2-EE9AB1DB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5399314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FFFF"/>
                </a:solidFill>
              </a:rPr>
              <a:t>OBJETIVO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99C845-6460-4EC5-B3C6-2B6BF196C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pPr algn="just"/>
            <a:r>
              <a:rPr lang="es-ES" sz="3200" dirty="0">
                <a:solidFill>
                  <a:srgbClr val="FFFFFF"/>
                </a:solidFill>
              </a:rPr>
              <a:t>Caracterizar el Chile de inicios del siglo XX en los ámbitos político, económico y social a partir de la realización de síntesis histórica.</a:t>
            </a:r>
          </a:p>
        </p:txBody>
      </p:sp>
    </p:spTree>
    <p:extLst>
      <p:ext uri="{BB962C8B-B14F-4D97-AF65-F5344CB8AC3E}">
        <p14:creationId xmlns:p14="http://schemas.microsoft.com/office/powerpoint/2010/main" val="131824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B074A-D0E4-4B87-82EA-A66AB543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</a:t>
            </a:r>
          </a:p>
        </p:txBody>
      </p:sp>
      <p:pic>
        <p:nvPicPr>
          <p:cNvPr id="4" name="Elementos multimedia en línea 3" title="Matanza de la Escuela Santa Marￃﾭa de Iquique">
            <a:hlinkClick r:id="" action="ppaction://media"/>
            <a:extLst>
              <a:ext uri="{FF2B5EF4-FFF2-40B4-BE49-F238E27FC236}">
                <a16:creationId xmlns:a16="http://schemas.microsoft.com/office/drawing/2014/main" id="{BF3E9B73-0ABF-4A77-A7CF-C8FA6CF1F1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690688"/>
            <a:ext cx="7958138" cy="44767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2D6439-9626-4863-A9C2-83CE5056248B}"/>
              </a:ext>
            </a:extLst>
          </p:cNvPr>
          <p:cNvSpPr txBox="1"/>
          <p:nvPr/>
        </p:nvSpPr>
        <p:spPr>
          <a:xfrm>
            <a:off x="8936190" y="1458457"/>
            <a:ext cx="26685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Bahnschrift" panose="020B0502040204020203" pitchFamily="34" charset="0"/>
              </a:rPr>
              <a:t>¿A qué corresponde lo descrito en el video?</a:t>
            </a:r>
          </a:p>
          <a:p>
            <a:pPr algn="just"/>
            <a:endParaRPr lang="es-ES" sz="2000" dirty="0">
              <a:latin typeface="Bahnschrift" panose="020B0502040204020203" pitchFamily="34" charset="0"/>
            </a:endParaRPr>
          </a:p>
          <a:p>
            <a:pPr algn="just"/>
            <a:endParaRPr lang="es-ES" sz="2000" dirty="0">
              <a:latin typeface="Bahnschrift" panose="020B0502040204020203" pitchFamily="34" charset="0"/>
            </a:endParaRPr>
          </a:p>
          <a:p>
            <a:pPr algn="just"/>
            <a:r>
              <a:rPr lang="es-ES" sz="2000" dirty="0">
                <a:latin typeface="Bahnschrift" panose="020B0502040204020203" pitchFamily="34" charset="0"/>
              </a:rPr>
              <a:t>¿Por qué crees que se produjo este hecho?</a:t>
            </a:r>
          </a:p>
          <a:p>
            <a:pPr algn="just"/>
            <a:endParaRPr lang="es-ES" sz="2000" dirty="0">
              <a:latin typeface="Bahnschrift" panose="020B0502040204020203" pitchFamily="34" charset="0"/>
            </a:endParaRPr>
          </a:p>
          <a:p>
            <a:pPr algn="just"/>
            <a:endParaRPr lang="es-ES" sz="2000" dirty="0">
              <a:latin typeface="Bahnschrift" panose="020B0502040204020203" pitchFamily="34" charset="0"/>
            </a:endParaRPr>
          </a:p>
          <a:p>
            <a:pPr algn="just"/>
            <a:r>
              <a:rPr lang="es-ES" sz="2000" dirty="0">
                <a:latin typeface="Bahnschrift" panose="020B0502040204020203" pitchFamily="34" charset="0"/>
              </a:rPr>
              <a:t>En base a esto ¿cómo crees que era la realidad social de Chile a inicios del siglo XX?</a:t>
            </a:r>
          </a:p>
        </p:txBody>
      </p:sp>
    </p:spTree>
    <p:extLst>
      <p:ext uri="{BB962C8B-B14F-4D97-AF65-F5344CB8AC3E}">
        <p14:creationId xmlns:p14="http://schemas.microsoft.com/office/powerpoint/2010/main" val="23416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2398-B48B-4683-B866-F1F12F5A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 ESPACIO/TEMPORAL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9F23CC6-7CDC-49C6-B3D7-C8E3C9272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9"/>
          <a:stretch/>
        </p:blipFill>
        <p:spPr>
          <a:xfrm>
            <a:off x="989046" y="1841069"/>
            <a:ext cx="10056432" cy="4447764"/>
          </a:xfrm>
        </p:spPr>
      </p:pic>
    </p:spTree>
    <p:extLst>
      <p:ext uri="{BB962C8B-B14F-4D97-AF65-F5344CB8AC3E}">
        <p14:creationId xmlns:p14="http://schemas.microsoft.com/office/powerpoint/2010/main" val="160889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FB2D5-AFC7-47A4-A9A4-C07C0628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57" y="369904"/>
            <a:ext cx="3242569" cy="1356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En lo global: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0CDE65-AAF9-4DDA-9989-BF1BFA2E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941035"/>
            <a:ext cx="6290388" cy="4351338"/>
          </a:xfrm>
        </p:spPr>
        <p:txBody>
          <a:bodyPr/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Locos años 20.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Crisis de 1929 y fin del auge salitrero.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Guerras mundiales e incierto panorama internacional.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Crisis del Estado liberal y aparición de nuevos proyectos políticos.</a:t>
            </a:r>
          </a:p>
          <a:p>
            <a:endParaRPr lang="es-ES" dirty="0"/>
          </a:p>
        </p:txBody>
      </p:sp>
      <p:pic>
        <p:nvPicPr>
          <p:cNvPr id="5" name="Imagen 4" descr="Imagen en blanco y negro de un grupo de personas caminando en la calle&#10;&#10;Descripción generada automáticamente">
            <a:extLst>
              <a:ext uri="{FF2B5EF4-FFF2-40B4-BE49-F238E27FC236}">
                <a16:creationId xmlns:a16="http://schemas.microsoft.com/office/drawing/2014/main" id="{95816204-0892-405A-8039-9B259E1F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7731" y="369904"/>
            <a:ext cx="3859763" cy="2894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foto, viejo, pasto, hombre&#10;&#10;Descripción generada automáticamente">
            <a:extLst>
              <a:ext uri="{FF2B5EF4-FFF2-40B4-BE49-F238E27FC236}">
                <a16:creationId xmlns:a16="http://schemas.microsoft.com/office/drawing/2014/main" id="{AE37A50F-5F41-41B0-B211-5441F2292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27731" y="3508182"/>
            <a:ext cx="3894430" cy="2894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63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E780E-1EC1-4012-8006-AB4641C9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CARACTERISTICAS PREVIAS DEL PERIODO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12749-7C13-4BE5-BD2E-BFF578C0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2272489"/>
            <a:ext cx="6271727" cy="3657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latin typeface="Bahnschrift" panose="020B0502040204020203" pitchFamily="34" charset="0"/>
              </a:rPr>
              <a:t>Tensión política y social: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Bahnschrift" panose="020B0502040204020203" pitchFamily="34" charset="0"/>
              </a:rPr>
              <a:t>Auge populista sumado a la aparición de nuevos actores sociales a finales del siglo XX.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latin typeface="Bahnschrif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Bahnschrift" panose="020B0502040204020203" pitchFamily="34" charset="0"/>
              </a:rPr>
              <a:t>Colapso del sistema parlamentario.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latin typeface="Bahnschrif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Bahnschrift" panose="020B0502040204020203" pitchFamily="34" charset="0"/>
              </a:rPr>
              <a:t>Implementación de la constitución de 1925.</a:t>
            </a:r>
          </a:p>
        </p:txBody>
      </p:sp>
      <p:pic>
        <p:nvPicPr>
          <p:cNvPr id="5" name="Imagen 4" descr="Foto en blanco y negro de un grupo de gente en la calle&#10;&#10;Descripción generada automáticamente">
            <a:extLst>
              <a:ext uri="{FF2B5EF4-FFF2-40B4-BE49-F238E27FC236}">
                <a16:creationId xmlns:a16="http://schemas.microsoft.com/office/drawing/2014/main" id="{8BC40F3B-556D-4A04-A197-5A5D43D7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8104" y="1866802"/>
            <a:ext cx="4501292" cy="2527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1C7F0F-168D-4BCA-82FF-BA75CF41E37A}"/>
              </a:ext>
            </a:extLst>
          </p:cNvPr>
          <p:cNvSpPr txBox="1"/>
          <p:nvPr/>
        </p:nvSpPr>
        <p:spPr>
          <a:xfrm>
            <a:off x="6924331" y="4568875"/>
            <a:ext cx="47691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MOVILIZACIÓN DE SINDICATOS A INICIO DEL SIGLO XX</a:t>
            </a:r>
          </a:p>
        </p:txBody>
      </p:sp>
    </p:spTree>
    <p:extLst>
      <p:ext uri="{BB962C8B-B14F-4D97-AF65-F5344CB8AC3E}">
        <p14:creationId xmlns:p14="http://schemas.microsoft.com/office/powerpoint/2010/main" val="350193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8EBE3-2A0F-4B94-853E-AA9070B6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04" y="545977"/>
            <a:ext cx="5692806" cy="135636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ahnschrift" panose="020B0502040204020203" pitchFamily="34" charset="0"/>
              </a:rPr>
              <a:t>Tensión social y política a principios de siglo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A2158-03DB-4576-B9E9-625C9F4E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89" y="2369133"/>
            <a:ext cx="5544845" cy="394289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</a:rPr>
              <a:t>Auge económico había agudizado las diferencias sociales a fines del siglo XIX.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>
              <a:latin typeface="Bahnschrif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</a:rPr>
              <a:t>Aparecen demandas de sectores medios y bajos de la población.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dirty="0">
              <a:latin typeface="Bahnschrif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>
                <a:latin typeface="Bahnschrift" panose="020B0502040204020203" pitchFamily="34" charset="0"/>
              </a:rPr>
              <a:t>La reacción del gobierno fue de represión en lugar de atender a sus demandas.</a:t>
            </a:r>
          </a:p>
        </p:txBody>
      </p:sp>
      <p:pic>
        <p:nvPicPr>
          <p:cNvPr id="5" name="Imagen 4" descr="Foto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A1977C7-D6F7-4163-B39C-07ED07D9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0034" y="790543"/>
            <a:ext cx="4302495" cy="257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2FABAE-C67E-4DFF-A6B4-AE8D9EFB8B7C}"/>
              </a:ext>
            </a:extLst>
          </p:cNvPr>
          <p:cNvSpPr txBox="1"/>
          <p:nvPr/>
        </p:nvSpPr>
        <p:spPr>
          <a:xfrm>
            <a:off x="6687746" y="4871735"/>
            <a:ext cx="4666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s.wikipedia.org/wiki/Salitre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pic>
        <p:nvPicPr>
          <p:cNvPr id="8" name="Imagen 7" descr="Imagen que contiene persona, parado, grupo, hombre&#10;&#10;Descripción generada automáticamente">
            <a:extLst>
              <a:ext uri="{FF2B5EF4-FFF2-40B4-BE49-F238E27FC236}">
                <a16:creationId xmlns:a16="http://schemas.microsoft.com/office/drawing/2014/main" id="{F8914FA6-6969-4056-B27C-A0ACC28E8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10033" y="3742978"/>
            <a:ext cx="4302495" cy="2719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93C3D9E-106A-46E0-A844-E1240C7B751C}"/>
              </a:ext>
            </a:extLst>
          </p:cNvPr>
          <p:cNvSpPr txBox="1"/>
          <p:nvPr/>
        </p:nvSpPr>
        <p:spPr>
          <a:xfrm>
            <a:off x="7210035" y="7023764"/>
            <a:ext cx="4302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6" tooltip="https://en.wikipedia.org/wiki/History_of_Chile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90092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66EF-7410-49BD-AC86-430B6D36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843"/>
            <a:ext cx="5642499" cy="1325563"/>
          </a:xfrm>
        </p:spPr>
        <p:txBody>
          <a:bodyPr/>
          <a:lstStyle/>
          <a:p>
            <a:pPr algn="just"/>
            <a:r>
              <a:rPr lang="es-ES" dirty="0"/>
              <a:t>Tensión social y la respuesta del gobierno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84DEC-9257-4675-9678-A951D14A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85" y="2059992"/>
            <a:ext cx="5491579" cy="3524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Entre 1902 y 1908, hubo alrededor de doscientas huelgas y la falta de respuestas positivas por parte de las autoridades, provocó una escalada de movilizaciones sociales.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masacre en 1907 (Iquique) contuvo el auge de las movilizaciones, pero el clima de tensión impulsó cambios políticos importantes.</a:t>
            </a:r>
          </a:p>
        </p:txBody>
      </p:sp>
      <p:pic>
        <p:nvPicPr>
          <p:cNvPr id="5" name="Imagen 4" descr="Imagen que contiene edificio, exterior, edificio de gobierno, agua&#10;&#10;Descripción generada automáticamente">
            <a:extLst>
              <a:ext uri="{FF2B5EF4-FFF2-40B4-BE49-F238E27FC236}">
                <a16:creationId xmlns:a16="http://schemas.microsoft.com/office/drawing/2014/main" id="{FB176C8C-B826-4E96-826F-F370BB3C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97522" y="383604"/>
            <a:ext cx="5161556" cy="1764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hombre, corbata, persona, foto&#10;&#10;Descripción generada automáticamente">
            <a:extLst>
              <a:ext uri="{FF2B5EF4-FFF2-40B4-BE49-F238E27FC236}">
                <a16:creationId xmlns:a16="http://schemas.microsoft.com/office/drawing/2014/main" id="{2044C442-7194-45BE-AC2F-A52FB1054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80" y="2393203"/>
            <a:ext cx="2240596" cy="3078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foto, viejo, hombre, vistiendo&#10;&#10;Descripción generada automáticamente">
            <a:extLst>
              <a:ext uri="{FF2B5EF4-FFF2-40B4-BE49-F238E27FC236}">
                <a16:creationId xmlns:a16="http://schemas.microsoft.com/office/drawing/2014/main" id="{EF1CA110-1845-4BEA-9A8F-92F8B258F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80699" y="2485325"/>
            <a:ext cx="2743446" cy="289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3269AB-AF8F-4218-87B3-F71D82062CE9}"/>
              </a:ext>
            </a:extLst>
          </p:cNvPr>
          <p:cNvSpPr txBox="1"/>
          <p:nvPr/>
        </p:nvSpPr>
        <p:spPr>
          <a:xfrm>
            <a:off x="6441101" y="5488000"/>
            <a:ext cx="27830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Roberto Silva Renard, Oficial a cargo de la matanza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5390F9-39A3-4282-981D-AEDF5E4A4BFF}"/>
              </a:ext>
            </a:extLst>
          </p:cNvPr>
          <p:cNvSpPr txBox="1"/>
          <p:nvPr/>
        </p:nvSpPr>
        <p:spPr>
          <a:xfrm>
            <a:off x="9473944" y="5626499"/>
            <a:ext cx="22661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Presidente Pedro Pablo Montt</a:t>
            </a:r>
          </a:p>
        </p:txBody>
      </p:sp>
    </p:spTree>
    <p:extLst>
      <p:ext uri="{BB962C8B-B14F-4D97-AF65-F5344CB8AC3E}">
        <p14:creationId xmlns:p14="http://schemas.microsoft.com/office/powerpoint/2010/main" val="251152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5B1E2-C327-4D18-889A-11A021DE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4639" cy="1325563"/>
          </a:xfrm>
        </p:spPr>
        <p:txBody>
          <a:bodyPr/>
          <a:lstStyle/>
          <a:p>
            <a:r>
              <a:rPr lang="es-ES" dirty="0">
                <a:latin typeface="Bahnschrift" panose="020B0502040204020203" pitchFamily="34" charset="0"/>
              </a:rPr>
              <a:t>Politización de las clases bajas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EB271-0E39-4827-9096-943DC584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34" y="2506662"/>
            <a:ext cx="5145350" cy="305963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dirty="0">
                <a:latin typeface="Bahnschrift" panose="020B0502040204020203" pitchFamily="34" charset="0"/>
              </a:rPr>
              <a:t>En 1909, se fundó la Federación Obrera de Chile (FOCH).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dirty="0">
              <a:latin typeface="Bahnschrif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dirty="0">
                <a:latin typeface="Bahnschrift" panose="020B0502040204020203" pitchFamily="34" charset="0"/>
              </a:rPr>
              <a:t>En 1912, nació el </a:t>
            </a:r>
            <a:r>
              <a:rPr lang="es-ES" dirty="0">
                <a:latin typeface="Bahnschrift" panose="020B0502040204020203" pitchFamily="34" charset="0"/>
                <a:hlinkClick r:id="rId2"/>
              </a:rPr>
              <a:t>Partido Obrero Socialista (POS)</a:t>
            </a:r>
            <a:r>
              <a:rPr lang="es-ES" dirty="0">
                <a:latin typeface="Bahnschrift" panose="020B0502040204020203" pitchFamily="34" charset="0"/>
              </a:rPr>
              <a:t>, liderado por </a:t>
            </a:r>
            <a:r>
              <a:rPr lang="es-ES" dirty="0">
                <a:latin typeface="Bahnschrift" panose="020B0502040204020203" pitchFamily="34" charset="0"/>
                <a:hlinkClick r:id="rId3"/>
              </a:rPr>
              <a:t>Luis Emilio Recabarren</a:t>
            </a:r>
            <a:r>
              <a:rPr lang="es-ES" dirty="0">
                <a:latin typeface="Bahnschrift" panose="020B0502040204020203" pitchFamily="34" charset="0"/>
              </a:rPr>
              <a:t>, con lo que el movimiento social adquirió mayor consistencia ideológica.</a:t>
            </a:r>
          </a:p>
        </p:txBody>
      </p:sp>
      <p:pic>
        <p:nvPicPr>
          <p:cNvPr id="5" name="Imagen 4" descr="Foto en blanco y negro de un hombre con traje&#10;&#10;Descripción generada automáticamente">
            <a:extLst>
              <a:ext uri="{FF2B5EF4-FFF2-40B4-BE49-F238E27FC236}">
                <a16:creationId xmlns:a16="http://schemas.microsoft.com/office/drawing/2014/main" id="{FFE5CE24-E3A5-4426-A9DC-2F2B06B5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72550" y="3433412"/>
            <a:ext cx="2381250" cy="26765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A43A9F-EDB5-4F8D-B1AA-27C6B6E9A802}"/>
              </a:ext>
            </a:extLst>
          </p:cNvPr>
          <p:cNvSpPr txBox="1"/>
          <p:nvPr/>
        </p:nvSpPr>
        <p:spPr>
          <a:xfrm>
            <a:off x="8972550" y="6223200"/>
            <a:ext cx="23812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900" dirty="0"/>
              <a:t>EMILIO RECABARREN, LIDER DEL PARTIDO OBRERO SOCIALISTA</a:t>
            </a:r>
          </a:p>
        </p:txBody>
      </p:sp>
      <p:pic>
        <p:nvPicPr>
          <p:cNvPr id="8" name="Imagen 7" descr="Foto en blanco y negro de una multitud de gente&#10;&#10;Descripción generada automáticamente">
            <a:extLst>
              <a:ext uri="{FF2B5EF4-FFF2-40B4-BE49-F238E27FC236}">
                <a16:creationId xmlns:a16="http://schemas.microsoft.com/office/drawing/2014/main" id="{21EA134D-B46A-4E8F-8AEA-8ED177834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24720" y="365125"/>
            <a:ext cx="4229080" cy="24278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D41739E-7F9F-4565-9E8A-324A61AE0365}"/>
              </a:ext>
            </a:extLst>
          </p:cNvPr>
          <p:cNvSpPr txBox="1"/>
          <p:nvPr/>
        </p:nvSpPr>
        <p:spPr>
          <a:xfrm>
            <a:off x="7124721" y="2849297"/>
            <a:ext cx="42290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900" dirty="0"/>
              <a:t>MANIFESTACIÓN DE SECTORES MEDIOS Y BAJOS EN CHILE A INICIOS DEL SIGLO XX</a:t>
            </a:r>
          </a:p>
        </p:txBody>
      </p:sp>
    </p:spTree>
    <p:extLst>
      <p:ext uri="{BB962C8B-B14F-4D97-AF65-F5344CB8AC3E}">
        <p14:creationId xmlns:p14="http://schemas.microsoft.com/office/powerpoint/2010/main" val="308258605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185</TotalTime>
  <Words>498</Words>
  <Application>Microsoft Office PowerPoint</Application>
  <PresentationFormat>Panorámica</PresentationFormat>
  <Paragraphs>70</Paragraphs>
  <Slides>11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Bahnschrift</vt:lpstr>
      <vt:lpstr>Calibri</vt:lpstr>
      <vt:lpstr>Corbel</vt:lpstr>
      <vt:lpstr>Wingdings</vt:lpstr>
      <vt:lpstr>Base</vt:lpstr>
      <vt:lpstr>INTRODUCCIÓN UNIDAD 2: CHILE A INICIOS DEL SIGLO XX</vt:lpstr>
      <vt:lpstr>OBJETIVO</vt:lpstr>
      <vt:lpstr>INICIO</vt:lpstr>
      <vt:lpstr>CONTEXTO ESPACIO/TEMPORAL</vt:lpstr>
      <vt:lpstr>En lo global:</vt:lpstr>
      <vt:lpstr>CARACTERISTICAS PREVIAS DEL PERIODO</vt:lpstr>
      <vt:lpstr>Tensión social y política a principios de siglo</vt:lpstr>
      <vt:lpstr>Tensión social y la respuesta del gobierno</vt:lpstr>
      <vt:lpstr>Politización de las clases bajas</vt:lpstr>
      <vt:lpstr>Algunos logros de este proceso…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</dc:title>
  <dc:creator>Abraham López</dc:creator>
  <cp:lastModifiedBy>Carmen Barros Ortega</cp:lastModifiedBy>
  <cp:revision>13</cp:revision>
  <dcterms:created xsi:type="dcterms:W3CDTF">2020-07-14T07:44:48Z</dcterms:created>
  <dcterms:modified xsi:type="dcterms:W3CDTF">2021-09-10T16:23:56Z</dcterms:modified>
</cp:coreProperties>
</file>