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6455-1328-40C5-9D14-747DADA384B2}" v="4" dt="2020-03-11T15:59:29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lendy Sanchez" userId="0ad40a41b8f259d8" providerId="LiveId" clId="{1E2D6455-1328-40C5-9D14-747DADA384B2}"/>
    <pc:docChg chg="delSld modSld">
      <pc:chgData name="Eslendy Sanchez" userId="0ad40a41b8f259d8" providerId="LiveId" clId="{1E2D6455-1328-40C5-9D14-747DADA384B2}" dt="2020-03-17T20:23:11.480" v="17" actId="20577"/>
      <pc:docMkLst>
        <pc:docMk/>
      </pc:docMkLst>
      <pc:sldChg chg="modSp mod">
        <pc:chgData name="Eslendy Sanchez" userId="0ad40a41b8f259d8" providerId="LiveId" clId="{1E2D6455-1328-40C5-9D14-747DADA384B2}" dt="2020-03-17T20:21:57.730" v="2" actId="20577"/>
        <pc:sldMkLst>
          <pc:docMk/>
          <pc:sldMk cId="2571355915" sldId="257"/>
        </pc:sldMkLst>
        <pc:spChg chg="mod">
          <ac:chgData name="Eslendy Sanchez" userId="0ad40a41b8f259d8" providerId="LiveId" clId="{1E2D6455-1328-40C5-9D14-747DADA384B2}" dt="2020-03-17T20:21:57.730" v="2" actId="20577"/>
          <ac:spMkLst>
            <pc:docMk/>
            <pc:sldMk cId="2571355915" sldId="257"/>
            <ac:spMk id="3" creationId="{6663DC76-0861-4DBC-B502-843DE06A5DC9}"/>
          </ac:spMkLst>
        </pc:spChg>
      </pc:sldChg>
      <pc:sldChg chg="modSp mod">
        <pc:chgData name="Eslendy Sanchez" userId="0ad40a41b8f259d8" providerId="LiveId" clId="{1E2D6455-1328-40C5-9D14-747DADA384B2}" dt="2020-03-17T20:23:11.480" v="17" actId="20577"/>
        <pc:sldMkLst>
          <pc:docMk/>
          <pc:sldMk cId="1296597060" sldId="263"/>
        </pc:sldMkLst>
        <pc:spChg chg="mod">
          <ac:chgData name="Eslendy Sanchez" userId="0ad40a41b8f259d8" providerId="LiveId" clId="{1E2D6455-1328-40C5-9D14-747DADA384B2}" dt="2020-03-17T20:23:11.480" v="17" actId="20577"/>
          <ac:spMkLst>
            <pc:docMk/>
            <pc:sldMk cId="1296597060" sldId="263"/>
            <ac:spMk id="3" creationId="{316C5764-3780-4306-9296-43E3F966D5A7}"/>
          </ac:spMkLst>
        </pc:spChg>
      </pc:sldChg>
      <pc:sldChg chg="addSp delSp modSp del">
        <pc:chgData name="Eslendy Sanchez" userId="0ad40a41b8f259d8" providerId="LiveId" clId="{1E2D6455-1328-40C5-9D14-747DADA384B2}" dt="2020-03-17T20:21:08.815" v="1" actId="47"/>
        <pc:sldMkLst>
          <pc:docMk/>
          <pc:sldMk cId="2275732323" sldId="266"/>
        </pc:sldMkLst>
        <pc:spChg chg="del">
          <ac:chgData name="Eslendy Sanchez" userId="0ad40a41b8f259d8" providerId="LiveId" clId="{1E2D6455-1328-40C5-9D14-747DADA384B2}" dt="2020-03-11T15:59:29.475" v="0"/>
          <ac:spMkLst>
            <pc:docMk/>
            <pc:sldMk cId="2275732323" sldId="266"/>
            <ac:spMk id="3" creationId="{1A200195-AC43-4F37-A490-36F02068CA33}"/>
          </ac:spMkLst>
        </pc:spChg>
        <pc:picChg chg="add mod">
          <ac:chgData name="Eslendy Sanchez" userId="0ad40a41b8f259d8" providerId="LiveId" clId="{1E2D6455-1328-40C5-9D14-747DADA384B2}" dt="2020-03-11T15:59:29.475" v="0"/>
          <ac:picMkLst>
            <pc:docMk/>
            <pc:sldMk cId="2275732323" sldId="266"/>
            <ac:picMk id="5" creationId="{0AF3DE67-A0F1-4E64-AA9D-4E02DB0931C9}"/>
          </ac:picMkLst>
        </pc:picChg>
      </pc:sldChg>
    </pc:docChg>
  </pc:docChgLst>
  <pc:docChgLst>
    <pc:chgData name="Eslendy" userId="0ad40a41b8f259d8" providerId="LiveId" clId="{1E2D6455-1328-40C5-9D14-747DADA384B2}"/>
    <pc:docChg chg="addSld modSld">
      <pc:chgData name="Eslendy" userId="0ad40a41b8f259d8" providerId="LiveId" clId="{1E2D6455-1328-40C5-9D14-747DADA384B2}" dt="2020-03-11T15:45:41.333" v="20" actId="403"/>
      <pc:docMkLst>
        <pc:docMk/>
      </pc:docMkLst>
      <pc:sldChg chg="modSp add mod">
        <pc:chgData name="Eslendy" userId="0ad40a41b8f259d8" providerId="LiveId" clId="{1E2D6455-1328-40C5-9D14-747DADA384B2}" dt="2020-03-11T15:45:41.333" v="20" actId="403"/>
        <pc:sldMkLst>
          <pc:docMk/>
          <pc:sldMk cId="2275732323" sldId="266"/>
        </pc:sldMkLst>
        <pc:spChg chg="mod">
          <ac:chgData name="Eslendy" userId="0ad40a41b8f259d8" providerId="LiveId" clId="{1E2D6455-1328-40C5-9D14-747DADA384B2}" dt="2020-03-11T15:45:41.333" v="20" actId="403"/>
          <ac:spMkLst>
            <pc:docMk/>
            <pc:sldMk cId="2275732323" sldId="266"/>
            <ac:spMk id="2" creationId="{6834664D-2023-496C-A9B6-E5670F4A0C11}"/>
          </ac:spMkLst>
        </pc:spChg>
        <pc:spChg chg="mod">
          <ac:chgData name="Eslendy" userId="0ad40a41b8f259d8" providerId="LiveId" clId="{1E2D6455-1328-40C5-9D14-747DADA384B2}" dt="2020-03-11T15:45:08.843" v="9" actId="403"/>
          <ac:spMkLst>
            <pc:docMk/>
            <pc:sldMk cId="2275732323" sldId="266"/>
            <ac:spMk id="4" creationId="{05EBDB77-53D0-490A-8E8A-4AD55F2C35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EAA9-EF81-4D40-A7C6-2C3DF17C7414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569E-5ADC-4AFA-A593-A2C7B8B76E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07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569E-5ADC-4AFA-A593-A2C7B8B76E2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75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569E-5ADC-4AFA-A593-A2C7B8B76E2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90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3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5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5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9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2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5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260C9D-F115-4964-B5D8-AEFCF9F3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4" y="1866810"/>
            <a:ext cx="3511233" cy="3124379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OA: 15 Soluciones químicas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93D8FB-00ED-4BC1-9365-9E18D25EC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4" y="5280849"/>
            <a:ext cx="3511233" cy="1147054"/>
          </a:xfrm>
        </p:spPr>
        <p:txBody>
          <a:bodyPr anchor="t">
            <a:normAutofit/>
          </a:bodyPr>
          <a:lstStyle/>
          <a:p>
            <a:r>
              <a:rPr lang="es-CL" sz="2000" dirty="0"/>
              <a:t>Prof. Eslendy Sánchez </a:t>
            </a:r>
          </a:p>
          <a:p>
            <a:r>
              <a:rPr lang="es-CL" sz="2000" dirty="0"/>
              <a:t>Química 2do medio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698EB-567C-40D8-9108-484F720B2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7"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77EE4C4-F82B-4CED-B4E4-244C9500E440}"/>
              </a:ext>
            </a:extLst>
          </p:cNvPr>
          <p:cNvSpPr txBox="1">
            <a:spLocks/>
          </p:cNvSpPr>
          <p:nvPr/>
        </p:nvSpPr>
        <p:spPr>
          <a:xfrm>
            <a:off x="8395001" y="767605"/>
            <a:ext cx="3511233" cy="1147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000" dirty="0"/>
              <a:t>Colegio del real</a:t>
            </a:r>
          </a:p>
          <a:p>
            <a:pPr algn="ctr"/>
            <a:r>
              <a:rPr lang="es-CL" sz="2000" dirty="0"/>
              <a:t>Maipú  </a:t>
            </a:r>
          </a:p>
          <a:p>
            <a:pPr algn="ctr"/>
            <a:r>
              <a:rPr lang="es-CL" sz="2000" dirty="0"/>
              <a:t>Clase 3  y 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C97C60-6126-455B-86B7-F8DEE34E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705" y="688949"/>
            <a:ext cx="1580748" cy="11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4FBCC-C2CB-4960-A0BF-2A436E34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Usando como criterio la relación proporcional entre soluto y disolvente, se establecen: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D9BE0-6B22-4657-9271-7BFFAEF5A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492" y="1804735"/>
            <a:ext cx="5073649" cy="2899612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/>
              <a:t>III. Disoluciones sobresaturadas: </a:t>
            </a:r>
            <a:r>
              <a:rPr lang="es-ES" sz="2000" dirty="0"/>
              <a:t>tipo de disolución inestable, en la que la cantidad de soluto es mayor que la capacidad del disolvente para disolverlo a una temperatura establecida, es decir, el soluto está presente en exceso y se precipita hasta el fondo del recipiente que lo contiene.</a:t>
            </a:r>
            <a:endParaRPr lang="es-C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A7FB6B-6B2F-4442-9115-814257626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1" t="58545" r="27222" b="11890"/>
          <a:stretch/>
        </p:blipFill>
        <p:spPr>
          <a:xfrm>
            <a:off x="5091129" y="3976007"/>
            <a:ext cx="1492720" cy="23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552D7-1294-4C5C-A641-8595E9BB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541087"/>
            <a:ext cx="11029615" cy="1071145"/>
          </a:xfrm>
        </p:spPr>
        <p:txBody>
          <a:bodyPr/>
          <a:lstStyle/>
          <a:p>
            <a:r>
              <a:rPr lang="es-CL" dirty="0"/>
              <a:t>Actividad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6C5764-3780-4306-9296-43E3F966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937084"/>
            <a:ext cx="11029615" cy="3204889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En el envase de algunos jugos en polvo se indica “disolver en un litro de agua”.</a:t>
            </a:r>
          </a:p>
          <a:p>
            <a:r>
              <a:rPr lang="es-ES" dirty="0">
                <a:solidFill>
                  <a:schemeClr val="tx1"/>
                </a:solidFill>
              </a:rPr>
              <a:t> a. Si se sigue esta indicación, ¿qué disolución se formaría? </a:t>
            </a:r>
          </a:p>
          <a:p>
            <a:r>
              <a:rPr lang="es-ES" dirty="0">
                <a:solidFill>
                  <a:schemeClr val="tx1"/>
                </a:solidFill>
              </a:rPr>
              <a:t>b. Al no respetar las indicaciones de la preparación y disolver en 2 L de agua, ¿qué tipo de disolución se formaría?</a:t>
            </a:r>
          </a:p>
          <a:p>
            <a:r>
              <a:rPr lang="es-ES" dirty="0">
                <a:solidFill>
                  <a:schemeClr val="tx1"/>
                </a:solidFill>
              </a:rPr>
              <a:t> c. ¿Cuándo tendrías una disolución sobresaturada?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260C9D-F115-4964-B5D8-AEFCF9F3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199" y="1707756"/>
            <a:ext cx="5205600" cy="3779995"/>
          </a:xfrm>
        </p:spPr>
        <p:txBody>
          <a:bodyPr anchor="ctr">
            <a:no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OA 15: Explicar, por medio de modelos y la experimentación, las propiedades de las soluciones en ejemplos cercanos, considerando: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• El estado físico (sólido, líquido y gaseoso).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• Sus componentes (soluto y solvente).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>• La cantidad de soluto disuelto (concentración).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698EB-567C-40D8-9108-484F720B2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7" r="-1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2409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EECDFC-D6F2-45CA-B9E1-82FEDD757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59" y="1208531"/>
            <a:ext cx="5653814" cy="47350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E57360-00A4-4790-8C16-C7F961E72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92693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Objetivo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63DC76-0861-4DBC-B502-843DE06A5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2610853"/>
            <a:ext cx="3081576" cy="3212811"/>
          </a:xfrm>
        </p:spPr>
        <p:txBody>
          <a:bodyPr>
            <a:normAutofit/>
          </a:bodyPr>
          <a:lstStyle/>
          <a:p>
            <a:r>
              <a:rPr lang="es-CL" sz="2000" b="1" dirty="0">
                <a:solidFill>
                  <a:schemeClr val="tx1">
                    <a:alpha val="75000"/>
                  </a:schemeClr>
                </a:solidFill>
              </a:rPr>
              <a:t>Explicar las propiedades de las soluciones en ejemplos cercanos</a:t>
            </a:r>
          </a:p>
        </p:txBody>
      </p:sp>
    </p:spTree>
    <p:extLst>
      <p:ext uri="{BB962C8B-B14F-4D97-AF65-F5344CB8AC3E}">
        <p14:creationId xmlns:p14="http://schemas.microsoft.com/office/powerpoint/2010/main" val="257135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CE375-2E54-40F1-B903-81F5DFE6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una solución?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E6F36-875A-4354-8CDA-A299DF72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9994566" cy="3634486"/>
          </a:xfrm>
        </p:spPr>
        <p:txBody>
          <a:bodyPr>
            <a:normAutofit/>
          </a:bodyPr>
          <a:lstStyle/>
          <a:p>
            <a:pPr algn="just"/>
            <a:endParaRPr lang="es-ES" sz="2000" dirty="0"/>
          </a:p>
          <a:p>
            <a:pPr algn="just"/>
            <a:r>
              <a:rPr lang="es-ES" sz="2000" dirty="0"/>
              <a:t>Una disolución o solución química   es una mezcla homogénea, uniforme y estable, formada por dos o más sustancias denominadas genéricamente “componentes”, entre los cuales no hay una reacción química.</a:t>
            </a:r>
          </a:p>
          <a:p>
            <a:pPr algn="just"/>
            <a:r>
              <a:rPr lang="es-ES" sz="2000" dirty="0"/>
              <a:t>Una solución química es compuesta por soluto y solvente. El soluto es la sustancia que se disuelve y el solvente la que lo disuelve. Las soluciones químicas pueden presentar los tres estados de la materia: líquida, física y gaseosa.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86134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363923-3A37-4D3F-8394-6086209A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5150"/>
            <a:ext cx="11029615" cy="2147467"/>
          </a:xfrm>
        </p:spPr>
        <p:txBody>
          <a:bodyPr/>
          <a:lstStyle/>
          <a:p>
            <a:r>
              <a:rPr lang="es-CL" dirty="0"/>
              <a:t>Soluciones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BEDFD3-6E8B-4EFA-B1B3-44B8B7AE3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903794"/>
            <a:ext cx="11029615" cy="248318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 disoluciones se caracterizan por presentar una sola fase, es decir, sus componentes son invisibles a simple vista, razón por la cual estos pueden separarse por cambios de fase, es decir, evaporación, fusión, condensación, solidificación, siempre y cuando sus puntos de ebullición y fusión sean distintos.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226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363923-3A37-4D3F-8394-6086209A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5150"/>
            <a:ext cx="11029615" cy="2147467"/>
          </a:xfrm>
        </p:spPr>
        <p:txBody>
          <a:bodyPr/>
          <a:lstStyle/>
          <a:p>
            <a:r>
              <a:rPr lang="es-CL" dirty="0"/>
              <a:t>Tipos de disoluciones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BEDFD3-6E8B-4EFA-B1B3-44B8B7AE3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903794"/>
            <a:ext cx="11029615" cy="248318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Las disoluciones se caracterizan por presentar una sola fase, es decir, sus componentes son invisibles a simple vista, razón por la cual estos pueden separarse por cambios de fase, es decir, evaporación, fusión, condensación, solidificación, siempre y cuando sus puntos de ebullición y fusión sean distintos.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992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6FAC36-6071-4A90-A531-5FCD950D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7" y="2258179"/>
            <a:ext cx="3409783" cy="1300365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Tipos de soluciones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81D7A7-F441-44FD-B8C9-725AA0787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8" t="29926" r="37666" b="31651"/>
          <a:stretch/>
        </p:blipFill>
        <p:spPr>
          <a:xfrm>
            <a:off x="3244834" y="1178092"/>
            <a:ext cx="8500633" cy="45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F09F0-B30D-4771-A213-C097B72C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775034"/>
          </a:xfrm>
        </p:spPr>
        <p:txBody>
          <a:bodyPr/>
          <a:lstStyle/>
          <a:p>
            <a:r>
              <a:rPr lang="es-CL" sz="3200"/>
              <a:t>Soluciones</a:t>
            </a:r>
            <a:r>
              <a:rPr lang="es-CL"/>
              <a:t>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BD854D-A21E-4AE5-8266-EAC124BDB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9" t="45463" r="37474" b="15185"/>
          <a:stretch/>
        </p:blipFill>
        <p:spPr>
          <a:xfrm>
            <a:off x="4179956" y="1070170"/>
            <a:ext cx="7756426" cy="471766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3257E7-0BCF-4D52-8FA7-115A8503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1852863"/>
            <a:ext cx="3031852" cy="398518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/>
              <a:t>Considerando el estado del disolvente, se establece el estado de la disolución, es decir, si el disolvente es líquido, la disolución también se considera líquida, independiente del estado del soluto.</a:t>
            </a:r>
          </a:p>
          <a:p>
            <a:pPr algn="just"/>
            <a:r>
              <a:rPr lang="es-ES" sz="2000" dirty="0"/>
              <a:t>Algunos ejemplos de disoluciones, según el estado del disolvente se muestran en el siguiente cuadro resumen: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24017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4FBCC-C2CB-4960-A0BF-2A436E34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Usando como criterio la relación proporcional entre soluto y disolvente, se establecen: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D9BE0-6B22-4657-9271-7BFFAEF5A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492" y="1804735"/>
            <a:ext cx="5073649" cy="2563197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/>
              <a:t>1. Disoluciones insaturadas o no saturadas: </a:t>
            </a:r>
            <a:r>
              <a:rPr lang="es-ES" sz="2000" dirty="0"/>
              <a:t>corresponden a las disoluciones en las que el soluto y el disolvente no están en equilibrio a una temperatura determinada, es decir, el disolvente podría admitir más soluto y disolverlo.</a:t>
            </a:r>
            <a:endParaRPr lang="es-CL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AF341-4903-4C3E-910F-E55C838A3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723" y="2212975"/>
            <a:ext cx="5194769" cy="2432050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/>
              <a:t> II. Disoluciones saturadas: </a:t>
            </a:r>
            <a:r>
              <a:rPr lang="es-ES" sz="2000" dirty="0"/>
              <a:t>son aquellas en las que el soluto y el disolvente están proporcionalmente en equilibrio respecto a la capacidad de disolver a una temperatura dada, es decir, al agregar más soluto al disolvente, este último no sería capaz de disolverlo.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24B585-E02C-49A5-B826-B47BB094E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74" t="58600" r="50000" b="12263"/>
          <a:stretch/>
        </p:blipFill>
        <p:spPr>
          <a:xfrm>
            <a:off x="3970421" y="3697963"/>
            <a:ext cx="1492720" cy="23230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A7FB6B-6B2F-4442-9115-814257626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4" t="58249" r="38619" b="12186"/>
          <a:stretch/>
        </p:blipFill>
        <p:spPr>
          <a:xfrm>
            <a:off x="8243402" y="4101815"/>
            <a:ext cx="1492720" cy="23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81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413F"/>
      </a:dk2>
      <a:lt2>
        <a:srgbClr val="E9EEEA"/>
      </a:lt2>
      <a:accent1>
        <a:srgbClr val="D53BB5"/>
      </a:accent1>
      <a:accent2>
        <a:srgbClr val="A630C5"/>
      </a:accent2>
      <a:accent3>
        <a:srgbClr val="7E48D8"/>
      </a:accent3>
      <a:accent4>
        <a:srgbClr val="575CD0"/>
      </a:accent4>
      <a:accent5>
        <a:srgbClr val="3B81D5"/>
      </a:accent5>
      <a:accent6>
        <a:srgbClr val="29B0C3"/>
      </a:accent6>
      <a:hlink>
        <a:srgbClr val="6885CC"/>
      </a:hlink>
      <a:folHlink>
        <a:srgbClr val="878787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585</Words>
  <Application>Microsoft Office PowerPoint</Application>
  <PresentationFormat>Panorámica</PresentationFormat>
  <Paragraphs>33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2</vt:lpstr>
      <vt:lpstr>DividendVTI</vt:lpstr>
      <vt:lpstr>OA: 15 Soluciones químicas </vt:lpstr>
      <vt:lpstr>OA 15: Explicar, por medio de modelos y la experimentación, las propiedades de las soluciones en ejemplos cercanos, considerando: • El estado físico (sólido, líquido y gaseoso). • Sus componentes (soluto y solvente). • La cantidad de soluto disuelto (concentración).</vt:lpstr>
      <vt:lpstr>Objetivo </vt:lpstr>
      <vt:lpstr>¿qué es una solución?</vt:lpstr>
      <vt:lpstr>Soluciones </vt:lpstr>
      <vt:lpstr>Tipos de disoluciones </vt:lpstr>
      <vt:lpstr>Tipos de soluciones </vt:lpstr>
      <vt:lpstr>Soluciones </vt:lpstr>
      <vt:lpstr>Usando como criterio la relación proporcional entre soluto y disolvente, se establecen:</vt:lpstr>
      <vt:lpstr>Usando como criterio la relación proporcional entre soluto y disolvente, se establecen:</vt:lpstr>
      <vt:lpstr>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Soluciones químicas </dc:title>
  <dc:creator>Eslendy Sanchez</dc:creator>
  <cp:lastModifiedBy>Eslendy Sanchez</cp:lastModifiedBy>
  <cp:revision>3</cp:revision>
  <dcterms:created xsi:type="dcterms:W3CDTF">2020-03-11T15:59:37Z</dcterms:created>
  <dcterms:modified xsi:type="dcterms:W3CDTF">2021-04-13T15:26:41Z</dcterms:modified>
</cp:coreProperties>
</file>