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BBBE-6620-42D1-886C-DEDAFBDFB183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0312-9591-49AC-871C-28630ACA56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29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E0312-9591-49AC-871C-28630ACA561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3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2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94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94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58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9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97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05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76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00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30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BE79E08-9D56-4AF1-883F-B943154B8CAD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7E64F0D-BB88-44A2-93F1-0E3E5C522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1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White_Man%27s_Burden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sciclopedia.org/wiki/Imperialism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69313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White_Man%27s_Burden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677094E-F0FE-4EC2-9511-5A411A2E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0E1ADA3-256B-436F-BB84-15BF272B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DC7D3D-A4F6-4638-B02B-2DBB6C11F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220801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C091E65-5627-4CC0-82AA-74A3C89D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77DCB3-85FC-48EA-AD63-BD0C322F6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6924" y="857675"/>
            <a:ext cx="4566230" cy="34377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5000" dirty="0"/>
              <a:t>Imperialismo europeo en el siglo XIX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F55205-1180-492C-98AC-FFAC40C28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7070" y="4535991"/>
            <a:ext cx="2843575" cy="1891441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s-CL" sz="2400" dirty="0"/>
              <a:t>Historia – Primero Medio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400" dirty="0"/>
              <a:t>Profesor: Abraham López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400" dirty="0"/>
              <a:t>OA: 06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s-CL" sz="2400" dirty="0"/>
              <a:t>Clase </a:t>
            </a:r>
            <a:r>
              <a:rPr lang="es-CL" sz="2400" dirty="0" err="1"/>
              <a:t>N°</a:t>
            </a:r>
            <a:r>
              <a:rPr lang="es-CL" sz="2400" dirty="0"/>
              <a:t> 11 y 12</a:t>
            </a:r>
          </a:p>
        </p:txBody>
      </p:sp>
      <p:pic>
        <p:nvPicPr>
          <p:cNvPr id="8" name="Imagen 7" descr="Imagen que contiene exterior, texto, libro, hombre&#10;&#10;Descripción generada automáticamente">
            <a:extLst>
              <a:ext uri="{FF2B5EF4-FFF2-40B4-BE49-F238E27FC236}">
                <a16:creationId xmlns:a16="http://schemas.microsoft.com/office/drawing/2014/main" id="{E60D4D7D-6853-4B39-B6E0-9BCBB67DA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751" r="-2" b="1889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E225F3-ADF7-4A74-8F96-FD296BD60DE1}"/>
              </a:ext>
            </a:extLst>
          </p:cNvPr>
          <p:cNvSpPr txBox="1"/>
          <p:nvPr/>
        </p:nvSpPr>
        <p:spPr>
          <a:xfrm>
            <a:off x="3083397" y="5798289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n.wikipedia.org/wiki/The_White_Man%27s_Bur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2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337153-6411-4084-A969-099237D9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s-ES" sz="3200">
                <a:solidFill>
                  <a:schemeClr val="tx2"/>
                </a:solidFill>
              </a:rPr>
              <a:t>Objetivo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0C1665-4F12-480D-850C-FED6EAAD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es-ES" sz="3200" dirty="0">
                <a:solidFill>
                  <a:schemeClr val="tx2"/>
                </a:solidFill>
              </a:rPr>
              <a:t>Evaluar el proceso de expansión imperialista desarrollado por las potencias europeas durante el siglo XIX y su impacto sobre los pueblos colonizados.</a:t>
            </a:r>
          </a:p>
        </p:txBody>
      </p:sp>
    </p:spTree>
    <p:extLst>
      <p:ext uri="{BB962C8B-B14F-4D97-AF65-F5344CB8AC3E}">
        <p14:creationId xmlns:p14="http://schemas.microsoft.com/office/powerpoint/2010/main" val="362163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5A3557-65DB-43A4-A962-7B0DE4E9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s-ES" sz="3200">
                <a:solidFill>
                  <a:schemeClr val="tx2"/>
                </a:solidFill>
              </a:rPr>
              <a:t>INICIO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1A0C7-F957-4F06-AB3A-C88F6A2D1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200" dirty="0">
                <a:solidFill>
                  <a:schemeClr val="tx2"/>
                </a:solidFill>
              </a:rPr>
              <a:t>¿Qué es un imperio?</a:t>
            </a:r>
          </a:p>
          <a:p>
            <a:pPr marL="0" indent="0">
              <a:buNone/>
            </a:pPr>
            <a:endParaRPr lang="es-E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3200" dirty="0">
                <a:solidFill>
                  <a:schemeClr val="tx2"/>
                </a:solidFill>
              </a:rPr>
              <a:t>¿Cuáles fueron los fundamentos intelectuales para el desarrollo del imperialismo europeo durante el siglo XIX?</a:t>
            </a:r>
          </a:p>
        </p:txBody>
      </p:sp>
    </p:spTree>
    <p:extLst>
      <p:ext uri="{BB962C8B-B14F-4D97-AF65-F5344CB8AC3E}">
        <p14:creationId xmlns:p14="http://schemas.microsoft.com/office/powerpoint/2010/main" val="166721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A858-52CD-4285-9942-5965BD94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87"/>
            <a:ext cx="6512511" cy="1325563"/>
          </a:xfrm>
        </p:spPr>
        <p:txBody>
          <a:bodyPr/>
          <a:lstStyle/>
          <a:p>
            <a:r>
              <a:rPr lang="es-ES" dirty="0"/>
              <a:t>Impacto en lo pueblos colonizados</a:t>
            </a:r>
          </a:p>
        </p:txBody>
      </p:sp>
      <p:pic>
        <p:nvPicPr>
          <p:cNvPr id="5" name="Marcador de contenido 4" descr="Imagen que contiene texto, foto, niño, posando&#10;&#10;Descripción generada automáticamente">
            <a:extLst>
              <a:ext uri="{FF2B5EF4-FFF2-40B4-BE49-F238E27FC236}">
                <a16:creationId xmlns:a16="http://schemas.microsoft.com/office/drawing/2014/main" id="{22A77173-98F6-4C65-93F4-C2D629FE9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83149" y="365125"/>
            <a:ext cx="3730689" cy="5336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3B237E-0023-4F27-A533-FAEBC054E5CD}"/>
              </a:ext>
            </a:extLst>
          </p:cNvPr>
          <p:cNvSpPr txBox="1"/>
          <p:nvPr/>
        </p:nvSpPr>
        <p:spPr>
          <a:xfrm>
            <a:off x="7270812" y="5538768"/>
            <a:ext cx="40754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El imperio Chino se vio obligado a conceder derechos de explotación económica sobre su territorio a Británicos, Franceses, Alemanes, estadounidenses y  japoneses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0F4B9A-99A6-4542-A267-24B3DA529146}"/>
              </a:ext>
            </a:extLst>
          </p:cNvPr>
          <p:cNvSpPr txBox="1"/>
          <p:nvPr/>
        </p:nvSpPr>
        <p:spPr>
          <a:xfrm>
            <a:off x="838200" y="1529750"/>
            <a:ext cx="537099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Creación y modificación de fronteras entre distintos pueblos: Se obliga a coexistir a pueblos africanos con profundos conflictos ancestrales.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Creación de grupos de resistencia a la ocupación imperialista: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Boers: </a:t>
            </a:r>
            <a:r>
              <a:rPr lang="es-ES" dirty="0"/>
              <a:t>Descendientes de una anterior oleada de colonos holandeses, franceses y alemanes en África del sur. Lucharon contra el avance británico.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/>
              <a:t>Cipayos: </a:t>
            </a:r>
            <a:r>
              <a:rPr lang="es-ES" dirty="0"/>
              <a:t>Soldados indios al servicio del imperio británico. Se revelarían entre 1857 y 1858.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err="1"/>
              <a:t>Bóxers</a:t>
            </a:r>
            <a:r>
              <a:rPr lang="es-ES" b="1" dirty="0"/>
              <a:t>: </a:t>
            </a:r>
            <a:r>
              <a:rPr lang="es-ES" dirty="0"/>
              <a:t>Nacionalistas chinos. Intentaron desestabilizar al gobierno por su cooperación con las potencias imperialistas.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34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8E7820-8AF3-4CB1-8227-9C42DDD0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chemeClr val="tx2"/>
                </a:solidFill>
              </a:rPr>
              <a:t>Impacto en los pueblos colonizados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D5639C-1E5F-40BE-9A4B-6D121D2F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s-ES" sz="1700" b="1" dirty="0">
                <a:solidFill>
                  <a:schemeClr val="tx2"/>
                </a:solidFill>
              </a:rPr>
              <a:t>Imposición del modo de vida occidental: </a:t>
            </a:r>
          </a:p>
          <a:p>
            <a:pPr marL="45720" indent="0">
              <a:buNone/>
            </a:pPr>
            <a:r>
              <a:rPr lang="es-ES" sz="1700" dirty="0">
                <a:solidFill>
                  <a:schemeClr val="tx2"/>
                </a:solidFill>
              </a:rPr>
              <a:t>+ Avances científicos y tecnológicos </a:t>
            </a:r>
          </a:p>
          <a:p>
            <a:pPr>
              <a:buFontTx/>
              <a:buChar char="-"/>
            </a:pPr>
            <a:r>
              <a:rPr lang="es-ES" sz="1700" dirty="0">
                <a:solidFill>
                  <a:schemeClr val="tx2"/>
                </a:solidFill>
              </a:rPr>
              <a:t>Régimen de trabajo abusivo y subordinación a leyes extranjeras.</a:t>
            </a:r>
          </a:p>
          <a:p>
            <a:pPr marL="45720" indent="0">
              <a:buNone/>
            </a:pPr>
            <a:endParaRPr lang="es-ES" sz="17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s-ES" sz="1700" b="1" dirty="0">
                <a:solidFill>
                  <a:schemeClr val="tx2"/>
                </a:solidFill>
              </a:rPr>
              <a:t>Segregación social y aculturación:</a:t>
            </a:r>
          </a:p>
          <a:p>
            <a:pPr marL="45720" indent="0">
              <a:buNone/>
            </a:pPr>
            <a:r>
              <a:rPr lang="es-ES" sz="1700" dirty="0">
                <a:solidFill>
                  <a:schemeClr val="tx2"/>
                </a:solidFill>
              </a:rPr>
              <a:t>Transformaciones forzadas en las culturas locales.</a:t>
            </a:r>
          </a:p>
          <a:p>
            <a:pPr marL="45720" indent="0">
              <a:buNone/>
            </a:pPr>
            <a:r>
              <a:rPr lang="es-ES" sz="1700" dirty="0">
                <a:solidFill>
                  <a:schemeClr val="tx2"/>
                </a:solidFill>
              </a:rPr>
              <a:t>Exterminio de pueblos indígenas y expropiación de sus tierras.</a:t>
            </a:r>
          </a:p>
          <a:p>
            <a:pPr marL="45720" indent="0">
              <a:buNone/>
            </a:pPr>
            <a:r>
              <a:rPr lang="es-ES" sz="1700" dirty="0">
                <a:solidFill>
                  <a:schemeClr val="tx2"/>
                </a:solidFill>
              </a:rPr>
              <a:t>Sometimiento de la población a los colonos europeos.</a:t>
            </a:r>
          </a:p>
          <a:p>
            <a:pPr marL="45720" indent="0">
              <a:buNone/>
            </a:pPr>
            <a:endParaRPr lang="es-ES" sz="17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es-ES" sz="1700" b="1" dirty="0">
                <a:solidFill>
                  <a:schemeClr val="tx2"/>
                </a:solidFill>
              </a:rPr>
              <a:t>Transformación del espacio para la producción:</a:t>
            </a:r>
          </a:p>
          <a:p>
            <a:pPr marL="45720" indent="0">
              <a:buNone/>
            </a:pPr>
            <a:r>
              <a:rPr lang="es-ES" sz="1700" dirty="0">
                <a:solidFill>
                  <a:schemeClr val="tx2"/>
                </a:solidFill>
              </a:rPr>
              <a:t>Eliminación de flora y fauna nativa para el desarrollo de plantaciones y minería.</a:t>
            </a:r>
          </a:p>
        </p:txBody>
      </p:sp>
    </p:spTree>
    <p:extLst>
      <p:ext uri="{BB962C8B-B14F-4D97-AF65-F5344CB8AC3E}">
        <p14:creationId xmlns:p14="http://schemas.microsoft.com/office/powerpoint/2010/main" val="130487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87C66-E495-4D14-B485-C4911404D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84" y="4618652"/>
            <a:ext cx="9872871" cy="1869233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s-ES" dirty="0"/>
              <a:t>¿En qué discrepan ambos expositores?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/>
              <a:t>¿A qué crees que se debe dicha discrepancia sobre el proceso imperialista?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r>
              <a:rPr lang="es-ES" dirty="0"/>
              <a:t>¿Con qué visión te identificas mejor?¿Por qué?</a:t>
            </a:r>
          </a:p>
        </p:txBody>
      </p:sp>
      <p:pic>
        <p:nvPicPr>
          <p:cNvPr id="4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8B40A8E-6FAA-49E9-8D2C-ACCD162CC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1" y="299453"/>
            <a:ext cx="10563419" cy="41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3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BB9FB0-FA6B-4034-A57A-885FF2D2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Impacto económico.</a:t>
            </a:r>
          </a:p>
        </p:txBody>
      </p:sp>
      <p:pic>
        <p:nvPicPr>
          <p:cNvPr id="5" name="Imagen 4" descr="Imagen en blanco y negro de un tren&#10;&#10;Descripción generada automáticamente">
            <a:extLst>
              <a:ext uri="{FF2B5EF4-FFF2-40B4-BE49-F238E27FC236}">
                <a16:creationId xmlns:a16="http://schemas.microsoft.com/office/drawing/2014/main" id="{74510713-7D2E-4861-A9D0-1C6978AC1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158" r="26958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D20997-7AAE-4AB4-B429-0B9BAFBB1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Se invirtió gran cantidad de capital en infraestructura:</a:t>
            </a:r>
          </a:p>
          <a:p>
            <a:pPr marL="4572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Para facilitar el comercio con la metrópolis, las colonias fueron equipadas con avances como ferrocarriles, puertos y carreteras.</a:t>
            </a:r>
          </a:p>
          <a:p>
            <a:pPr marL="45720" indent="0">
              <a:buNone/>
            </a:pPr>
            <a:endParaRPr lang="es-ES" sz="1900" dirty="0">
              <a:solidFill>
                <a:srgbClr val="FFFFFF"/>
              </a:solidFill>
            </a:endParaRPr>
          </a:p>
          <a:p>
            <a:pPr marL="45720" indent="0">
              <a:buNone/>
            </a:pPr>
            <a:endParaRPr lang="es-ES" sz="1900" dirty="0">
              <a:solidFill>
                <a:srgbClr val="FFFFFF"/>
              </a:solidFill>
            </a:endParaRPr>
          </a:p>
          <a:p>
            <a:pPr marL="4572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Se orientó a las colonias al desarrollo de una economía extractivista, que en muchos casos persiste hasta la actualidad: </a:t>
            </a:r>
          </a:p>
          <a:p>
            <a:pPr marL="45720" indent="0">
              <a:buNone/>
            </a:pPr>
            <a:r>
              <a:rPr lang="es-ES" sz="1900" dirty="0">
                <a:solidFill>
                  <a:srgbClr val="FFFFFF"/>
                </a:solidFill>
              </a:rPr>
              <a:t>Se les equipo y organizó para producir solamente materias primas, mientras que las manufacturas eran importadas desde las metrópolis.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326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B79F4-C11A-4D33-B311-7E73EDE1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694073"/>
            <a:ext cx="10762488" cy="1207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CL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proceso imperialista en la opinión pública</a:t>
            </a:r>
          </a:p>
        </p:txBody>
      </p:sp>
      <p:pic>
        <p:nvPicPr>
          <p:cNvPr id="5" name="Marcador de contenido 4" descr="Imagen que contiene exterior, texto, libro, hombre&#10;&#10;Descripción generada automáticamente">
            <a:extLst>
              <a:ext uri="{FF2B5EF4-FFF2-40B4-BE49-F238E27FC236}">
                <a16:creationId xmlns:a16="http://schemas.microsoft.com/office/drawing/2014/main" id="{7BE7AC20-5367-44FE-91CB-57A982091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732" b="17872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pic>
        <p:nvPicPr>
          <p:cNvPr id="8" name="Imagen 7" descr="Imagen que contiene texto, libro, foto, diferente&#10;&#10;Descripción generada automáticamente">
            <a:extLst>
              <a:ext uri="{FF2B5EF4-FFF2-40B4-BE49-F238E27FC236}">
                <a16:creationId xmlns:a16="http://schemas.microsoft.com/office/drawing/2014/main" id="{498C7170-6E72-4069-8C23-6F7D0F14EA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421"/>
          <a:stretch/>
        </p:blipFill>
        <p:spPr>
          <a:xfrm>
            <a:off x="6370320" y="242368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8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AB30FEE-BFC5-4899-A7BB-17CBF1BAF438}"/>
              </a:ext>
            </a:extLst>
          </p:cNvPr>
          <p:cNvSpPr txBox="1"/>
          <p:nvPr/>
        </p:nvSpPr>
        <p:spPr>
          <a:xfrm>
            <a:off x="841247" y="919457"/>
            <a:ext cx="4862870" cy="5543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Abadi" panose="020B0604020104020204" pitchFamily="34" charset="0"/>
              </a:rPr>
              <a:t>1. ¿Qué plantea el poema sobre el rol del hombre blanco en el siglo XIX?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400" dirty="0"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4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Abadi" panose="020B0604020104020204" pitchFamily="34" charset="0"/>
              </a:rPr>
              <a:t>2. ¿Qué características atribuye a los pueblos colonizados y a los colonizadores?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400" dirty="0">
              <a:latin typeface="Abadi" panose="020B0604020104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4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Abadi" panose="020B0604020104020204" pitchFamily="34" charset="0"/>
              </a:rPr>
              <a:t>3. ¿Cómo crees que podría haber interpretado este poema un contemporáneo a su publicación (1899)?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sz="2400" dirty="0">
              <a:latin typeface="Abadi" panose="020B06040201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400" dirty="0">
                <a:latin typeface="Abadi" panose="020B0604020104020204" pitchFamily="34" charset="0"/>
              </a:rPr>
              <a:t>4. ¿Qué opinas sobre lo planteado en el poema?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Marcador de contenido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6F14BE6-0CF0-4871-81C3-04509FDB6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t="8407" r="13394" b="9392"/>
          <a:stretch/>
        </p:blipFill>
        <p:spPr>
          <a:xfrm>
            <a:off x="6487885" y="48041"/>
            <a:ext cx="5585285" cy="6761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57069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459</Words>
  <Application>Microsoft Office PowerPoint</Application>
  <PresentationFormat>Panorámica</PresentationFormat>
  <Paragraphs>57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Corbel</vt:lpstr>
      <vt:lpstr>Base</vt:lpstr>
      <vt:lpstr>Imperialismo europeo en el siglo XIX</vt:lpstr>
      <vt:lpstr>Objetivo</vt:lpstr>
      <vt:lpstr>INICIO</vt:lpstr>
      <vt:lpstr>Impacto en lo pueblos colonizados</vt:lpstr>
      <vt:lpstr>Impacto en los pueblos colonizados</vt:lpstr>
      <vt:lpstr>Presentación de PowerPoint</vt:lpstr>
      <vt:lpstr>Impacto económico.</vt:lpstr>
      <vt:lpstr>El proceso imperialista en la opinión pública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Imperialismo europeo en el siglo XIX</dc:title>
  <dc:creator>Abraham López</dc:creator>
  <cp:lastModifiedBy>Carmen Barros Ortega</cp:lastModifiedBy>
  <cp:revision>5</cp:revision>
  <dcterms:created xsi:type="dcterms:W3CDTF">2020-09-23T06:46:19Z</dcterms:created>
  <dcterms:modified xsi:type="dcterms:W3CDTF">2021-09-10T16:19:26Z</dcterms:modified>
</cp:coreProperties>
</file>