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18"/>
  </p:notesMasterIdLst>
  <p:sldIdLst>
    <p:sldId id="315" r:id="rId2"/>
    <p:sldId id="314" r:id="rId3"/>
    <p:sldId id="258" r:id="rId4"/>
    <p:sldId id="267" r:id="rId5"/>
    <p:sldId id="276" r:id="rId6"/>
    <p:sldId id="273" r:id="rId7"/>
    <p:sldId id="262" r:id="rId8"/>
    <p:sldId id="278" r:id="rId9"/>
    <p:sldId id="274" r:id="rId10"/>
    <p:sldId id="275" r:id="rId11"/>
    <p:sldId id="268" r:id="rId12"/>
    <p:sldId id="269" r:id="rId13"/>
    <p:sldId id="272" r:id="rId14"/>
    <p:sldId id="270" r:id="rId15"/>
    <p:sldId id="271" r:id="rId16"/>
    <p:sldId id="31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94660"/>
  </p:normalViewPr>
  <p:slideViewPr>
    <p:cSldViewPr snapToGrid="0">
      <p:cViewPr varScale="1">
        <p:scale>
          <a:sx n="83" d="100"/>
          <a:sy n="83" d="100"/>
        </p:scale>
        <p:origin x="1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570AE-00EA-4891-9225-CD464B4C9D82}" type="datetimeFigureOut">
              <a:rPr lang="es-CL" smtClean="0"/>
              <a:t>18-06-2021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E0144-2E81-40FA-A5E0-DB20F216CB18}" type="slidenum">
              <a:rPr lang="es-CL" smtClean="0"/>
              <a:t>‹Nº›</a:t>
            </a:fld>
            <a:endParaRPr lang="es-CL"/>
          </a:p>
        </p:txBody>
      </p:sp>
    </p:spTree>
    <p:extLst>
      <p:ext uri="{BB962C8B-B14F-4D97-AF65-F5344CB8AC3E}">
        <p14:creationId xmlns:p14="http://schemas.microsoft.com/office/powerpoint/2010/main" val="3047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D815C9F-4EB3-4D04-AEF4-FDFEE35A2D80}"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393851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D815C9F-4EB3-4D04-AEF4-FDFEE35A2D80}" type="datetimeFigureOut">
              <a:rPr lang="es-CL" smtClean="0"/>
              <a:t>18-06-2021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345923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Editar el estilo de texto del patrón</a:t>
            </a:r>
          </a:p>
        </p:txBody>
      </p:sp>
      <p:sp>
        <p:nvSpPr>
          <p:cNvPr id="4" name="Date Placeholder 3"/>
          <p:cNvSpPr>
            <a:spLocks noGrp="1"/>
          </p:cNvSpPr>
          <p:nvPr>
            <p:ph type="dt" sz="half" idx="10"/>
          </p:nvPr>
        </p:nvSpPr>
        <p:spPr/>
        <p:txBody>
          <a:bodyPr/>
          <a:lstStyle/>
          <a:p>
            <a:fld id="{6D815C9F-4EB3-4D04-AEF4-FDFEE35A2D80}"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324540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Editar el estilo de texto del patrón</a:t>
            </a:r>
          </a:p>
        </p:txBody>
      </p:sp>
      <p:sp>
        <p:nvSpPr>
          <p:cNvPr id="2" name="Date Placeholder 1"/>
          <p:cNvSpPr>
            <a:spLocks noGrp="1"/>
          </p:cNvSpPr>
          <p:nvPr>
            <p:ph type="dt" sz="half" idx="10"/>
          </p:nvPr>
        </p:nvSpPr>
        <p:spPr/>
        <p:txBody>
          <a:bodyPr/>
          <a:lstStyle/>
          <a:p>
            <a:fld id="{6D815C9F-4EB3-4D04-AEF4-FDFEE35A2D80}" type="datetimeFigureOut">
              <a:rPr lang="es-CL" smtClean="0"/>
              <a:t>18-06-2021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133686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815C9F-4EB3-4D04-AEF4-FDFEE35A2D80}"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402171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815C9F-4EB3-4D04-AEF4-FDFEE35A2D80}"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41758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815C9F-4EB3-4D04-AEF4-FDFEE35A2D80}"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186004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D815C9F-4EB3-4D04-AEF4-FDFEE35A2D80}" type="datetimeFigureOut">
              <a:rPr lang="es-CL" smtClean="0"/>
              <a:t>18-06-2021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121815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815C9F-4EB3-4D04-AEF4-FDFEE35A2D80}" type="datetimeFigureOut">
              <a:rPr lang="es-CL" smtClean="0"/>
              <a:t>18-06-2021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259408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815C9F-4EB3-4D04-AEF4-FDFEE35A2D80}" type="datetimeFigureOut">
              <a:rPr lang="es-CL" smtClean="0"/>
              <a:t>18-06-2021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67119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815C9F-4EB3-4D04-AEF4-FDFEE35A2D80}" type="datetimeFigureOut">
              <a:rPr lang="es-CL" smtClean="0"/>
              <a:t>18-06-2021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352745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15C9F-4EB3-4D04-AEF4-FDFEE35A2D80}" type="datetimeFigureOut">
              <a:rPr lang="es-CL" smtClean="0"/>
              <a:t>18-06-2021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24019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D815C9F-4EB3-4D04-AEF4-FDFEE35A2D80}" type="datetimeFigureOut">
              <a:rPr lang="es-CL" smtClean="0"/>
              <a:t>18-06-2021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227241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6D815C9F-4EB3-4D04-AEF4-FDFEE35A2D80}" type="datetimeFigureOut">
              <a:rPr lang="es-CL" smtClean="0"/>
              <a:t>18-06-2021</a:t>
            </a:fld>
            <a:endParaRPr lang="es-CL"/>
          </a:p>
        </p:txBody>
      </p:sp>
      <p:sp>
        <p:nvSpPr>
          <p:cNvPr id="6" name="Footer Placeholder 5"/>
          <p:cNvSpPr>
            <a:spLocks noGrp="1"/>
          </p:cNvSpPr>
          <p:nvPr>
            <p:ph type="ftr" sz="quarter" idx="11"/>
          </p:nvPr>
        </p:nvSpPr>
        <p:spPr>
          <a:xfrm>
            <a:off x="590396" y="6041362"/>
            <a:ext cx="3295413" cy="365125"/>
          </a:xfrm>
        </p:spPr>
        <p:txBody>
          <a:bodyPr/>
          <a:lstStyle/>
          <a:p>
            <a:endParaRPr lang="es-CL"/>
          </a:p>
        </p:txBody>
      </p:sp>
      <p:sp>
        <p:nvSpPr>
          <p:cNvPr id="7" name="Slide Number Placeholder 6"/>
          <p:cNvSpPr>
            <a:spLocks noGrp="1"/>
          </p:cNvSpPr>
          <p:nvPr>
            <p:ph type="sldNum" sz="quarter" idx="12"/>
          </p:nvPr>
        </p:nvSpPr>
        <p:spPr>
          <a:xfrm>
            <a:off x="4862689" y="5915888"/>
            <a:ext cx="1062155" cy="490599"/>
          </a:xfrm>
        </p:spPr>
        <p:txBody>
          <a:bodyPr/>
          <a:lstStyle/>
          <a:p>
            <a:fld id="{6D68B5EB-F5A4-4C18-9BBD-DFAA2A7B5CFB}" type="slidenum">
              <a:rPr lang="es-CL" smtClean="0"/>
              <a:t>‹Nº›</a:t>
            </a:fld>
            <a:endParaRPr lang="es-CL"/>
          </a:p>
        </p:txBody>
      </p:sp>
    </p:spTree>
    <p:extLst>
      <p:ext uri="{BB962C8B-B14F-4D97-AF65-F5344CB8AC3E}">
        <p14:creationId xmlns:p14="http://schemas.microsoft.com/office/powerpoint/2010/main" val="235645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C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D815C9F-4EB3-4D04-AEF4-FDFEE35A2D80}" type="datetimeFigureOut">
              <a:rPr lang="es-CL" smtClean="0"/>
              <a:t>18-06-2021</a:t>
            </a:fld>
            <a:endParaRPr lang="es-C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68B5EB-F5A4-4C18-9BBD-DFAA2A7B5CFB}" type="slidenum">
              <a:rPr lang="es-CL" smtClean="0"/>
              <a:t>‹Nº›</a:t>
            </a:fld>
            <a:endParaRPr lang="es-CL"/>
          </a:p>
        </p:txBody>
      </p:sp>
    </p:spTree>
    <p:extLst>
      <p:ext uri="{BB962C8B-B14F-4D97-AF65-F5344CB8AC3E}">
        <p14:creationId xmlns:p14="http://schemas.microsoft.com/office/powerpoint/2010/main" val="3115782166"/>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Congreso_Nacional_de_Chile_-_1891.jpg"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8-TzOOuyGSw?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CSEQ38GO2X0?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Foto en blanco y negro de un edificio&#10;&#10;Descripción generada automáticamente">
            <a:extLst>
              <a:ext uri="{FF2B5EF4-FFF2-40B4-BE49-F238E27FC236}">
                <a16:creationId xmlns:a16="http://schemas.microsoft.com/office/drawing/2014/main" id="{6994696C-FCD6-4CEB-911C-6609A604F4D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91" t="18182"/>
          <a:stretch/>
        </p:blipFill>
        <p:spPr>
          <a:xfrm>
            <a:off x="20" y="10"/>
            <a:ext cx="12191980" cy="6857989"/>
          </a:xfrm>
          <a:prstGeom prst="rect">
            <a:avLst/>
          </a:prstGeom>
        </p:spPr>
      </p:pic>
      <p:sp>
        <p:nvSpPr>
          <p:cNvPr id="11" name="Freeform 6">
            <a:extLst>
              <a:ext uri="{FF2B5EF4-FFF2-40B4-BE49-F238E27FC236}">
                <a16:creationId xmlns:a16="http://schemas.microsoft.com/office/drawing/2014/main" id="{6EEAA6B3-E3E8-4EEF-8673-30923E4D7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29356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52582CE1-BEC8-4FD7-8386-420605D503B0}"/>
              </a:ext>
            </a:extLst>
          </p:cNvPr>
          <p:cNvSpPr>
            <a:spLocks noGrp="1"/>
          </p:cNvSpPr>
          <p:nvPr>
            <p:ph type="ctrTitle"/>
          </p:nvPr>
        </p:nvSpPr>
        <p:spPr>
          <a:xfrm>
            <a:off x="5723467" y="3251199"/>
            <a:ext cx="5706533" cy="1947929"/>
          </a:xfrm>
        </p:spPr>
        <p:txBody>
          <a:bodyPr>
            <a:normAutofit/>
          </a:bodyPr>
          <a:lstStyle/>
          <a:p>
            <a:r>
              <a:rPr lang="es-CL" sz="4000" dirty="0"/>
              <a:t>Constitución de 1833 y República Conservadora</a:t>
            </a:r>
          </a:p>
        </p:txBody>
      </p:sp>
      <p:sp>
        <p:nvSpPr>
          <p:cNvPr id="3" name="Subtítulo 2">
            <a:extLst>
              <a:ext uri="{FF2B5EF4-FFF2-40B4-BE49-F238E27FC236}">
                <a16:creationId xmlns:a16="http://schemas.microsoft.com/office/drawing/2014/main" id="{95F45ACE-14E9-4C4B-A33C-5AB0554CAD71}"/>
              </a:ext>
            </a:extLst>
          </p:cNvPr>
          <p:cNvSpPr>
            <a:spLocks noGrp="1"/>
          </p:cNvSpPr>
          <p:nvPr>
            <p:ph type="subTitle" idx="1"/>
          </p:nvPr>
        </p:nvSpPr>
        <p:spPr>
          <a:xfrm>
            <a:off x="5723467" y="5196177"/>
            <a:ext cx="3468158" cy="652173"/>
          </a:xfrm>
        </p:spPr>
        <p:txBody>
          <a:bodyPr>
            <a:noAutofit/>
          </a:bodyPr>
          <a:lstStyle/>
          <a:p>
            <a:pPr>
              <a:lnSpc>
                <a:spcPct val="90000"/>
              </a:lnSpc>
            </a:pPr>
            <a:r>
              <a:rPr lang="es-CL" sz="1600" dirty="0"/>
              <a:t>Historia – Primero Medio</a:t>
            </a:r>
          </a:p>
          <a:p>
            <a:pPr>
              <a:lnSpc>
                <a:spcPct val="90000"/>
              </a:lnSpc>
            </a:pPr>
            <a:r>
              <a:rPr lang="es-CL" sz="1600" dirty="0" err="1"/>
              <a:t>OA</a:t>
            </a:r>
            <a:r>
              <a:rPr lang="es-CL" sz="1600" dirty="0"/>
              <a:t> 08                         Clase 25 - 26</a:t>
            </a:r>
          </a:p>
          <a:p>
            <a:pPr>
              <a:lnSpc>
                <a:spcPct val="90000"/>
              </a:lnSpc>
            </a:pPr>
            <a:endParaRPr lang="es-CL" sz="1600" dirty="0"/>
          </a:p>
        </p:txBody>
      </p:sp>
      <p:sp>
        <p:nvSpPr>
          <p:cNvPr id="6" name="CuadroTexto 5">
            <a:extLst>
              <a:ext uri="{FF2B5EF4-FFF2-40B4-BE49-F238E27FC236}">
                <a16:creationId xmlns:a16="http://schemas.microsoft.com/office/drawing/2014/main" id="{382CC7EA-9E7A-4FF2-B51C-B4E899C8278E}"/>
              </a:ext>
            </a:extLst>
          </p:cNvPr>
          <p:cNvSpPr txBox="1"/>
          <p:nvPr/>
        </p:nvSpPr>
        <p:spPr>
          <a:xfrm>
            <a:off x="9370395" y="6657944"/>
            <a:ext cx="2821605"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3" tooltip="https://commons.wikimedia.org/wiki/File:Congreso_Nacional_de_Chile_-_1891.jpg">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CL" sz="700">
              <a:solidFill>
                <a:srgbClr val="FFFFFF"/>
              </a:solidFill>
            </a:endParaRPr>
          </a:p>
        </p:txBody>
      </p:sp>
    </p:spTree>
    <p:extLst>
      <p:ext uri="{BB962C8B-B14F-4D97-AF65-F5344CB8AC3E}">
        <p14:creationId xmlns:p14="http://schemas.microsoft.com/office/powerpoint/2010/main" val="195512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Poder Legislativo y Judicial</a:t>
            </a:r>
          </a:p>
        </p:txBody>
      </p:sp>
      <p:sp>
        <p:nvSpPr>
          <p:cNvPr id="3" name="Marcador de contenido 2"/>
          <p:cNvSpPr>
            <a:spLocks noGrp="1"/>
          </p:cNvSpPr>
          <p:nvPr>
            <p:ph idx="1"/>
          </p:nvPr>
        </p:nvSpPr>
        <p:spPr>
          <a:xfrm>
            <a:off x="818712" y="2222287"/>
            <a:ext cx="7171737" cy="4269953"/>
          </a:xfrm>
        </p:spPr>
        <p:txBody>
          <a:bodyPr/>
          <a:lstStyle/>
          <a:p>
            <a:pPr marL="0" indent="0">
              <a:buNone/>
            </a:pPr>
            <a:r>
              <a:rPr lang="es-CL" sz="2000" b="1" u="sng" dirty="0"/>
              <a:t>Poder Legislativo</a:t>
            </a:r>
          </a:p>
          <a:p>
            <a:r>
              <a:rPr lang="es-CL" sz="2000" dirty="0"/>
              <a:t>Discute y aprueba leyes.</a:t>
            </a:r>
          </a:p>
          <a:p>
            <a:r>
              <a:rPr lang="es-CL" sz="2000" dirty="0"/>
              <a:t>Leyes Periódicas: Aprobar presupuesto anual, aprobar contribuciones, número de activos de FF.AA.</a:t>
            </a:r>
          </a:p>
          <a:p>
            <a:r>
              <a:rPr lang="es-CL" sz="2000" dirty="0"/>
              <a:t>Puede someter a juicio publico a los ministros de Estado.</a:t>
            </a:r>
          </a:p>
          <a:p>
            <a:pPr marL="0" indent="0">
              <a:buNone/>
            </a:pPr>
            <a:r>
              <a:rPr lang="es-CL" sz="2000" b="1" u="sng" dirty="0"/>
              <a:t>Poder Judicial</a:t>
            </a:r>
          </a:p>
          <a:p>
            <a:r>
              <a:rPr lang="es-CL" sz="2000" dirty="0"/>
              <a:t>Administra la Justicia.</a:t>
            </a:r>
          </a:p>
          <a:p>
            <a:r>
              <a:rPr lang="es-CL" sz="2000" dirty="0"/>
              <a:t>Está dirigido por la Corte Suprema.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449" y="2362964"/>
            <a:ext cx="3810000" cy="2466975"/>
          </a:xfrm>
          <a:prstGeom prst="rect">
            <a:avLst/>
          </a:prstGeom>
        </p:spPr>
      </p:pic>
    </p:spTree>
    <p:extLst>
      <p:ext uri="{BB962C8B-B14F-4D97-AF65-F5344CB8AC3E}">
        <p14:creationId xmlns:p14="http://schemas.microsoft.com/office/powerpoint/2010/main" val="388732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Republica Conservadora</a:t>
            </a:r>
          </a:p>
        </p:txBody>
      </p:sp>
      <p:graphicFrame>
        <p:nvGraphicFramePr>
          <p:cNvPr id="4" name="Tabla 3"/>
          <p:cNvGraphicFramePr>
            <a:graphicFrameLocks noGrp="1"/>
          </p:cNvGraphicFramePr>
          <p:nvPr>
            <p:extLst>
              <p:ext uri="{D42A27DB-BD31-4B8C-83A1-F6EECF244321}">
                <p14:modId xmlns:p14="http://schemas.microsoft.com/office/powerpoint/2010/main" val="1632292215"/>
              </p:ext>
            </p:extLst>
          </p:nvPr>
        </p:nvGraphicFramePr>
        <p:xfrm>
          <a:off x="940910" y="1990393"/>
          <a:ext cx="10006149" cy="2928420"/>
        </p:xfrm>
        <a:graphic>
          <a:graphicData uri="http://schemas.openxmlformats.org/drawingml/2006/table">
            <a:tbl>
              <a:tblPr firstRow="1" bandRow="1">
                <a:tableStyleId>{5C22544A-7EE6-4342-B048-85BDC9FD1C3A}</a:tableStyleId>
              </a:tblPr>
              <a:tblGrid>
                <a:gridCol w="3335383">
                  <a:extLst>
                    <a:ext uri="{9D8B030D-6E8A-4147-A177-3AD203B41FA5}">
                      <a16:colId xmlns:a16="http://schemas.microsoft.com/office/drawing/2014/main" val="3431716365"/>
                    </a:ext>
                  </a:extLst>
                </a:gridCol>
                <a:gridCol w="3335383">
                  <a:extLst>
                    <a:ext uri="{9D8B030D-6E8A-4147-A177-3AD203B41FA5}">
                      <a16:colId xmlns:a16="http://schemas.microsoft.com/office/drawing/2014/main" val="4013461157"/>
                    </a:ext>
                  </a:extLst>
                </a:gridCol>
                <a:gridCol w="3335383">
                  <a:extLst>
                    <a:ext uri="{9D8B030D-6E8A-4147-A177-3AD203B41FA5}">
                      <a16:colId xmlns:a16="http://schemas.microsoft.com/office/drawing/2014/main" val="1774695126"/>
                    </a:ext>
                  </a:extLst>
                </a:gridCol>
              </a:tblGrid>
              <a:tr h="560494">
                <a:tc gridSpan="3">
                  <a:txBody>
                    <a:bodyPr/>
                    <a:lstStyle/>
                    <a:p>
                      <a:pPr algn="ctr"/>
                      <a:r>
                        <a:rPr lang="es-CL" dirty="0"/>
                        <a:t>La</a:t>
                      </a:r>
                      <a:r>
                        <a:rPr lang="es-CL" baseline="0" dirty="0"/>
                        <a:t> temprana estabilidad chilena (1831-1861)</a:t>
                      </a:r>
                      <a:endParaRPr lang="es-CL" dirty="0"/>
                    </a:p>
                  </a:txBody>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869677992"/>
                  </a:ext>
                </a:extLst>
              </a:tr>
              <a:tr h="1183963">
                <a:tc>
                  <a:txBody>
                    <a:bodyPr/>
                    <a:lstStyle/>
                    <a:p>
                      <a:r>
                        <a:rPr lang="es-CL" dirty="0"/>
                        <a:t>Consolidación de</a:t>
                      </a:r>
                      <a:r>
                        <a:rPr lang="es-CL" baseline="0" dirty="0"/>
                        <a:t> la Soberanía sobre el territorio. </a:t>
                      </a:r>
                      <a:endParaRPr lang="es-CL" dirty="0"/>
                    </a:p>
                  </a:txBody>
                  <a:tcPr/>
                </a:tc>
                <a:tc>
                  <a:txBody>
                    <a:bodyPr/>
                    <a:lstStyle/>
                    <a:p>
                      <a:r>
                        <a:rPr lang="es-CL" dirty="0"/>
                        <a:t>Estabilizar la economía.</a:t>
                      </a:r>
                    </a:p>
                  </a:txBody>
                  <a:tcPr/>
                </a:tc>
                <a:tc>
                  <a:txBody>
                    <a:bodyPr/>
                    <a:lstStyle/>
                    <a:p>
                      <a:r>
                        <a:rPr lang="es-CL" dirty="0"/>
                        <a:t>Generar</a:t>
                      </a:r>
                      <a:r>
                        <a:rPr lang="es-CL" baseline="0" dirty="0"/>
                        <a:t> y consolidar el orden interno (político y social) </a:t>
                      </a:r>
                      <a:endParaRPr lang="es-CL" dirty="0"/>
                    </a:p>
                  </a:txBody>
                  <a:tcPr/>
                </a:tc>
                <a:extLst>
                  <a:ext uri="{0D108BD9-81ED-4DB2-BD59-A6C34878D82A}">
                    <a16:rowId xmlns:a16="http://schemas.microsoft.com/office/drawing/2014/main" val="4105794089"/>
                  </a:ext>
                </a:extLst>
              </a:tr>
              <a:tr h="1183963">
                <a:tc>
                  <a:txBody>
                    <a:bodyPr/>
                    <a:lstStyle/>
                    <a:p>
                      <a:r>
                        <a:rPr lang="es-CL" dirty="0"/>
                        <a:t>Toma del Estrecho de Magallanes (1843).</a:t>
                      </a:r>
                    </a:p>
                  </a:txBody>
                  <a:tcPr/>
                </a:tc>
                <a:tc>
                  <a:txBody>
                    <a:bodyPr/>
                    <a:lstStyle/>
                    <a:p>
                      <a:r>
                        <a:rPr lang="es-CL" dirty="0"/>
                        <a:t>Ordenamiento</a:t>
                      </a:r>
                      <a:r>
                        <a:rPr lang="es-CL" baseline="0" dirty="0"/>
                        <a:t> y reducción del gasto público: nuevo sistema tributario.</a:t>
                      </a:r>
                      <a:endParaRPr lang="es-CL" dirty="0"/>
                    </a:p>
                  </a:txBody>
                  <a:tcPr/>
                </a:tc>
                <a:tc>
                  <a:txBody>
                    <a:bodyPr/>
                    <a:lstStyle/>
                    <a:p>
                      <a:r>
                        <a:rPr lang="es-CL" dirty="0"/>
                        <a:t>Constitución</a:t>
                      </a:r>
                      <a:r>
                        <a:rPr lang="es-CL" baseline="0" dirty="0"/>
                        <a:t> de 1833: </a:t>
                      </a:r>
                    </a:p>
                    <a:p>
                      <a:r>
                        <a:rPr lang="es-CL" baseline="0" dirty="0"/>
                        <a:t>Autoritarismo</a:t>
                      </a:r>
                      <a:endParaRPr lang="es-CL" dirty="0"/>
                    </a:p>
                  </a:txBody>
                  <a:tcPr/>
                </a:tc>
                <a:extLst>
                  <a:ext uri="{0D108BD9-81ED-4DB2-BD59-A6C34878D82A}">
                    <a16:rowId xmlns:a16="http://schemas.microsoft.com/office/drawing/2014/main" val="3973196921"/>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09" y="5040841"/>
            <a:ext cx="2784231" cy="17060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439" y="4777092"/>
            <a:ext cx="1581406" cy="21852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3016940" y="5158258"/>
            <a:ext cx="2673144" cy="1569660"/>
          </a:xfrm>
          <a:prstGeom prst="rect">
            <a:avLst/>
          </a:prstGeom>
          <a:noFill/>
        </p:spPr>
        <p:txBody>
          <a:bodyPr wrap="square" rtlCol="0">
            <a:spAutoFit/>
          </a:bodyPr>
          <a:lstStyle/>
          <a:p>
            <a:r>
              <a:rPr lang="es-CL" sz="1600" dirty="0"/>
              <a:t>El Fuerte Bulnes, fundado en 1843, marcó la toma de posesión efectiva por parte del Estado chileno sobre el Estrecho de Magallanes </a:t>
            </a:r>
          </a:p>
        </p:txBody>
      </p:sp>
      <p:sp>
        <p:nvSpPr>
          <p:cNvPr id="8" name="CuadroTexto 7"/>
          <p:cNvSpPr txBox="1"/>
          <p:nvPr/>
        </p:nvSpPr>
        <p:spPr>
          <a:xfrm>
            <a:off x="8493662" y="4961759"/>
            <a:ext cx="3066967" cy="1815882"/>
          </a:xfrm>
          <a:prstGeom prst="rect">
            <a:avLst/>
          </a:prstGeom>
          <a:noFill/>
        </p:spPr>
        <p:txBody>
          <a:bodyPr wrap="square" rtlCol="0">
            <a:spAutoFit/>
          </a:bodyPr>
          <a:lstStyle/>
          <a:p>
            <a:r>
              <a:rPr lang="es-CL" sz="1600" dirty="0"/>
              <a:t>Manuel Rengifo (1793 – 1845)</a:t>
            </a:r>
          </a:p>
          <a:p>
            <a:r>
              <a:rPr lang="es-CL" sz="1600" dirty="0"/>
              <a:t>Ministro de Hacienda entre 1830 y 1835. Impulsó reformas tributarias que apuntaron a una liberalización de la economía. </a:t>
            </a:r>
          </a:p>
        </p:txBody>
      </p:sp>
    </p:spTree>
    <p:extLst>
      <p:ext uri="{BB962C8B-B14F-4D97-AF65-F5344CB8AC3E}">
        <p14:creationId xmlns:p14="http://schemas.microsoft.com/office/powerpoint/2010/main" val="202604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Decenios Conservadores (1831-1861)</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77" y="2010271"/>
            <a:ext cx="1524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705" y="2039264"/>
            <a:ext cx="1732783" cy="21443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369" y="4599448"/>
            <a:ext cx="1639771" cy="2140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1826052" y="2010271"/>
            <a:ext cx="3712876" cy="369332"/>
          </a:xfrm>
          <a:prstGeom prst="rect">
            <a:avLst/>
          </a:prstGeom>
          <a:noFill/>
        </p:spPr>
        <p:txBody>
          <a:bodyPr wrap="none" rtlCol="0">
            <a:spAutoFit/>
          </a:bodyPr>
          <a:lstStyle/>
          <a:p>
            <a:r>
              <a:rPr lang="es-CL" b="1" dirty="0"/>
              <a:t>José Joaquín Prieto (1831-1841)</a:t>
            </a:r>
          </a:p>
        </p:txBody>
      </p:sp>
      <p:sp>
        <p:nvSpPr>
          <p:cNvPr id="8" name="CuadroTexto 7"/>
          <p:cNvSpPr txBox="1"/>
          <p:nvPr/>
        </p:nvSpPr>
        <p:spPr>
          <a:xfrm>
            <a:off x="4047140" y="4519864"/>
            <a:ext cx="3179075" cy="369332"/>
          </a:xfrm>
          <a:prstGeom prst="rect">
            <a:avLst/>
          </a:prstGeom>
          <a:noFill/>
        </p:spPr>
        <p:txBody>
          <a:bodyPr wrap="none" rtlCol="0">
            <a:spAutoFit/>
          </a:bodyPr>
          <a:lstStyle/>
          <a:p>
            <a:r>
              <a:rPr lang="es-CL" b="1" dirty="0"/>
              <a:t>Manuel Bulnes (1841-1851)</a:t>
            </a:r>
          </a:p>
        </p:txBody>
      </p:sp>
      <p:sp>
        <p:nvSpPr>
          <p:cNvPr id="9" name="CuadroTexto 8"/>
          <p:cNvSpPr txBox="1"/>
          <p:nvPr/>
        </p:nvSpPr>
        <p:spPr>
          <a:xfrm>
            <a:off x="8038488" y="1967770"/>
            <a:ext cx="3095719" cy="369332"/>
          </a:xfrm>
          <a:prstGeom prst="rect">
            <a:avLst/>
          </a:prstGeom>
          <a:noFill/>
        </p:spPr>
        <p:txBody>
          <a:bodyPr wrap="none" rtlCol="0">
            <a:spAutoFit/>
          </a:bodyPr>
          <a:lstStyle/>
          <a:p>
            <a:r>
              <a:rPr lang="es-CL" b="1" dirty="0"/>
              <a:t>Manuel Montt (1851-1861)</a:t>
            </a:r>
          </a:p>
        </p:txBody>
      </p:sp>
      <p:sp>
        <p:nvSpPr>
          <p:cNvPr id="10" name="CuadroTexto 9"/>
          <p:cNvSpPr txBox="1"/>
          <p:nvPr/>
        </p:nvSpPr>
        <p:spPr>
          <a:xfrm>
            <a:off x="1832754" y="2345230"/>
            <a:ext cx="3223171" cy="1754326"/>
          </a:xfrm>
          <a:prstGeom prst="rect">
            <a:avLst/>
          </a:prstGeom>
          <a:noFill/>
        </p:spPr>
        <p:txBody>
          <a:bodyPr wrap="square" rtlCol="0">
            <a:spAutoFit/>
          </a:bodyPr>
          <a:lstStyle/>
          <a:p>
            <a:pPr marL="285750" indent="-285750">
              <a:buFont typeface="Arial" panose="020B0604020202020204" pitchFamily="34" charset="0"/>
              <a:buChar char="•"/>
            </a:pPr>
            <a:r>
              <a:rPr lang="es-CL" dirty="0"/>
              <a:t>Constitución de 1833.</a:t>
            </a:r>
          </a:p>
          <a:p>
            <a:pPr marL="285750" indent="-285750">
              <a:buFont typeface="Arial" panose="020B0604020202020204" pitchFamily="34" charset="0"/>
              <a:buChar char="•"/>
            </a:pPr>
            <a:r>
              <a:rPr lang="es-CL" dirty="0"/>
              <a:t>Reforma tributaria, Manuel Rengifo.</a:t>
            </a:r>
          </a:p>
          <a:p>
            <a:pPr marL="285750" indent="-285750">
              <a:buFont typeface="Arial" panose="020B0604020202020204" pitchFamily="34" charset="0"/>
              <a:buChar char="•"/>
            </a:pPr>
            <a:r>
              <a:rPr lang="es-CL" dirty="0"/>
              <a:t>Guerra con la confederación Perú Boliviana.</a:t>
            </a:r>
          </a:p>
        </p:txBody>
      </p:sp>
      <p:sp>
        <p:nvSpPr>
          <p:cNvPr id="11" name="CuadroTexto 10"/>
          <p:cNvSpPr txBox="1"/>
          <p:nvPr/>
        </p:nvSpPr>
        <p:spPr>
          <a:xfrm>
            <a:off x="8038488" y="2379603"/>
            <a:ext cx="3917227" cy="3139321"/>
          </a:xfrm>
          <a:prstGeom prst="rect">
            <a:avLst/>
          </a:prstGeom>
          <a:noFill/>
        </p:spPr>
        <p:txBody>
          <a:bodyPr wrap="square" rtlCol="0">
            <a:spAutoFit/>
          </a:bodyPr>
          <a:lstStyle/>
          <a:p>
            <a:pPr marL="285750" indent="-285750">
              <a:buFont typeface="Arial" panose="020B0604020202020204" pitchFamily="34" charset="0"/>
              <a:buChar char="•"/>
            </a:pPr>
            <a:r>
              <a:rPr lang="es-CL" dirty="0"/>
              <a:t>Código Civil 1855, por Andrés Bello.</a:t>
            </a:r>
          </a:p>
          <a:p>
            <a:pPr marL="285750" indent="-285750">
              <a:buFont typeface="Arial" panose="020B0604020202020204" pitchFamily="34" charset="0"/>
              <a:buChar char="•"/>
            </a:pPr>
            <a:r>
              <a:rPr lang="es-CL" dirty="0"/>
              <a:t>Ferrocarril Santiago- Valparaíso.</a:t>
            </a:r>
          </a:p>
          <a:p>
            <a:pPr marL="285750" indent="-285750">
              <a:buFont typeface="Arial" panose="020B0604020202020204" pitchFamily="34" charset="0"/>
              <a:buChar char="•"/>
            </a:pPr>
            <a:r>
              <a:rPr lang="es-CL" dirty="0"/>
              <a:t>Abolición de los mayorazgos.</a:t>
            </a:r>
          </a:p>
          <a:p>
            <a:pPr marL="285750" indent="-285750">
              <a:buFont typeface="Arial" panose="020B0604020202020204" pitchFamily="34" charset="0"/>
              <a:buChar char="•"/>
            </a:pPr>
            <a:r>
              <a:rPr lang="es-CL" dirty="0"/>
              <a:t>Fin de la hegemonía conservadora.</a:t>
            </a:r>
          </a:p>
          <a:p>
            <a:pPr marL="285750" indent="-285750">
              <a:buFont typeface="Arial" panose="020B0604020202020204" pitchFamily="34" charset="0"/>
              <a:buChar char="•"/>
            </a:pPr>
            <a:endParaRPr lang="es-CL" dirty="0"/>
          </a:p>
          <a:p>
            <a:endParaRPr lang="es-CL" dirty="0"/>
          </a:p>
          <a:p>
            <a:endParaRPr lang="es-CL" dirty="0"/>
          </a:p>
          <a:p>
            <a:endParaRPr lang="es-CL" dirty="0"/>
          </a:p>
        </p:txBody>
      </p:sp>
      <p:sp>
        <p:nvSpPr>
          <p:cNvPr id="12" name="CuadroTexto 11"/>
          <p:cNvSpPr txBox="1"/>
          <p:nvPr/>
        </p:nvSpPr>
        <p:spPr>
          <a:xfrm>
            <a:off x="4047140" y="5046536"/>
            <a:ext cx="5384243" cy="1477328"/>
          </a:xfrm>
          <a:prstGeom prst="rect">
            <a:avLst/>
          </a:prstGeom>
          <a:noFill/>
        </p:spPr>
        <p:txBody>
          <a:bodyPr wrap="square" rtlCol="0">
            <a:spAutoFit/>
          </a:bodyPr>
          <a:lstStyle/>
          <a:p>
            <a:pPr marL="285750" indent="-285750">
              <a:buFont typeface="Arial" panose="020B0604020202020204" pitchFamily="34" charset="0"/>
              <a:buChar char="•"/>
            </a:pPr>
            <a:r>
              <a:rPr lang="es-CL" dirty="0"/>
              <a:t>Fundación de escuelas y la U. de Chile.</a:t>
            </a:r>
          </a:p>
          <a:p>
            <a:pPr marL="285750" indent="-285750">
              <a:buFont typeface="Arial" panose="020B0604020202020204" pitchFamily="34" charset="0"/>
              <a:buChar char="•"/>
            </a:pPr>
            <a:r>
              <a:rPr lang="es-CL" dirty="0"/>
              <a:t>Toma del Estrecho de Magallanes y colonización del sur de Chile.</a:t>
            </a:r>
          </a:p>
          <a:p>
            <a:pPr marL="285750" indent="-285750">
              <a:buFont typeface="Arial" panose="020B0604020202020204" pitchFamily="34" charset="0"/>
              <a:buChar char="•"/>
            </a:pPr>
            <a:r>
              <a:rPr lang="es-CL" dirty="0"/>
              <a:t>Ferrocarril Copiapó – Caldera.</a:t>
            </a:r>
          </a:p>
          <a:p>
            <a:pPr marL="285750" indent="-285750">
              <a:buFont typeface="Arial" panose="020B0604020202020204" pitchFamily="34" charset="0"/>
              <a:buChar char="•"/>
            </a:pPr>
            <a:r>
              <a:rPr lang="es-CL" dirty="0"/>
              <a:t>Resurge la oposición política.</a:t>
            </a:r>
          </a:p>
        </p:txBody>
      </p:sp>
    </p:spTree>
    <p:extLst>
      <p:ext uri="{BB962C8B-B14F-4D97-AF65-F5344CB8AC3E}">
        <p14:creationId xmlns:p14="http://schemas.microsoft.com/office/powerpoint/2010/main" val="228440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Económico</a:t>
            </a:r>
          </a:p>
        </p:txBody>
      </p:sp>
      <p:sp>
        <p:nvSpPr>
          <p:cNvPr id="3" name="Marcador de contenido 2"/>
          <p:cNvSpPr>
            <a:spLocks noGrp="1"/>
          </p:cNvSpPr>
          <p:nvPr>
            <p:ph idx="1"/>
          </p:nvPr>
        </p:nvSpPr>
        <p:spPr>
          <a:xfrm>
            <a:off x="1" y="2222285"/>
            <a:ext cx="6154056" cy="4635715"/>
          </a:xfrm>
        </p:spPr>
        <p:txBody>
          <a:bodyPr>
            <a:normAutofit/>
          </a:bodyPr>
          <a:lstStyle/>
          <a:p>
            <a:r>
              <a:rPr lang="es-CL" sz="2000" b="1" u="sng" dirty="0"/>
              <a:t>Modelo de Crecimiento hacia Afuera: </a:t>
            </a:r>
            <a:r>
              <a:rPr lang="es-CL" sz="2000" b="1" dirty="0"/>
              <a:t>Exportación de materias primas, ejemplo: trigo y cobre.</a:t>
            </a:r>
          </a:p>
          <a:p>
            <a:endParaRPr lang="es-CL" sz="2000" b="1" dirty="0"/>
          </a:p>
          <a:p>
            <a:r>
              <a:rPr lang="es-CL" sz="2000" b="1" u="sng" dirty="0"/>
              <a:t>Sistema de impuestos: </a:t>
            </a:r>
            <a:r>
              <a:rPr lang="es-CL" sz="2000" b="1" dirty="0"/>
              <a:t>Proporcionales a la producción de las tierras. </a:t>
            </a:r>
            <a:br>
              <a:rPr lang="es-CL" sz="2000" b="1" dirty="0"/>
            </a:br>
            <a:r>
              <a:rPr lang="es-CL" sz="2000" b="1" dirty="0"/>
              <a:t>Protección frente a la importación.</a:t>
            </a:r>
            <a:br>
              <a:rPr lang="es-CL" sz="2000" b="1" dirty="0"/>
            </a:br>
            <a:r>
              <a:rPr lang="es-CL" sz="2000" b="1" dirty="0"/>
              <a:t>Facilita exportación.</a:t>
            </a:r>
          </a:p>
          <a:p>
            <a:endParaRPr lang="es-CL" sz="2000" dirty="0"/>
          </a:p>
          <a:p>
            <a:r>
              <a:rPr lang="es-CL" sz="2000" b="1" u="sng" dirty="0"/>
              <a:t>Hacienda/Inquilinaje: </a:t>
            </a:r>
            <a:r>
              <a:rPr lang="es-CL" sz="2000" b="1" dirty="0"/>
              <a:t>La mano de obra se emplea según el modelo colonial.</a:t>
            </a:r>
          </a:p>
          <a:p>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873" y="1902179"/>
            <a:ext cx="5734050" cy="4276725"/>
          </a:xfrm>
          <a:prstGeom prst="rect">
            <a:avLst/>
          </a:prstGeom>
        </p:spPr>
      </p:pic>
    </p:spTree>
    <p:extLst>
      <p:ext uri="{BB962C8B-B14F-4D97-AF65-F5344CB8AC3E}">
        <p14:creationId xmlns:p14="http://schemas.microsoft.com/office/powerpoint/2010/main" val="319758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Política</a:t>
            </a:r>
          </a:p>
        </p:txBody>
      </p:sp>
      <p:sp>
        <p:nvSpPr>
          <p:cNvPr id="3" name="Marcador de contenido 2"/>
          <p:cNvSpPr>
            <a:spLocks noGrp="1"/>
          </p:cNvSpPr>
          <p:nvPr>
            <p:ph idx="1"/>
          </p:nvPr>
        </p:nvSpPr>
        <p:spPr>
          <a:xfrm>
            <a:off x="116114" y="2222287"/>
            <a:ext cx="6276737" cy="4441159"/>
          </a:xfrm>
        </p:spPr>
        <p:txBody>
          <a:bodyPr/>
          <a:lstStyle/>
          <a:p>
            <a:pPr marL="0" indent="0">
              <a:buFont typeface="Arial" panose="020B0604020202020204" pitchFamily="34" charset="0"/>
              <a:buNone/>
            </a:pPr>
            <a:r>
              <a:rPr lang="es-CL" sz="2000" b="1" u="sng" dirty="0"/>
              <a:t>Gobierno autoritario y centralizado: </a:t>
            </a:r>
            <a:r>
              <a:rPr lang="es-CL" sz="2000" b="1" dirty="0"/>
              <a:t>Facultades especiales del ejecutivo como veto a leyes, reelección, gobierno de 10 años.</a:t>
            </a:r>
          </a:p>
          <a:p>
            <a:pPr marL="0" indent="0">
              <a:buFont typeface="Arial" panose="020B0604020202020204" pitchFamily="34" charset="0"/>
              <a:buNone/>
            </a:pPr>
            <a:endParaRPr lang="es-CL" sz="2000" dirty="0"/>
          </a:p>
          <a:p>
            <a:pPr marL="0" indent="0">
              <a:buNone/>
            </a:pPr>
            <a:r>
              <a:rPr lang="es-CL" sz="2000" b="1" u="sng" dirty="0"/>
              <a:t>Institucionalización del debate político:</a:t>
            </a:r>
            <a:r>
              <a:rPr lang="es-CL" sz="2000" b="1" dirty="0"/>
              <a:t>  Se forman partidos políticos con centralidad del debate en el rol de la iglesia en la política, la centralidad del gobierno y el poder del ejecutivo.</a:t>
            </a:r>
            <a:endParaRPr lang="es-CL" sz="2000" b="1" u="sng" dirty="0"/>
          </a:p>
          <a:p>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851" y="1983777"/>
            <a:ext cx="5799149" cy="4113530"/>
          </a:xfrm>
          <a:prstGeom prst="rect">
            <a:avLst/>
          </a:prstGeom>
        </p:spPr>
      </p:pic>
    </p:spTree>
    <p:extLst>
      <p:ext uri="{BB962C8B-B14F-4D97-AF65-F5344CB8AC3E}">
        <p14:creationId xmlns:p14="http://schemas.microsoft.com/office/powerpoint/2010/main" val="275114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Sociedad</a:t>
            </a:r>
          </a:p>
        </p:txBody>
      </p:sp>
      <p:sp>
        <p:nvSpPr>
          <p:cNvPr id="3" name="Marcador de contenido 2"/>
          <p:cNvSpPr>
            <a:spLocks noGrp="1"/>
          </p:cNvSpPr>
          <p:nvPr>
            <p:ph idx="1"/>
          </p:nvPr>
        </p:nvSpPr>
        <p:spPr>
          <a:xfrm>
            <a:off x="818712" y="2222287"/>
            <a:ext cx="5569025" cy="3636511"/>
          </a:xfrm>
        </p:spPr>
        <p:txBody>
          <a:bodyPr/>
          <a:lstStyle/>
          <a:p>
            <a:r>
              <a:rPr lang="es-CL" sz="2000" b="1" u="sng" dirty="0"/>
              <a:t>Voto censitario:</a:t>
            </a:r>
            <a:r>
              <a:rPr lang="es-CL" sz="2000" b="1" dirty="0"/>
              <a:t> Mayores de 21 años casados o de 25 solteros, saber leer y escribir, poseer bien inmueble.</a:t>
            </a:r>
            <a:endParaRPr lang="es-CL" sz="2000" b="1" u="sng" dirty="0"/>
          </a:p>
          <a:p>
            <a:endParaRPr lang="es-CL" sz="2000" dirty="0"/>
          </a:p>
          <a:p>
            <a:r>
              <a:rPr lang="es-CL" sz="2000" b="1" u="sng" dirty="0"/>
              <a:t>Alta ruralidad:</a:t>
            </a:r>
            <a:r>
              <a:rPr lang="es-CL" sz="2000" b="1" dirty="0"/>
              <a:t> La mayor parte de la población vive en sectores rurales, no tiene acceso a servicios básicos y el trabajo es precario. </a:t>
            </a:r>
            <a:endParaRPr lang="es-CL" sz="2000" b="1" u="sng" dirty="0"/>
          </a:p>
          <a:p>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114" y="692822"/>
            <a:ext cx="5273040" cy="263652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114" y="3329342"/>
            <a:ext cx="5273040" cy="3498459"/>
          </a:xfrm>
          <a:prstGeom prst="rect">
            <a:avLst/>
          </a:prstGeom>
        </p:spPr>
      </p:pic>
    </p:spTree>
    <p:extLst>
      <p:ext uri="{BB962C8B-B14F-4D97-AF65-F5344CB8AC3E}">
        <p14:creationId xmlns:p14="http://schemas.microsoft.com/office/powerpoint/2010/main" val="30413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4AAF4-03D5-46E8-B411-652B96E72F45}"/>
              </a:ext>
            </a:extLst>
          </p:cNvPr>
          <p:cNvSpPr>
            <a:spLocks noGrp="1"/>
          </p:cNvSpPr>
          <p:nvPr>
            <p:ph type="title"/>
          </p:nvPr>
        </p:nvSpPr>
        <p:spPr/>
        <p:txBody>
          <a:bodyPr/>
          <a:lstStyle/>
          <a:p>
            <a:r>
              <a:rPr lang="es-CL" dirty="0"/>
              <a:t>Reflexiona</a:t>
            </a:r>
          </a:p>
        </p:txBody>
      </p:sp>
      <p:sp>
        <p:nvSpPr>
          <p:cNvPr id="3" name="Marcador de contenido 2">
            <a:extLst>
              <a:ext uri="{FF2B5EF4-FFF2-40B4-BE49-F238E27FC236}">
                <a16:creationId xmlns:a16="http://schemas.microsoft.com/office/drawing/2014/main" id="{F644DE9B-F9ED-4CD9-8783-8CB81C007085}"/>
              </a:ext>
            </a:extLst>
          </p:cNvPr>
          <p:cNvSpPr>
            <a:spLocks noGrp="1"/>
          </p:cNvSpPr>
          <p:nvPr>
            <p:ph idx="1"/>
          </p:nvPr>
        </p:nvSpPr>
        <p:spPr/>
        <p:txBody>
          <a:bodyPr/>
          <a:lstStyle/>
          <a:p>
            <a:r>
              <a:rPr lang="es-CL" dirty="0"/>
              <a:t>¿De qué manera la organización política económica y social emanada de la constitución de 1833 y los conservadores contradecía los ideales liberales de la ilustración?</a:t>
            </a:r>
          </a:p>
          <a:p>
            <a:r>
              <a:rPr lang="es-CL" dirty="0"/>
              <a:t>¿Cómo crees que esto pudo afectar el desarrollo del país? Argumenta.</a:t>
            </a:r>
          </a:p>
        </p:txBody>
      </p:sp>
    </p:spTree>
    <p:extLst>
      <p:ext uri="{BB962C8B-B14F-4D97-AF65-F5344CB8AC3E}">
        <p14:creationId xmlns:p14="http://schemas.microsoft.com/office/powerpoint/2010/main" val="43220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16EBA-72A9-47C6-8891-5403F387E315}"/>
              </a:ext>
            </a:extLst>
          </p:cNvPr>
          <p:cNvSpPr>
            <a:spLocks noGrp="1"/>
          </p:cNvSpPr>
          <p:nvPr>
            <p:ph type="title"/>
          </p:nvPr>
        </p:nvSpPr>
        <p:spPr/>
        <p:txBody>
          <a:bodyPr/>
          <a:lstStyle/>
          <a:p>
            <a:r>
              <a:rPr lang="es-CL" dirty="0"/>
              <a:t>Objetivo</a:t>
            </a:r>
          </a:p>
        </p:txBody>
      </p:sp>
      <p:sp>
        <p:nvSpPr>
          <p:cNvPr id="3" name="Marcador de contenido 2">
            <a:extLst>
              <a:ext uri="{FF2B5EF4-FFF2-40B4-BE49-F238E27FC236}">
                <a16:creationId xmlns:a16="http://schemas.microsoft.com/office/drawing/2014/main" id="{D838137D-A990-4D75-90E9-7CDB3EFE6675}"/>
              </a:ext>
            </a:extLst>
          </p:cNvPr>
          <p:cNvSpPr>
            <a:spLocks noGrp="1"/>
          </p:cNvSpPr>
          <p:nvPr>
            <p:ph idx="1"/>
          </p:nvPr>
        </p:nvSpPr>
        <p:spPr/>
        <p:txBody>
          <a:bodyPr/>
          <a:lstStyle/>
          <a:p>
            <a:r>
              <a:rPr lang="es-CL" dirty="0"/>
              <a:t>Caracterizar la constitución de 1833 considerando la incidencia del denominado ideal portaliano, las ideas conservadoras y el autoritarismo.</a:t>
            </a:r>
          </a:p>
        </p:txBody>
      </p:sp>
    </p:spTree>
    <p:extLst>
      <p:ext uri="{BB962C8B-B14F-4D97-AF65-F5344CB8AC3E}">
        <p14:creationId xmlns:p14="http://schemas.microsoft.com/office/powerpoint/2010/main" val="27619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41A91B-0A73-4B33-931C-E700A257D516}"/>
              </a:ext>
            </a:extLst>
          </p:cNvPr>
          <p:cNvSpPr>
            <a:spLocks noGrp="1"/>
          </p:cNvSpPr>
          <p:nvPr>
            <p:ph type="title"/>
          </p:nvPr>
        </p:nvSpPr>
        <p:spPr/>
        <p:txBody>
          <a:bodyPr/>
          <a:lstStyle/>
          <a:p>
            <a:r>
              <a:rPr lang="es-ES" dirty="0"/>
              <a:t>INICIO</a:t>
            </a:r>
          </a:p>
        </p:txBody>
      </p:sp>
      <p:pic>
        <p:nvPicPr>
          <p:cNvPr id="4" name="Elementos multimedia en línea 3" title="Pensamiento portaliano">
            <a:hlinkClick r:id="" action="ppaction://media"/>
            <a:extLst>
              <a:ext uri="{FF2B5EF4-FFF2-40B4-BE49-F238E27FC236}">
                <a16:creationId xmlns:a16="http://schemas.microsoft.com/office/drawing/2014/main" id="{83333B94-F3EE-41D1-B3A8-41C36FA45FFE}"/>
              </a:ext>
            </a:extLst>
          </p:cNvPr>
          <p:cNvPicPr>
            <a:picLocks noGrp="1" noRot="1" noChangeAspect="1"/>
          </p:cNvPicPr>
          <p:nvPr>
            <p:ph idx="1"/>
            <a:videoFile r:link="rId1"/>
          </p:nvPr>
        </p:nvPicPr>
        <p:blipFill>
          <a:blip r:embed="rId3"/>
          <a:stretch>
            <a:fillRect/>
          </a:stretch>
        </p:blipFill>
        <p:spPr>
          <a:xfrm>
            <a:off x="838200" y="1690688"/>
            <a:ext cx="5805488" cy="4351337"/>
          </a:xfrm>
          <a:prstGeom prst="rect">
            <a:avLst/>
          </a:prstGeom>
        </p:spPr>
      </p:pic>
      <p:sp>
        <p:nvSpPr>
          <p:cNvPr id="6" name="CuadroTexto 5">
            <a:extLst>
              <a:ext uri="{FF2B5EF4-FFF2-40B4-BE49-F238E27FC236}">
                <a16:creationId xmlns:a16="http://schemas.microsoft.com/office/drawing/2014/main" id="{56F2B561-D110-4EFB-BFA5-341DCE6C75CC}"/>
              </a:ext>
            </a:extLst>
          </p:cNvPr>
          <p:cNvSpPr txBox="1"/>
          <p:nvPr/>
        </p:nvSpPr>
        <p:spPr>
          <a:xfrm>
            <a:off x="6897950" y="1899821"/>
            <a:ext cx="5220070" cy="1754326"/>
          </a:xfrm>
          <a:prstGeom prst="rect">
            <a:avLst/>
          </a:prstGeom>
          <a:noFill/>
        </p:spPr>
        <p:txBody>
          <a:bodyPr wrap="square" rtlCol="0">
            <a:spAutoFit/>
          </a:bodyPr>
          <a:lstStyle/>
          <a:p>
            <a:r>
              <a:rPr lang="es-ES" dirty="0"/>
              <a:t>¿Cómo debía ser la organización chilena según el protagonista del video?</a:t>
            </a:r>
          </a:p>
          <a:p>
            <a:endParaRPr lang="es-ES" dirty="0"/>
          </a:p>
          <a:p>
            <a:endParaRPr lang="es-ES" dirty="0"/>
          </a:p>
          <a:p>
            <a:endParaRPr lang="es-ES" dirty="0"/>
          </a:p>
          <a:p>
            <a:r>
              <a:rPr lang="es-ES" dirty="0"/>
              <a:t>¿Qué argumentos utiliza para sostener su visión?</a:t>
            </a:r>
          </a:p>
        </p:txBody>
      </p:sp>
    </p:spTree>
    <p:extLst>
      <p:ext uri="{BB962C8B-B14F-4D97-AF65-F5344CB8AC3E}">
        <p14:creationId xmlns:p14="http://schemas.microsoft.com/office/powerpoint/2010/main" val="7279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Ideal </a:t>
            </a:r>
            <a:r>
              <a:rPr lang="es-CL" dirty="0" err="1"/>
              <a:t>Portaliano</a:t>
            </a:r>
            <a:r>
              <a:rPr lang="es-CL" dirty="0"/>
              <a:t> </a:t>
            </a:r>
          </a:p>
        </p:txBody>
      </p:sp>
      <p:sp>
        <p:nvSpPr>
          <p:cNvPr id="3" name="Marcador de contenido 2"/>
          <p:cNvSpPr>
            <a:spLocks noGrp="1"/>
          </p:cNvSpPr>
          <p:nvPr>
            <p:ph idx="1"/>
          </p:nvPr>
        </p:nvSpPr>
        <p:spPr/>
        <p:txBody>
          <a:bodyPr/>
          <a:lstStyle/>
          <a:p>
            <a:pPr marL="0" indent="0">
              <a:buNone/>
            </a:pPr>
            <a:r>
              <a:rPr lang="es-CL" sz="1600" dirty="0"/>
              <a:t>“</a:t>
            </a:r>
            <a:r>
              <a:rPr lang="es-CL" dirty="0"/>
              <a:t>La Democracia, que tanto pregonan los ilusos, es un absurdo en los países como los americanos, llenos de vicios y donde los ciudadanos carecen de toda virtud, como es necesario para establecer una verdadera República. La Monarquía no es tampoco el ideal americano: salimos de una terrible para volver a otra y ¿qué ganamos? La República es el sistema que hay que adoptar; ¿pero sabe cómo yo la entiendo para estos países? Un Gobierno fuerte, centralizador, cuyos hombres sean verdaderos modelos de virtud y patriotismo, y así enderezar a los ciudadanos por el camino del orden y de las virtudes. Cuando se hayan moralizado, venga el Gobierno completamente liberal, libre y lleno de ideales, donde tengan parte todos los ciudadanos.”</a:t>
            </a:r>
          </a:p>
          <a:p>
            <a:pPr marL="0" indent="0">
              <a:buNone/>
            </a:pPr>
            <a:endParaRPr lang="es-CL" dirty="0"/>
          </a:p>
          <a:p>
            <a:pPr marL="0" indent="0" algn="r">
              <a:buNone/>
            </a:pPr>
            <a:r>
              <a:rPr lang="es-CL" dirty="0"/>
              <a:t>Carta de Diego Portales a José M. Cea (marzo de 1822)</a:t>
            </a:r>
          </a:p>
          <a:p>
            <a:endParaRPr lang="es-CL" dirty="0"/>
          </a:p>
        </p:txBody>
      </p:sp>
    </p:spTree>
    <p:extLst>
      <p:ext uri="{BB962C8B-B14F-4D97-AF65-F5344CB8AC3E}">
        <p14:creationId xmlns:p14="http://schemas.microsoft.com/office/powerpoint/2010/main" val="158650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Ideal </a:t>
            </a:r>
            <a:r>
              <a:rPr lang="es-CL" dirty="0" err="1"/>
              <a:t>Portaliano</a:t>
            </a:r>
            <a:endParaRPr lang="es-CL" dirty="0"/>
          </a:p>
        </p:txBody>
      </p:sp>
      <p:sp>
        <p:nvSpPr>
          <p:cNvPr id="3" name="Marcador de contenido 2"/>
          <p:cNvSpPr>
            <a:spLocks noGrp="1"/>
          </p:cNvSpPr>
          <p:nvPr>
            <p:ph idx="1"/>
          </p:nvPr>
        </p:nvSpPr>
        <p:spPr/>
        <p:txBody>
          <a:bodyPr/>
          <a:lstStyle/>
          <a:p>
            <a:pPr>
              <a:buFont typeface="Wingdings" panose="05000000000000000000" pitchFamily="2" charset="2"/>
              <a:buChar char="v"/>
            </a:pPr>
            <a:r>
              <a:rPr lang="es-CL" dirty="0"/>
              <a:t>Respeto por el orden.</a:t>
            </a:r>
          </a:p>
          <a:p>
            <a:pPr>
              <a:buFont typeface="Wingdings" panose="05000000000000000000" pitchFamily="2" charset="2"/>
              <a:buChar char="v"/>
            </a:pPr>
            <a:r>
              <a:rPr lang="es-CL" dirty="0"/>
              <a:t>Autoritarismo necesario para generar el orden.</a:t>
            </a:r>
          </a:p>
          <a:p>
            <a:pPr>
              <a:buFont typeface="Wingdings" panose="05000000000000000000" pitchFamily="2" charset="2"/>
              <a:buChar char="v"/>
            </a:pPr>
            <a:r>
              <a:rPr lang="es-CL" dirty="0"/>
              <a:t>Impersonalidad y probidad de los cargos públicos.</a:t>
            </a:r>
          </a:p>
          <a:p>
            <a:pPr>
              <a:buFont typeface="Wingdings" panose="05000000000000000000" pitchFamily="2" charset="2"/>
              <a:buChar char="v"/>
            </a:pPr>
            <a:r>
              <a:rPr lang="es-CL" dirty="0"/>
              <a:t>Necesidad de una oposición constructiva.</a:t>
            </a:r>
          </a:p>
          <a:p>
            <a:pPr>
              <a:buFont typeface="Wingdings" panose="05000000000000000000" pitchFamily="2" charset="2"/>
              <a:buChar char="v"/>
            </a:pPr>
            <a:r>
              <a:rPr lang="es-CL" dirty="0"/>
              <a:t>Las Fuerzas Armadas no deben deliberar.</a:t>
            </a:r>
          </a:p>
          <a:p>
            <a:pPr>
              <a:buFont typeface="Wingdings" panose="05000000000000000000" pitchFamily="2" charset="2"/>
              <a:buChar char="v"/>
            </a:pPr>
            <a:r>
              <a:rPr lang="es-CL" dirty="0"/>
              <a:t>El Estado debe tener un carácter pedagógico.</a:t>
            </a:r>
          </a:p>
          <a:p>
            <a:pPr>
              <a:buFont typeface="Wingdings" panose="05000000000000000000" pitchFamily="2" charset="2"/>
              <a:buChar char="v"/>
            </a:pPr>
            <a:r>
              <a:rPr lang="es-CL" dirty="0"/>
              <a:t>Desconfianza hacia lo extranjero.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701" y="2222287"/>
            <a:ext cx="2973733" cy="3836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648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Constitución 1833</a:t>
            </a:r>
          </a:p>
        </p:txBody>
      </p:sp>
      <p:sp>
        <p:nvSpPr>
          <p:cNvPr id="3" name="Marcador de contenido 2"/>
          <p:cNvSpPr>
            <a:spLocks noGrp="1"/>
          </p:cNvSpPr>
          <p:nvPr>
            <p:ph idx="1"/>
          </p:nvPr>
        </p:nvSpPr>
        <p:spPr>
          <a:xfrm>
            <a:off x="818712" y="2222287"/>
            <a:ext cx="6440217" cy="4305122"/>
          </a:xfrm>
        </p:spPr>
        <p:txBody>
          <a:bodyPr>
            <a:normAutofit/>
          </a:bodyPr>
          <a:lstStyle/>
          <a:p>
            <a:r>
              <a:rPr lang="es-CL" sz="2000" dirty="0"/>
              <a:t>La constitución redactada en el año 1833 se mantuvo vigente hasta el años 1925 con solo algunas modificaciones. Es entre sus disposiciones generales estableció que:</a:t>
            </a:r>
          </a:p>
          <a:p>
            <a:pPr>
              <a:buFont typeface="Wingdings" panose="05000000000000000000" pitchFamily="2" charset="2"/>
              <a:buChar char="Ø"/>
            </a:pPr>
            <a:r>
              <a:rPr lang="es-CL" sz="2000" dirty="0"/>
              <a:t>La Republica de Chile era un Estado Unitario</a:t>
            </a:r>
          </a:p>
          <a:p>
            <a:pPr>
              <a:buFont typeface="Wingdings" panose="05000000000000000000" pitchFamily="2" charset="2"/>
              <a:buChar char="Ø"/>
            </a:pPr>
            <a:r>
              <a:rPr lang="es-CL" sz="2000" dirty="0"/>
              <a:t>Sistema electoral Censitario (Hombres mayores de 21 años casados o solteros de 25 con terrenos)</a:t>
            </a:r>
          </a:p>
          <a:p>
            <a:pPr>
              <a:buFont typeface="Wingdings" panose="05000000000000000000" pitchFamily="2" charset="2"/>
              <a:buChar char="Ø"/>
            </a:pPr>
            <a:r>
              <a:rPr lang="es-CL" sz="2000" dirty="0"/>
              <a:t>Religión oficial Católica Apostólica Romana exclusiva</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114" y="1764909"/>
            <a:ext cx="3200400" cy="4762500"/>
          </a:xfrm>
          <a:prstGeom prst="rect">
            <a:avLst/>
          </a:prstGeom>
        </p:spPr>
      </p:pic>
    </p:spTree>
    <p:extLst>
      <p:ext uri="{BB962C8B-B14F-4D97-AF65-F5344CB8AC3E}">
        <p14:creationId xmlns:p14="http://schemas.microsoft.com/office/powerpoint/2010/main" val="428216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2FEF5-431E-4FCB-AF8C-7C2E4EA417E2}"/>
              </a:ext>
            </a:extLst>
          </p:cNvPr>
          <p:cNvSpPr>
            <a:spLocks noGrp="1"/>
          </p:cNvSpPr>
          <p:nvPr>
            <p:ph type="title"/>
          </p:nvPr>
        </p:nvSpPr>
        <p:spPr>
          <a:xfrm>
            <a:off x="7560733" y="262617"/>
            <a:ext cx="3823433" cy="2079172"/>
          </a:xfrm>
        </p:spPr>
        <p:txBody>
          <a:bodyPr vert="horz" lIns="91440" tIns="45720" rIns="91440" bIns="45720" rtlCol="0" anchor="t">
            <a:normAutofit/>
          </a:bodyPr>
          <a:lstStyle/>
          <a:p>
            <a:r>
              <a:rPr lang="es-CL" sz="4000" b="0" i="0" kern="1200">
                <a:solidFill>
                  <a:schemeClr val="tx1"/>
                </a:solidFill>
                <a:latin typeface="+mj-lt"/>
                <a:ea typeface="+mj-ea"/>
                <a:cs typeface="+mj-cs"/>
              </a:rPr>
              <a:t>Crítica al Ideal Portaliano</a:t>
            </a:r>
          </a:p>
        </p:txBody>
      </p:sp>
      <p:sp>
        <p:nvSpPr>
          <p:cNvPr id="6" name="CuadroTexto 5">
            <a:extLst>
              <a:ext uri="{FF2B5EF4-FFF2-40B4-BE49-F238E27FC236}">
                <a16:creationId xmlns:a16="http://schemas.microsoft.com/office/drawing/2014/main" id="{CF531399-9715-4D1E-AC19-6F29FC4BA04F}"/>
              </a:ext>
            </a:extLst>
          </p:cNvPr>
          <p:cNvSpPr txBox="1"/>
          <p:nvPr/>
        </p:nvSpPr>
        <p:spPr>
          <a:xfrm>
            <a:off x="7560733" y="2554655"/>
            <a:ext cx="3192611" cy="646331"/>
          </a:xfrm>
          <a:prstGeom prst="rect">
            <a:avLst/>
          </a:prstGeom>
          <a:noFill/>
        </p:spPr>
        <p:txBody>
          <a:bodyPr wrap="square" rtlCol="0">
            <a:spAutoFit/>
          </a:bodyPr>
          <a:lstStyle/>
          <a:p>
            <a:r>
              <a:rPr lang="es-ES" dirty="0"/>
              <a:t>¿Cómo caracterizan a portales los entrevistado?</a:t>
            </a:r>
          </a:p>
        </p:txBody>
      </p:sp>
      <p:sp>
        <p:nvSpPr>
          <p:cNvPr id="7" name="CuadroTexto 6">
            <a:extLst>
              <a:ext uri="{FF2B5EF4-FFF2-40B4-BE49-F238E27FC236}">
                <a16:creationId xmlns:a16="http://schemas.microsoft.com/office/drawing/2014/main" id="{6A999512-EB78-4F3D-8DD2-F68AC34920CE}"/>
              </a:ext>
            </a:extLst>
          </p:cNvPr>
          <p:cNvSpPr txBox="1"/>
          <p:nvPr/>
        </p:nvSpPr>
        <p:spPr>
          <a:xfrm>
            <a:off x="7560733" y="3846551"/>
            <a:ext cx="3215640" cy="646331"/>
          </a:xfrm>
          <a:prstGeom prst="rect">
            <a:avLst/>
          </a:prstGeom>
          <a:noFill/>
        </p:spPr>
        <p:txBody>
          <a:bodyPr wrap="square" rtlCol="0">
            <a:spAutoFit/>
          </a:bodyPr>
          <a:lstStyle/>
          <a:p>
            <a:r>
              <a:rPr lang="es-ES" dirty="0"/>
              <a:t>¿Cuáles son sus argumentos?</a:t>
            </a:r>
          </a:p>
        </p:txBody>
      </p:sp>
      <p:pic>
        <p:nvPicPr>
          <p:cNvPr id="10" name="Elementos multimedia en línea 9" title="Sergio Villalobos, Gonzalo Vial y Gabriel Salazar hablan sobre Diego Portales.">
            <a:hlinkClick r:id="" action="ppaction://media"/>
            <a:extLst>
              <a:ext uri="{FF2B5EF4-FFF2-40B4-BE49-F238E27FC236}">
                <a16:creationId xmlns:a16="http://schemas.microsoft.com/office/drawing/2014/main" id="{ABA13CC6-4840-4524-8669-E609744F50F8}"/>
              </a:ext>
            </a:extLst>
          </p:cNvPr>
          <p:cNvPicPr>
            <a:picLocks noRot="1" noChangeAspect="1"/>
          </p:cNvPicPr>
          <p:nvPr>
            <a:videoFile r:link="rId1"/>
          </p:nvPr>
        </p:nvPicPr>
        <p:blipFill>
          <a:blip r:embed="rId3"/>
          <a:stretch>
            <a:fillRect/>
          </a:stretch>
        </p:blipFill>
        <p:spPr>
          <a:xfrm>
            <a:off x="225086" y="936687"/>
            <a:ext cx="6974704" cy="5227229"/>
          </a:xfrm>
          <a:prstGeom prst="rect">
            <a:avLst/>
          </a:prstGeom>
        </p:spPr>
      </p:pic>
    </p:spTree>
    <p:extLst>
      <p:ext uri="{BB962C8B-B14F-4D97-AF65-F5344CB8AC3E}">
        <p14:creationId xmlns:p14="http://schemas.microsoft.com/office/powerpoint/2010/main" val="29914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1)">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Críticas al ideal </a:t>
            </a:r>
            <a:r>
              <a:rPr lang="es-CL" dirty="0" err="1"/>
              <a:t>portaliano</a:t>
            </a:r>
            <a:endParaRPr lang="es-CL" dirty="0"/>
          </a:p>
        </p:txBody>
      </p:sp>
      <p:sp>
        <p:nvSpPr>
          <p:cNvPr id="3" name="Marcador de contenido 2"/>
          <p:cNvSpPr>
            <a:spLocks noGrp="1"/>
          </p:cNvSpPr>
          <p:nvPr>
            <p:ph idx="1"/>
          </p:nvPr>
        </p:nvSpPr>
        <p:spPr>
          <a:xfrm>
            <a:off x="444086" y="2377440"/>
            <a:ext cx="11029352" cy="4924698"/>
          </a:xfrm>
        </p:spPr>
        <p:txBody>
          <a:bodyPr>
            <a:normAutofit/>
          </a:bodyPr>
          <a:lstStyle/>
          <a:p>
            <a:pPr marL="0" indent="0" algn="just">
              <a:buNone/>
            </a:pPr>
            <a:r>
              <a:rPr lang="es-CL" sz="1600" dirty="0">
                <a:latin typeface="Arial" panose="020B0604020202020204" pitchFamily="34" charset="0"/>
                <a:cs typeface="Arial" panose="020B0604020202020204" pitchFamily="34" charset="0"/>
              </a:rPr>
              <a:t>“Si el general O’Higgins ha sido el “padre” militar de la separación de Chile del Imperio Español, el comerciante Diego Portales ha sido el “padre” civil del Estado Nacional. […] Si en O`Higgins existió de algún modo una opción republicana que se expresó en el acto postrero de su abdicación, en Portales no existió ni una opción republicana ni una democrática. Ambos ignoraron la soberanía popular y los proyectos constitucionales emanados de ella. Ambos ignoraron el diálogo con sus adversarios políticos, la amnistía para los ciudadanos opositores y aplicaron penas máximas contra los que discreparon y se rebelaron. Para ambos se ha dicho, a modo de justificación, que su conducta dictatorial, arbitraria y represiva era necesaria por razones prácticas, para constituir un ‘orden’ que realmente funcionara en una sociedad que era aun primitiva y dominada por su enorme ‘falta de ilustración’. Su genialidad heroica habría consistido, por tanto, en asumir conductas dictatoriales al servicio superior del “realismo político”: ése que ignora los medios para llegar a los fines (…)Para construir un orden estable en tiempos de paz como vivía Chile entre 1823 y 1830 ¿se requería descabezar el ejército nacional, aprobar leyes secretas, desterrar a los adversarios, fusilar a rebeldes e instalar el terror en el país? (…) La mitificación y heroificación de los personajes nombrados, ¿ha respondido a una necesidad colectiva de todos los chilenos, o sólo a la necesidad particular de un grupo determinado?”.</a:t>
            </a:r>
          </a:p>
          <a:p>
            <a:pPr marL="0" indent="0" algn="r">
              <a:buNone/>
            </a:pPr>
            <a:r>
              <a:rPr lang="es-CL" sz="1900" dirty="0"/>
              <a:t>Gabriel Salazar, Construcción del Estado chileno, 2005</a:t>
            </a:r>
          </a:p>
          <a:p>
            <a:endParaRPr lang="es-CL" dirty="0"/>
          </a:p>
          <a:p>
            <a:endParaRPr lang="es-CL" dirty="0"/>
          </a:p>
        </p:txBody>
      </p:sp>
    </p:spTree>
    <p:extLst>
      <p:ext uri="{BB962C8B-B14F-4D97-AF65-F5344CB8AC3E}">
        <p14:creationId xmlns:p14="http://schemas.microsoft.com/office/powerpoint/2010/main" val="102382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1" b="16165"/>
          <a:stretch/>
        </p:blipFill>
        <p:spPr>
          <a:xfrm>
            <a:off x="6108700" y="-1"/>
            <a:ext cx="6094450" cy="6858001"/>
          </a:xfrm>
          <a:prstGeom prst="rect">
            <a:avLst/>
          </a:prstGeom>
        </p:spPr>
      </p:pic>
      <p:sp>
        <p:nvSpPr>
          <p:cNvPr id="10"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10000" y="447188"/>
            <a:ext cx="5070100" cy="1559412"/>
          </a:xfrm>
        </p:spPr>
        <p:txBody>
          <a:bodyPr>
            <a:normAutofit/>
          </a:bodyPr>
          <a:lstStyle/>
          <a:p>
            <a:r>
              <a:rPr lang="es-CL" dirty="0"/>
              <a:t>Poder Ejecutivo</a:t>
            </a:r>
          </a:p>
        </p:txBody>
      </p:sp>
      <p:sp>
        <p:nvSpPr>
          <p:cNvPr id="3" name="Marcador de contenido 2"/>
          <p:cNvSpPr>
            <a:spLocks noGrp="1"/>
          </p:cNvSpPr>
          <p:nvPr>
            <p:ph idx="1"/>
          </p:nvPr>
        </p:nvSpPr>
        <p:spPr>
          <a:xfrm>
            <a:off x="818712" y="2413000"/>
            <a:ext cx="5055923" cy="3632200"/>
          </a:xfrm>
        </p:spPr>
        <p:txBody>
          <a:bodyPr>
            <a:normAutofit/>
          </a:bodyPr>
          <a:lstStyle/>
          <a:p>
            <a:r>
              <a:rPr lang="es-CL" dirty="0"/>
              <a:t>La constitución permitía la relección y otorgaba amplias facultades al ejecutivo.</a:t>
            </a:r>
          </a:p>
          <a:p>
            <a:r>
              <a:rPr lang="es-CL" dirty="0"/>
              <a:t>Podía ejercer facultades extraordinarias, como el veto a leyes, que lo ponían por encima del poder legislativo.</a:t>
            </a:r>
          </a:p>
          <a:p>
            <a:r>
              <a:rPr lang="es-CL" dirty="0"/>
              <a:t>Ejerce patronato sobre la iglesia.</a:t>
            </a:r>
          </a:p>
          <a:p>
            <a:endParaRPr lang="es-CL" dirty="0"/>
          </a:p>
        </p:txBody>
      </p:sp>
    </p:spTree>
    <p:extLst>
      <p:ext uri="{BB962C8B-B14F-4D97-AF65-F5344CB8AC3E}">
        <p14:creationId xmlns:p14="http://schemas.microsoft.com/office/powerpoint/2010/main" val="3963577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2962</TotalTime>
  <Words>1132</Words>
  <Application>Microsoft Office PowerPoint</Application>
  <PresentationFormat>Panorámica</PresentationFormat>
  <Paragraphs>93</Paragraphs>
  <Slides>16</Slides>
  <Notes>0</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Century Gothic</vt:lpstr>
      <vt:lpstr>Wingdings</vt:lpstr>
      <vt:lpstr>Wingdings 2</vt:lpstr>
      <vt:lpstr>Citable</vt:lpstr>
      <vt:lpstr>Constitución de 1833 y República Conservadora</vt:lpstr>
      <vt:lpstr>Objetivo</vt:lpstr>
      <vt:lpstr>INICIO</vt:lpstr>
      <vt:lpstr>Ideal Portaliano </vt:lpstr>
      <vt:lpstr>Ideal Portaliano</vt:lpstr>
      <vt:lpstr>Constitución 1833</vt:lpstr>
      <vt:lpstr>Crítica al Ideal Portaliano</vt:lpstr>
      <vt:lpstr>Críticas al ideal portaliano</vt:lpstr>
      <vt:lpstr>Poder Ejecutivo</vt:lpstr>
      <vt:lpstr>Poder Legislativo y Judicial</vt:lpstr>
      <vt:lpstr>Republica Conservadora</vt:lpstr>
      <vt:lpstr>Decenios Conservadores (1831-1861)</vt:lpstr>
      <vt:lpstr>Económico</vt:lpstr>
      <vt:lpstr>Política</vt:lpstr>
      <vt:lpstr>Sociedad</vt:lpstr>
      <vt:lpstr>Reflexiona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Abraham López Fuentes</dc:creator>
  <cp:lastModifiedBy>Carmen Barros Ortega</cp:lastModifiedBy>
  <cp:revision>77</cp:revision>
  <dcterms:created xsi:type="dcterms:W3CDTF">2017-09-04T04:28:15Z</dcterms:created>
  <dcterms:modified xsi:type="dcterms:W3CDTF">2021-06-18T16:21:04Z</dcterms:modified>
</cp:coreProperties>
</file>