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1"/>
  </p:notesMasterIdLst>
  <p:sldIdLst>
    <p:sldId id="256" r:id="rId2"/>
    <p:sldId id="257" r:id="rId3"/>
    <p:sldId id="264" r:id="rId4"/>
    <p:sldId id="258" r:id="rId5"/>
    <p:sldId id="259" r:id="rId6"/>
    <p:sldId id="261" r:id="rId7"/>
    <p:sldId id="260"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 Id="rId4"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 Id="rId4"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E3583-821A-47E0-B24F-68C9BB10EE8B}"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S"/>
        </a:p>
      </dgm:t>
    </dgm:pt>
    <dgm:pt modelId="{EC818543-36BE-442B-8F11-16D1F1035666}">
      <dgm:prSet phldrT="[Texto]"/>
      <dgm:spPr/>
      <dgm:t>
        <a:bodyPr/>
        <a:lstStyle/>
        <a:p>
          <a:r>
            <a:rPr lang="es-ES" dirty="0"/>
            <a:t>Liberalismo económico y político</a:t>
          </a:r>
        </a:p>
      </dgm:t>
    </dgm:pt>
    <dgm:pt modelId="{334B08DA-0A0A-4E5D-ADD2-39B27134AAE1}" type="parTrans" cxnId="{7A62FF4D-F82D-4770-A772-EC4995C894E2}">
      <dgm:prSet/>
      <dgm:spPr/>
      <dgm:t>
        <a:bodyPr/>
        <a:lstStyle/>
        <a:p>
          <a:endParaRPr lang="es-ES"/>
        </a:p>
      </dgm:t>
    </dgm:pt>
    <dgm:pt modelId="{F50966C3-66A1-484F-A623-4E69E74C831F}" type="sibTrans" cxnId="{7A62FF4D-F82D-4770-A772-EC4995C894E2}">
      <dgm:prSet/>
      <dgm:spPr/>
      <dgm:t>
        <a:bodyPr/>
        <a:lstStyle/>
        <a:p>
          <a:endParaRPr lang="es-ES"/>
        </a:p>
      </dgm:t>
    </dgm:pt>
    <dgm:pt modelId="{4615DE4D-69AD-49CC-8D84-A074630E33E8}">
      <dgm:prSet phldrT="[Texto]"/>
      <dgm:spPr/>
      <dgm:t>
        <a:bodyPr/>
        <a:lstStyle/>
        <a:p>
          <a:r>
            <a:rPr lang="es-ES" dirty="0"/>
            <a:t>Antropocentrismo</a:t>
          </a:r>
        </a:p>
      </dgm:t>
    </dgm:pt>
    <dgm:pt modelId="{0B344F9E-4853-4994-A9A0-3404C7890513}" type="parTrans" cxnId="{EAB4ECB4-4374-495F-86F7-0C781360049C}">
      <dgm:prSet/>
      <dgm:spPr/>
      <dgm:t>
        <a:bodyPr/>
        <a:lstStyle/>
        <a:p>
          <a:endParaRPr lang="es-ES"/>
        </a:p>
      </dgm:t>
    </dgm:pt>
    <dgm:pt modelId="{424BF546-9C8F-4992-B37D-21408C425B4A}" type="sibTrans" cxnId="{EAB4ECB4-4374-495F-86F7-0C781360049C}">
      <dgm:prSet/>
      <dgm:spPr/>
      <dgm:t>
        <a:bodyPr/>
        <a:lstStyle/>
        <a:p>
          <a:endParaRPr lang="es-ES"/>
        </a:p>
      </dgm:t>
    </dgm:pt>
    <dgm:pt modelId="{99258401-EBB8-4210-B6E2-69C9D72AB6EB}">
      <dgm:prSet phldrT="[Texto]"/>
      <dgm:spPr/>
      <dgm:t>
        <a:bodyPr/>
        <a:lstStyle/>
        <a:p>
          <a:r>
            <a:rPr lang="es-ES" dirty="0"/>
            <a:t>Descubrimientos científicos</a:t>
          </a:r>
        </a:p>
      </dgm:t>
    </dgm:pt>
    <dgm:pt modelId="{6009E7C3-D366-4C2F-9D95-FD5A6C541BD9}" type="parTrans" cxnId="{9D37945B-21AA-4F4B-8E1E-7E8A2535ED5D}">
      <dgm:prSet/>
      <dgm:spPr/>
      <dgm:t>
        <a:bodyPr/>
        <a:lstStyle/>
        <a:p>
          <a:endParaRPr lang="es-ES"/>
        </a:p>
      </dgm:t>
    </dgm:pt>
    <dgm:pt modelId="{C8DED7E6-B73B-4945-B1B7-C9EB54C1EA67}" type="sibTrans" cxnId="{9D37945B-21AA-4F4B-8E1E-7E8A2535ED5D}">
      <dgm:prSet/>
      <dgm:spPr/>
      <dgm:t>
        <a:bodyPr/>
        <a:lstStyle/>
        <a:p>
          <a:endParaRPr lang="es-ES"/>
        </a:p>
      </dgm:t>
    </dgm:pt>
    <dgm:pt modelId="{B5B141FD-83A0-4889-B675-D91452B8891C}">
      <dgm:prSet phldrT="[Texto]"/>
      <dgm:spPr/>
      <dgm:t>
        <a:bodyPr/>
        <a:lstStyle/>
        <a:p>
          <a:r>
            <a:rPr lang="es-ES" dirty="0"/>
            <a:t>Revolución Industrial</a:t>
          </a:r>
        </a:p>
      </dgm:t>
    </dgm:pt>
    <dgm:pt modelId="{B5419C9F-7CD8-44D3-B678-02199EE8D994}" type="parTrans" cxnId="{F9A499E4-7F0C-4D04-BED7-640D7A25EE3E}">
      <dgm:prSet/>
      <dgm:spPr/>
      <dgm:t>
        <a:bodyPr/>
        <a:lstStyle/>
        <a:p>
          <a:endParaRPr lang="es-ES"/>
        </a:p>
      </dgm:t>
    </dgm:pt>
    <dgm:pt modelId="{6C29E662-915F-47C0-A21F-E5B4178DB32F}" type="sibTrans" cxnId="{F9A499E4-7F0C-4D04-BED7-640D7A25EE3E}">
      <dgm:prSet/>
      <dgm:spPr/>
      <dgm:t>
        <a:bodyPr/>
        <a:lstStyle/>
        <a:p>
          <a:endParaRPr lang="es-ES"/>
        </a:p>
      </dgm:t>
    </dgm:pt>
    <dgm:pt modelId="{68D387C6-2AAB-4BF1-A489-A9E240D9CA01}" type="pres">
      <dgm:prSet presAssocID="{A7BE3583-821A-47E0-B24F-68C9BB10EE8B}" presName="Name0" presStyleCnt="0">
        <dgm:presLayoutVars>
          <dgm:dir/>
          <dgm:resizeHandles val="exact"/>
        </dgm:presLayoutVars>
      </dgm:prSet>
      <dgm:spPr/>
    </dgm:pt>
    <dgm:pt modelId="{317A2E6E-673E-4708-97D4-AF467225F14F}" type="pres">
      <dgm:prSet presAssocID="{EC818543-36BE-442B-8F11-16D1F1035666}" presName="compNode" presStyleCnt="0"/>
      <dgm:spPr/>
    </dgm:pt>
    <dgm:pt modelId="{C71CB4F5-7943-4036-AB4E-8C08C8EF1ABB}" type="pres">
      <dgm:prSet presAssocID="{EC818543-36BE-442B-8F11-16D1F1035666}"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2C12568F-9F3E-4D42-B2AB-BEDF61364FC3}" type="pres">
      <dgm:prSet presAssocID="{EC818543-36BE-442B-8F11-16D1F1035666}" presName="textRect" presStyleLbl="revTx" presStyleIdx="0" presStyleCnt="4">
        <dgm:presLayoutVars>
          <dgm:bulletEnabled val="1"/>
        </dgm:presLayoutVars>
      </dgm:prSet>
      <dgm:spPr/>
    </dgm:pt>
    <dgm:pt modelId="{65B77A6A-9666-4785-B7B2-AF449E35393D}" type="pres">
      <dgm:prSet presAssocID="{F50966C3-66A1-484F-A623-4E69E74C831F}" presName="sibTrans" presStyleLbl="sibTrans2D1" presStyleIdx="0" presStyleCnt="0"/>
      <dgm:spPr/>
    </dgm:pt>
    <dgm:pt modelId="{C1AD3035-CCE0-4E50-9521-965F31939E06}" type="pres">
      <dgm:prSet presAssocID="{4615DE4D-69AD-49CC-8D84-A074630E33E8}" presName="compNode" presStyleCnt="0"/>
      <dgm:spPr/>
    </dgm:pt>
    <dgm:pt modelId="{C61A5B1E-58F9-4C56-8F42-8A06DE4E3FC5}" type="pres">
      <dgm:prSet presAssocID="{4615DE4D-69AD-49CC-8D84-A074630E33E8}"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pt>
    <dgm:pt modelId="{C3A9F6A3-71F2-4193-ACD7-F987B7332AA9}" type="pres">
      <dgm:prSet presAssocID="{4615DE4D-69AD-49CC-8D84-A074630E33E8}" presName="textRect" presStyleLbl="revTx" presStyleIdx="1" presStyleCnt="4">
        <dgm:presLayoutVars>
          <dgm:bulletEnabled val="1"/>
        </dgm:presLayoutVars>
      </dgm:prSet>
      <dgm:spPr/>
    </dgm:pt>
    <dgm:pt modelId="{ADC306F5-B0A6-4BB5-B1B2-9DFC96A1927D}" type="pres">
      <dgm:prSet presAssocID="{424BF546-9C8F-4992-B37D-21408C425B4A}" presName="sibTrans" presStyleLbl="sibTrans2D1" presStyleIdx="0" presStyleCnt="0"/>
      <dgm:spPr/>
    </dgm:pt>
    <dgm:pt modelId="{A876EF01-4602-4F57-AFC2-8C03C590E837}" type="pres">
      <dgm:prSet presAssocID="{99258401-EBB8-4210-B6E2-69C9D72AB6EB}" presName="compNode" presStyleCnt="0"/>
      <dgm:spPr/>
    </dgm:pt>
    <dgm:pt modelId="{C2164CE4-6058-4767-B737-A444353BF641}" type="pres">
      <dgm:prSet presAssocID="{99258401-EBB8-4210-B6E2-69C9D72AB6EB}"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dgm:spPr>
    </dgm:pt>
    <dgm:pt modelId="{6C320EFA-A025-4949-9FEF-CF2C1BB6A07B}" type="pres">
      <dgm:prSet presAssocID="{99258401-EBB8-4210-B6E2-69C9D72AB6EB}" presName="textRect" presStyleLbl="revTx" presStyleIdx="2" presStyleCnt="4">
        <dgm:presLayoutVars>
          <dgm:bulletEnabled val="1"/>
        </dgm:presLayoutVars>
      </dgm:prSet>
      <dgm:spPr/>
    </dgm:pt>
    <dgm:pt modelId="{54455193-FCAD-4270-B5F5-AB37FBB1FE35}" type="pres">
      <dgm:prSet presAssocID="{C8DED7E6-B73B-4945-B1B7-C9EB54C1EA67}" presName="sibTrans" presStyleLbl="sibTrans2D1" presStyleIdx="0" presStyleCnt="0"/>
      <dgm:spPr/>
    </dgm:pt>
    <dgm:pt modelId="{452F9D48-78F2-4F93-8AFA-B3D812CE8B60}" type="pres">
      <dgm:prSet presAssocID="{B5B141FD-83A0-4889-B675-D91452B8891C}" presName="compNode" presStyleCnt="0"/>
      <dgm:spPr/>
    </dgm:pt>
    <dgm:pt modelId="{FD656126-6BB9-4FF6-9A18-40EDDE9E7A53}" type="pres">
      <dgm:prSet presAssocID="{B5B141FD-83A0-4889-B675-D91452B8891C}"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000" b="-2000"/>
          </a:stretch>
        </a:blipFill>
      </dgm:spPr>
    </dgm:pt>
    <dgm:pt modelId="{585A345F-5B34-470D-B760-853A4B3D2FC8}" type="pres">
      <dgm:prSet presAssocID="{B5B141FD-83A0-4889-B675-D91452B8891C}" presName="textRect" presStyleLbl="revTx" presStyleIdx="3" presStyleCnt="4">
        <dgm:presLayoutVars>
          <dgm:bulletEnabled val="1"/>
        </dgm:presLayoutVars>
      </dgm:prSet>
      <dgm:spPr/>
    </dgm:pt>
  </dgm:ptLst>
  <dgm:cxnLst>
    <dgm:cxn modelId="{9B5C5B23-003E-4237-A1A1-24BFA8965B3B}" type="presOf" srcId="{EC818543-36BE-442B-8F11-16D1F1035666}" destId="{2C12568F-9F3E-4D42-B2AB-BEDF61364FC3}" srcOrd="0" destOrd="0" presId="urn:microsoft.com/office/officeart/2005/8/layout/pList1"/>
    <dgm:cxn modelId="{52796E2C-66FE-468C-969B-D1ECB4EB2252}" type="presOf" srcId="{B5B141FD-83A0-4889-B675-D91452B8891C}" destId="{585A345F-5B34-470D-B760-853A4B3D2FC8}" srcOrd="0" destOrd="0" presId="urn:microsoft.com/office/officeart/2005/8/layout/pList1"/>
    <dgm:cxn modelId="{9D37945B-21AA-4F4B-8E1E-7E8A2535ED5D}" srcId="{A7BE3583-821A-47E0-B24F-68C9BB10EE8B}" destId="{99258401-EBB8-4210-B6E2-69C9D72AB6EB}" srcOrd="2" destOrd="0" parTransId="{6009E7C3-D366-4C2F-9D95-FD5A6C541BD9}" sibTransId="{C8DED7E6-B73B-4945-B1B7-C9EB54C1EA67}"/>
    <dgm:cxn modelId="{558E3660-4441-4E8B-930C-44B680F0E1DB}" type="presOf" srcId="{C8DED7E6-B73B-4945-B1B7-C9EB54C1EA67}" destId="{54455193-FCAD-4270-B5F5-AB37FBB1FE35}" srcOrd="0" destOrd="0" presId="urn:microsoft.com/office/officeart/2005/8/layout/pList1"/>
    <dgm:cxn modelId="{67390D46-B6DD-4098-91D8-1F178A16B103}" type="presOf" srcId="{424BF546-9C8F-4992-B37D-21408C425B4A}" destId="{ADC306F5-B0A6-4BB5-B1B2-9DFC96A1927D}" srcOrd="0" destOrd="0" presId="urn:microsoft.com/office/officeart/2005/8/layout/pList1"/>
    <dgm:cxn modelId="{7A62FF4D-F82D-4770-A772-EC4995C894E2}" srcId="{A7BE3583-821A-47E0-B24F-68C9BB10EE8B}" destId="{EC818543-36BE-442B-8F11-16D1F1035666}" srcOrd="0" destOrd="0" parTransId="{334B08DA-0A0A-4E5D-ADD2-39B27134AAE1}" sibTransId="{F50966C3-66A1-484F-A623-4E69E74C831F}"/>
    <dgm:cxn modelId="{A832DA4F-27A5-476B-867F-9F891684FEEA}" type="presOf" srcId="{A7BE3583-821A-47E0-B24F-68C9BB10EE8B}" destId="{68D387C6-2AAB-4BF1-A489-A9E240D9CA01}" srcOrd="0" destOrd="0" presId="urn:microsoft.com/office/officeart/2005/8/layout/pList1"/>
    <dgm:cxn modelId="{1FEEBC88-C538-4692-8EC9-7E9C8654EB3D}" type="presOf" srcId="{F50966C3-66A1-484F-A623-4E69E74C831F}" destId="{65B77A6A-9666-4785-B7B2-AF449E35393D}" srcOrd="0" destOrd="0" presId="urn:microsoft.com/office/officeart/2005/8/layout/pList1"/>
    <dgm:cxn modelId="{BCE0F289-FE11-4A6C-9D8C-FDA07CCFA025}" type="presOf" srcId="{4615DE4D-69AD-49CC-8D84-A074630E33E8}" destId="{C3A9F6A3-71F2-4193-ACD7-F987B7332AA9}" srcOrd="0" destOrd="0" presId="urn:microsoft.com/office/officeart/2005/8/layout/pList1"/>
    <dgm:cxn modelId="{EAB4ECB4-4374-495F-86F7-0C781360049C}" srcId="{A7BE3583-821A-47E0-B24F-68C9BB10EE8B}" destId="{4615DE4D-69AD-49CC-8D84-A074630E33E8}" srcOrd="1" destOrd="0" parTransId="{0B344F9E-4853-4994-A9A0-3404C7890513}" sibTransId="{424BF546-9C8F-4992-B37D-21408C425B4A}"/>
    <dgm:cxn modelId="{1FAF52CC-5518-460A-8035-B6A58287DAB1}" type="presOf" srcId="{99258401-EBB8-4210-B6E2-69C9D72AB6EB}" destId="{6C320EFA-A025-4949-9FEF-CF2C1BB6A07B}" srcOrd="0" destOrd="0" presId="urn:microsoft.com/office/officeart/2005/8/layout/pList1"/>
    <dgm:cxn modelId="{F9A499E4-7F0C-4D04-BED7-640D7A25EE3E}" srcId="{A7BE3583-821A-47E0-B24F-68C9BB10EE8B}" destId="{B5B141FD-83A0-4889-B675-D91452B8891C}" srcOrd="3" destOrd="0" parTransId="{B5419C9F-7CD8-44D3-B678-02199EE8D994}" sibTransId="{6C29E662-915F-47C0-A21F-E5B4178DB32F}"/>
    <dgm:cxn modelId="{DF5D9A0D-5877-4942-A664-EB68B4D1AB65}" type="presParOf" srcId="{68D387C6-2AAB-4BF1-A489-A9E240D9CA01}" destId="{317A2E6E-673E-4708-97D4-AF467225F14F}" srcOrd="0" destOrd="0" presId="urn:microsoft.com/office/officeart/2005/8/layout/pList1"/>
    <dgm:cxn modelId="{561E1FFF-6AE1-4AE8-A154-0F98FCDEBDF7}" type="presParOf" srcId="{317A2E6E-673E-4708-97D4-AF467225F14F}" destId="{C71CB4F5-7943-4036-AB4E-8C08C8EF1ABB}" srcOrd="0" destOrd="0" presId="urn:microsoft.com/office/officeart/2005/8/layout/pList1"/>
    <dgm:cxn modelId="{6CEF6B5C-CCE8-4E77-A761-941CA47D21D7}" type="presParOf" srcId="{317A2E6E-673E-4708-97D4-AF467225F14F}" destId="{2C12568F-9F3E-4D42-B2AB-BEDF61364FC3}" srcOrd="1" destOrd="0" presId="urn:microsoft.com/office/officeart/2005/8/layout/pList1"/>
    <dgm:cxn modelId="{96396FF0-C334-46E6-BB13-F60640BBD18C}" type="presParOf" srcId="{68D387C6-2AAB-4BF1-A489-A9E240D9CA01}" destId="{65B77A6A-9666-4785-B7B2-AF449E35393D}" srcOrd="1" destOrd="0" presId="urn:microsoft.com/office/officeart/2005/8/layout/pList1"/>
    <dgm:cxn modelId="{81289D89-AE30-499E-BE4D-415C84EA7C4A}" type="presParOf" srcId="{68D387C6-2AAB-4BF1-A489-A9E240D9CA01}" destId="{C1AD3035-CCE0-4E50-9521-965F31939E06}" srcOrd="2" destOrd="0" presId="urn:microsoft.com/office/officeart/2005/8/layout/pList1"/>
    <dgm:cxn modelId="{870E0548-8BD0-4108-8C46-3756D4DA7A5C}" type="presParOf" srcId="{C1AD3035-CCE0-4E50-9521-965F31939E06}" destId="{C61A5B1E-58F9-4C56-8F42-8A06DE4E3FC5}" srcOrd="0" destOrd="0" presId="urn:microsoft.com/office/officeart/2005/8/layout/pList1"/>
    <dgm:cxn modelId="{5EF83112-53B3-4D1C-B940-9E27FC48481D}" type="presParOf" srcId="{C1AD3035-CCE0-4E50-9521-965F31939E06}" destId="{C3A9F6A3-71F2-4193-ACD7-F987B7332AA9}" srcOrd="1" destOrd="0" presId="urn:microsoft.com/office/officeart/2005/8/layout/pList1"/>
    <dgm:cxn modelId="{8A982CE4-6F24-4F8D-93E2-321EC9C7940D}" type="presParOf" srcId="{68D387C6-2AAB-4BF1-A489-A9E240D9CA01}" destId="{ADC306F5-B0A6-4BB5-B1B2-9DFC96A1927D}" srcOrd="3" destOrd="0" presId="urn:microsoft.com/office/officeart/2005/8/layout/pList1"/>
    <dgm:cxn modelId="{73B99A27-29A2-46A1-ADD9-E2CF974080FC}" type="presParOf" srcId="{68D387C6-2AAB-4BF1-A489-A9E240D9CA01}" destId="{A876EF01-4602-4F57-AFC2-8C03C590E837}" srcOrd="4" destOrd="0" presId="urn:microsoft.com/office/officeart/2005/8/layout/pList1"/>
    <dgm:cxn modelId="{2E5EA38B-3D73-4D2D-8E70-1A817964C0B0}" type="presParOf" srcId="{A876EF01-4602-4F57-AFC2-8C03C590E837}" destId="{C2164CE4-6058-4767-B737-A444353BF641}" srcOrd="0" destOrd="0" presId="urn:microsoft.com/office/officeart/2005/8/layout/pList1"/>
    <dgm:cxn modelId="{936C7C8B-1E60-4197-9B7B-687C2E212434}" type="presParOf" srcId="{A876EF01-4602-4F57-AFC2-8C03C590E837}" destId="{6C320EFA-A025-4949-9FEF-CF2C1BB6A07B}" srcOrd="1" destOrd="0" presId="urn:microsoft.com/office/officeart/2005/8/layout/pList1"/>
    <dgm:cxn modelId="{E79DB115-BE5D-404D-9DA9-BD4D63641B13}" type="presParOf" srcId="{68D387C6-2AAB-4BF1-A489-A9E240D9CA01}" destId="{54455193-FCAD-4270-B5F5-AB37FBB1FE35}" srcOrd="5" destOrd="0" presId="urn:microsoft.com/office/officeart/2005/8/layout/pList1"/>
    <dgm:cxn modelId="{2F8F689A-7361-4F83-BE33-ADEAB16C3D20}" type="presParOf" srcId="{68D387C6-2AAB-4BF1-A489-A9E240D9CA01}" destId="{452F9D48-78F2-4F93-8AFA-B3D812CE8B60}" srcOrd="6" destOrd="0" presId="urn:microsoft.com/office/officeart/2005/8/layout/pList1"/>
    <dgm:cxn modelId="{18A40590-841C-4E8D-8831-59A7350B4729}" type="presParOf" srcId="{452F9D48-78F2-4F93-8AFA-B3D812CE8B60}" destId="{FD656126-6BB9-4FF6-9A18-40EDDE9E7A53}" srcOrd="0" destOrd="0" presId="urn:microsoft.com/office/officeart/2005/8/layout/pList1"/>
    <dgm:cxn modelId="{B5B229BE-4CDC-4B4B-BF46-633FD387613F}" type="presParOf" srcId="{452F9D48-78F2-4F93-8AFA-B3D812CE8B60}" destId="{585A345F-5B34-470D-B760-853A4B3D2FC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CB4F5-7943-4036-AB4E-8C08C8EF1ABB}">
      <dsp:nvSpPr>
        <dsp:cNvPr id="0" name=""/>
        <dsp:cNvSpPr/>
      </dsp:nvSpPr>
      <dsp:spPr>
        <a:xfrm>
          <a:off x="5054" y="754751"/>
          <a:ext cx="2405409" cy="1657327"/>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2568F-9F3E-4D42-B2AB-BEDF61364FC3}">
      <dsp:nvSpPr>
        <dsp:cNvPr id="0" name=""/>
        <dsp:cNvSpPr/>
      </dsp:nvSpPr>
      <dsp:spPr>
        <a:xfrm>
          <a:off x="5054" y="2412078"/>
          <a:ext cx="2405409" cy="892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s-ES" sz="1900" kern="1200" dirty="0"/>
            <a:t>Liberalismo económico y político</a:t>
          </a:r>
        </a:p>
      </dsp:txBody>
      <dsp:txXfrm>
        <a:off x="5054" y="2412078"/>
        <a:ext cx="2405409" cy="892407"/>
      </dsp:txXfrm>
    </dsp:sp>
    <dsp:sp modelId="{C61A5B1E-58F9-4C56-8F42-8A06DE4E3FC5}">
      <dsp:nvSpPr>
        <dsp:cNvPr id="0" name=""/>
        <dsp:cNvSpPr/>
      </dsp:nvSpPr>
      <dsp:spPr>
        <a:xfrm>
          <a:off x="2651106" y="754751"/>
          <a:ext cx="2405409" cy="1657327"/>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A9F6A3-71F2-4193-ACD7-F987B7332AA9}">
      <dsp:nvSpPr>
        <dsp:cNvPr id="0" name=""/>
        <dsp:cNvSpPr/>
      </dsp:nvSpPr>
      <dsp:spPr>
        <a:xfrm>
          <a:off x="2651106" y="2412078"/>
          <a:ext cx="2405409" cy="892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s-ES" sz="1900" kern="1200" dirty="0"/>
            <a:t>Antropocentrismo</a:t>
          </a:r>
        </a:p>
      </dsp:txBody>
      <dsp:txXfrm>
        <a:off x="2651106" y="2412078"/>
        <a:ext cx="2405409" cy="892407"/>
      </dsp:txXfrm>
    </dsp:sp>
    <dsp:sp modelId="{C2164CE4-6058-4767-B737-A444353BF641}">
      <dsp:nvSpPr>
        <dsp:cNvPr id="0" name=""/>
        <dsp:cNvSpPr/>
      </dsp:nvSpPr>
      <dsp:spPr>
        <a:xfrm>
          <a:off x="5297158" y="754751"/>
          <a:ext cx="2405409" cy="1657327"/>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20EFA-A025-4949-9FEF-CF2C1BB6A07B}">
      <dsp:nvSpPr>
        <dsp:cNvPr id="0" name=""/>
        <dsp:cNvSpPr/>
      </dsp:nvSpPr>
      <dsp:spPr>
        <a:xfrm>
          <a:off x="5297158" y="2412078"/>
          <a:ext cx="2405409" cy="892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s-ES" sz="1900" kern="1200" dirty="0"/>
            <a:t>Descubrimientos científicos</a:t>
          </a:r>
        </a:p>
      </dsp:txBody>
      <dsp:txXfrm>
        <a:off x="5297158" y="2412078"/>
        <a:ext cx="2405409" cy="892407"/>
      </dsp:txXfrm>
    </dsp:sp>
    <dsp:sp modelId="{FD656126-6BB9-4FF6-9A18-40EDDE9E7A53}">
      <dsp:nvSpPr>
        <dsp:cNvPr id="0" name=""/>
        <dsp:cNvSpPr/>
      </dsp:nvSpPr>
      <dsp:spPr>
        <a:xfrm>
          <a:off x="7943210" y="754751"/>
          <a:ext cx="2405409" cy="1657327"/>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 b="-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A345F-5B34-470D-B760-853A4B3D2FC8}">
      <dsp:nvSpPr>
        <dsp:cNvPr id="0" name=""/>
        <dsp:cNvSpPr/>
      </dsp:nvSpPr>
      <dsp:spPr>
        <a:xfrm>
          <a:off x="7943210" y="2412078"/>
          <a:ext cx="2405409" cy="892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s-ES" sz="1900" kern="1200" dirty="0"/>
            <a:t>Revolución Industrial</a:t>
          </a:r>
        </a:p>
      </dsp:txBody>
      <dsp:txXfrm>
        <a:off x="7943210" y="2412078"/>
        <a:ext cx="2405409" cy="89240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D2226-A36C-4F40-83CF-5D62E8404C3C}" type="datetimeFigureOut">
              <a:rPr lang="es-CL" smtClean="0"/>
              <a:t>02-08-2021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D3603-AAC7-46F1-8CBC-C5C44D170FC0}" type="slidenum">
              <a:rPr lang="es-CL" smtClean="0"/>
              <a:t>‹Nº›</a:t>
            </a:fld>
            <a:endParaRPr lang="es-CL"/>
          </a:p>
        </p:txBody>
      </p:sp>
    </p:spTree>
    <p:extLst>
      <p:ext uri="{BB962C8B-B14F-4D97-AF65-F5344CB8AC3E}">
        <p14:creationId xmlns:p14="http://schemas.microsoft.com/office/powerpoint/2010/main" val="132114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Presentación</a:t>
            </a:r>
            <a:r>
              <a:rPr lang="es-CL" baseline="0" dirty="0"/>
              <a:t> unidad nueva.</a:t>
            </a:r>
            <a:endParaRPr lang="es-CL" dirty="0"/>
          </a:p>
          <a:p>
            <a:r>
              <a:rPr lang="es-CL" dirty="0"/>
              <a:t>1.-¿Cuáles</a:t>
            </a:r>
            <a:r>
              <a:rPr lang="es-CL" baseline="0" dirty="0"/>
              <a:t> son estos cambios? ¿Qué ideal los sustenta?</a:t>
            </a:r>
          </a:p>
          <a:p>
            <a:r>
              <a:rPr lang="es-CL" baseline="0" dirty="0"/>
              <a:t>2.-Conocen algún ejemplo de conocimiento científico o racional?</a:t>
            </a:r>
          </a:p>
          <a:p>
            <a:r>
              <a:rPr lang="es-CL" baseline="0" dirty="0"/>
              <a:t>3.-Historia lineal.</a:t>
            </a:r>
            <a:endParaRPr lang="es-CL" dirty="0"/>
          </a:p>
        </p:txBody>
      </p:sp>
      <p:sp>
        <p:nvSpPr>
          <p:cNvPr id="4" name="Marcador de número de diapositiva 3"/>
          <p:cNvSpPr>
            <a:spLocks noGrp="1"/>
          </p:cNvSpPr>
          <p:nvPr>
            <p:ph type="sldNum" sz="quarter" idx="10"/>
          </p:nvPr>
        </p:nvSpPr>
        <p:spPr/>
        <p:txBody>
          <a:bodyPr/>
          <a:lstStyle/>
          <a:p>
            <a:fld id="{09FD3603-AAC7-46F1-8CBC-C5C44D170FC0}" type="slidenum">
              <a:rPr lang="es-CL" smtClean="0"/>
              <a:t>4</a:t>
            </a:fld>
            <a:endParaRPr lang="es-CL"/>
          </a:p>
        </p:txBody>
      </p:sp>
    </p:spTree>
    <p:extLst>
      <p:ext uri="{BB962C8B-B14F-4D97-AF65-F5344CB8AC3E}">
        <p14:creationId xmlns:p14="http://schemas.microsoft.com/office/powerpoint/2010/main" val="165193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¿Qué</a:t>
            </a:r>
            <a:r>
              <a:rPr lang="es-CL" baseline="0" dirty="0"/>
              <a:t> nos quiere contar el autor?</a:t>
            </a:r>
          </a:p>
          <a:p>
            <a:r>
              <a:rPr lang="es-CL" baseline="0" dirty="0"/>
              <a:t>¿Quiénes eran los que sostenían que el conocimiento clásico NO era superior?</a:t>
            </a:r>
          </a:p>
          <a:p>
            <a:r>
              <a:rPr lang="es-CL" baseline="0" dirty="0"/>
              <a:t>¿Por qué creían esto?</a:t>
            </a:r>
            <a:endParaRPr lang="es-CL" dirty="0"/>
          </a:p>
        </p:txBody>
      </p:sp>
      <p:sp>
        <p:nvSpPr>
          <p:cNvPr id="4" name="Marcador de número de diapositiva 3"/>
          <p:cNvSpPr>
            <a:spLocks noGrp="1"/>
          </p:cNvSpPr>
          <p:nvPr>
            <p:ph type="sldNum" sz="quarter" idx="10"/>
          </p:nvPr>
        </p:nvSpPr>
        <p:spPr/>
        <p:txBody>
          <a:bodyPr/>
          <a:lstStyle/>
          <a:p>
            <a:fld id="{09FD3603-AAC7-46F1-8CBC-C5C44D170FC0}" type="slidenum">
              <a:rPr lang="es-CL" smtClean="0"/>
              <a:t>5</a:t>
            </a:fld>
            <a:endParaRPr lang="es-CL"/>
          </a:p>
        </p:txBody>
      </p:sp>
    </p:spTree>
    <p:extLst>
      <p:ext uri="{BB962C8B-B14F-4D97-AF65-F5344CB8AC3E}">
        <p14:creationId xmlns:p14="http://schemas.microsoft.com/office/powerpoint/2010/main" val="217810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a:p>
            <a:r>
              <a:rPr lang="es-CL" dirty="0"/>
              <a:t>¿Cómo es el</a:t>
            </a:r>
            <a:r>
              <a:rPr lang="es-CL" baseline="0" dirty="0"/>
              <a:t> progreso para el autor?</a:t>
            </a:r>
            <a:endParaRPr lang="es-CL" dirty="0"/>
          </a:p>
          <a:p>
            <a:r>
              <a:rPr lang="es-CL" dirty="0"/>
              <a:t>Según</a:t>
            </a:r>
            <a:r>
              <a:rPr lang="es-CL" baseline="0" dirty="0"/>
              <a:t> esta cita, por qué el progreso sería inevitable?</a:t>
            </a:r>
          </a:p>
          <a:p>
            <a:r>
              <a:rPr lang="es-CL" baseline="0" dirty="0"/>
              <a:t>¿Con qué ideas propias del periodo crees que se puede identificar esta cita?  (liberalismo, liberalismo económico) </a:t>
            </a:r>
          </a:p>
        </p:txBody>
      </p:sp>
      <p:sp>
        <p:nvSpPr>
          <p:cNvPr id="4" name="Marcador de número de diapositiva 3"/>
          <p:cNvSpPr>
            <a:spLocks noGrp="1"/>
          </p:cNvSpPr>
          <p:nvPr>
            <p:ph type="sldNum" sz="quarter" idx="10"/>
          </p:nvPr>
        </p:nvSpPr>
        <p:spPr/>
        <p:txBody>
          <a:bodyPr/>
          <a:lstStyle/>
          <a:p>
            <a:fld id="{09FD3603-AAC7-46F1-8CBC-C5C44D170FC0}" type="slidenum">
              <a:rPr lang="es-CL" smtClean="0"/>
              <a:t>7</a:t>
            </a:fld>
            <a:endParaRPr lang="es-CL"/>
          </a:p>
        </p:txBody>
      </p:sp>
    </p:spTree>
    <p:extLst>
      <p:ext uri="{BB962C8B-B14F-4D97-AF65-F5344CB8AC3E}">
        <p14:creationId xmlns:p14="http://schemas.microsoft.com/office/powerpoint/2010/main" val="88322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B6647B6-7A4E-4642-BC21-D0A8618A124C}" type="datetimeFigureOut">
              <a:rPr lang="es-CL" smtClean="0"/>
              <a:t>02-08-2021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2255427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B6647B6-7A4E-4642-BC21-D0A8618A124C}" type="datetimeFigureOut">
              <a:rPr lang="es-CL" smtClean="0"/>
              <a:t>02-08-2021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354229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B6647B6-7A4E-4642-BC21-D0A8618A124C}" type="datetimeFigureOut">
              <a:rPr lang="es-CL" smtClean="0"/>
              <a:t>02-08-2021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8854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B6647B6-7A4E-4642-BC21-D0A8618A124C}" type="datetimeFigureOut">
              <a:rPr lang="es-CL" smtClean="0"/>
              <a:t>02-08-2021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34CA03E-E337-4AA2-B6A2-78E91E22F080}" type="slidenum">
              <a:rPr lang="es-CL" smtClean="0"/>
              <a:t>‹Nº›</a:t>
            </a:fld>
            <a:endParaRPr lang="es-CL"/>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11198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B6647B6-7A4E-4642-BC21-D0A8618A124C}" type="datetimeFigureOut">
              <a:rPr lang="es-CL" smtClean="0"/>
              <a:t>02-08-2021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361329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3B6647B6-7A4E-4642-BC21-D0A8618A124C}" type="datetimeFigureOut">
              <a:rPr lang="es-CL" smtClean="0"/>
              <a:t>02-08-2021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27009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3B6647B6-7A4E-4642-BC21-D0A8618A124C}" type="datetimeFigureOut">
              <a:rPr lang="es-CL" smtClean="0"/>
              <a:t>02-08-2021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2227924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6647B6-7A4E-4642-BC21-D0A8618A124C}" type="datetimeFigureOut">
              <a:rPr lang="es-CL" smtClean="0"/>
              <a:t>02-08-2021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3056954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6647B6-7A4E-4642-BC21-D0A8618A124C}" type="datetimeFigureOut">
              <a:rPr lang="es-CL" smtClean="0"/>
              <a:t>02-08-2021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3521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6647B6-7A4E-4642-BC21-D0A8618A124C}" type="datetimeFigureOut">
              <a:rPr lang="es-CL" smtClean="0"/>
              <a:t>02-08-2021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92844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B6647B6-7A4E-4642-BC21-D0A8618A124C}" type="datetimeFigureOut">
              <a:rPr lang="es-CL" smtClean="0"/>
              <a:t>02-08-2021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250853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6647B6-7A4E-4642-BC21-D0A8618A124C}" type="datetimeFigureOut">
              <a:rPr lang="es-CL" smtClean="0"/>
              <a:t>02-08-2021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22838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B6647B6-7A4E-4642-BC21-D0A8618A124C}" type="datetimeFigureOut">
              <a:rPr lang="es-CL" smtClean="0"/>
              <a:t>02-08-2021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343409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B6647B6-7A4E-4642-BC21-D0A8618A124C}" type="datetimeFigureOut">
              <a:rPr lang="es-CL" smtClean="0"/>
              <a:t>02-08-2021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248193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647B6-7A4E-4642-BC21-D0A8618A124C}" type="datetimeFigureOut">
              <a:rPr lang="es-CL" smtClean="0"/>
              <a:t>02-08-2021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100082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B6647B6-7A4E-4642-BC21-D0A8618A124C}" type="datetimeFigureOut">
              <a:rPr lang="es-CL" smtClean="0"/>
              <a:t>02-08-2021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150472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B6647B6-7A4E-4642-BC21-D0A8618A124C}" type="datetimeFigureOut">
              <a:rPr lang="es-CL" smtClean="0"/>
              <a:t>02-08-2021</a:t>
            </a:fld>
            <a:endParaRPr lang="es-C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4CA03E-E337-4AA2-B6A2-78E91E22F080}" type="slidenum">
              <a:rPr lang="es-CL" smtClean="0"/>
              <a:t>‹Nº›</a:t>
            </a:fld>
            <a:endParaRPr lang="es-CL"/>
          </a:p>
        </p:txBody>
      </p:sp>
    </p:spTree>
    <p:extLst>
      <p:ext uri="{BB962C8B-B14F-4D97-AF65-F5344CB8AC3E}">
        <p14:creationId xmlns:p14="http://schemas.microsoft.com/office/powerpoint/2010/main" val="424289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B6647B6-7A4E-4642-BC21-D0A8618A124C}" type="datetimeFigureOut">
              <a:rPr lang="es-CL" smtClean="0"/>
              <a:t>02-08-2021</a:t>
            </a:fld>
            <a:endParaRPr lang="es-CL"/>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C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34CA03E-E337-4AA2-B6A2-78E91E22F080}" type="slidenum">
              <a:rPr lang="es-CL" smtClean="0"/>
              <a:t>‹Nº›</a:t>
            </a:fld>
            <a:endParaRPr lang="es-CL"/>
          </a:p>
        </p:txBody>
      </p:sp>
    </p:spTree>
    <p:extLst>
      <p:ext uri="{BB962C8B-B14F-4D97-AF65-F5344CB8AC3E}">
        <p14:creationId xmlns:p14="http://schemas.microsoft.com/office/powerpoint/2010/main" val="144309990"/>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Qbe91rvt2i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670" y="643463"/>
            <a:ext cx="5393448" cy="3249553"/>
          </a:xfrm>
          <a:prstGeom prst="rect">
            <a:avLst/>
          </a:prstGeom>
        </p:spPr>
      </p:pic>
      <p:sp>
        <p:nvSpPr>
          <p:cNvPr id="2" name="Título 1"/>
          <p:cNvSpPr>
            <a:spLocks noGrp="1"/>
          </p:cNvSpPr>
          <p:nvPr>
            <p:ph type="ctrTitle"/>
          </p:nvPr>
        </p:nvSpPr>
        <p:spPr>
          <a:xfrm>
            <a:off x="1379377" y="3977274"/>
            <a:ext cx="9440034" cy="1088336"/>
          </a:xfrm>
        </p:spPr>
        <p:txBody>
          <a:bodyPr>
            <a:normAutofit/>
          </a:bodyPr>
          <a:lstStyle/>
          <a:p>
            <a:pPr>
              <a:lnSpc>
                <a:spcPct val="90000"/>
              </a:lnSpc>
            </a:pPr>
            <a:r>
              <a:rPr lang="es-CL" sz="3400" dirty="0"/>
              <a:t>El progreso indefinido y sus contradicciones</a:t>
            </a:r>
          </a:p>
        </p:txBody>
      </p:sp>
      <p:sp>
        <p:nvSpPr>
          <p:cNvPr id="3" name="Subtítulo 2"/>
          <p:cNvSpPr>
            <a:spLocks noGrp="1"/>
          </p:cNvSpPr>
          <p:nvPr>
            <p:ph type="subTitle" idx="1"/>
          </p:nvPr>
        </p:nvSpPr>
        <p:spPr>
          <a:xfrm>
            <a:off x="1441715" y="5065610"/>
            <a:ext cx="9440034" cy="621614"/>
          </a:xfrm>
        </p:spPr>
        <p:txBody>
          <a:bodyPr>
            <a:normAutofit/>
          </a:bodyPr>
          <a:lstStyle/>
          <a:p>
            <a:r>
              <a:rPr lang="es-CL" dirty="0"/>
              <a:t>La idea de progreso en el S.XIX</a:t>
            </a:r>
          </a:p>
        </p:txBody>
      </p:sp>
      <p:sp>
        <p:nvSpPr>
          <p:cNvPr id="6" name="Subtítulo 2">
            <a:extLst>
              <a:ext uri="{FF2B5EF4-FFF2-40B4-BE49-F238E27FC236}">
                <a16:creationId xmlns:a16="http://schemas.microsoft.com/office/drawing/2014/main" id="{8BB630B0-AE61-409B-9891-F1D25DAFC2FC}"/>
              </a:ext>
            </a:extLst>
          </p:cNvPr>
          <p:cNvSpPr txBox="1">
            <a:spLocks/>
          </p:cNvSpPr>
          <p:nvPr/>
        </p:nvSpPr>
        <p:spPr>
          <a:xfrm>
            <a:off x="96311" y="5486400"/>
            <a:ext cx="5751036" cy="1233538"/>
          </a:xfrm>
          <a:prstGeom prst="rect">
            <a:avLst/>
          </a:prstGeom>
          <a:effectLst>
            <a:outerShdw blurRad="25400" dir="17880000">
              <a:srgbClr val="000000">
                <a:alpha val="46000"/>
              </a:srgbClr>
            </a:outerShdw>
          </a:effectLst>
        </p:spPr>
        <p:txBody>
          <a:bodyPr vert="horz" lIns="91440" tIns="45720" rIns="91440" bIns="45720" rtlCol="0" anchor="t">
            <a:normAutofit fontScale="70000" lnSpcReduction="20000"/>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s-CL" dirty="0"/>
              <a:t>Historia – Primero Medio</a:t>
            </a:r>
          </a:p>
          <a:p>
            <a:pPr algn="l"/>
            <a:r>
              <a:rPr lang="es-CL" dirty="0"/>
              <a:t>Profesor: Abraham López  </a:t>
            </a:r>
          </a:p>
          <a:p>
            <a:pPr algn="l"/>
            <a:r>
              <a:rPr lang="es-CL" dirty="0" err="1"/>
              <a:t>OA</a:t>
            </a:r>
            <a:r>
              <a:rPr lang="es-CL" dirty="0"/>
              <a:t>: 04-05 </a:t>
            </a:r>
          </a:p>
          <a:p>
            <a:pPr algn="l"/>
            <a:r>
              <a:rPr lang="es-CL" dirty="0"/>
              <a:t>Clase </a:t>
            </a:r>
            <a:r>
              <a:rPr lang="es-CL" dirty="0" err="1"/>
              <a:t>N°</a:t>
            </a:r>
            <a:r>
              <a:rPr lang="es-CL" dirty="0"/>
              <a:t> 2-3</a:t>
            </a:r>
          </a:p>
        </p:txBody>
      </p:sp>
    </p:spTree>
    <p:extLst>
      <p:ext uri="{BB962C8B-B14F-4D97-AF65-F5344CB8AC3E}">
        <p14:creationId xmlns:p14="http://schemas.microsoft.com/office/powerpoint/2010/main" val="117322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Objetivo</a:t>
            </a:r>
          </a:p>
        </p:txBody>
      </p:sp>
      <p:sp>
        <p:nvSpPr>
          <p:cNvPr id="3" name="Marcador de contenido 2"/>
          <p:cNvSpPr>
            <a:spLocks noGrp="1"/>
          </p:cNvSpPr>
          <p:nvPr>
            <p:ph idx="1"/>
          </p:nvPr>
        </p:nvSpPr>
        <p:spPr/>
        <p:txBody>
          <a:bodyPr>
            <a:normAutofit/>
          </a:bodyPr>
          <a:lstStyle/>
          <a:p>
            <a:r>
              <a:rPr lang="es-CL" sz="2800" dirty="0"/>
              <a:t>Reconocer la importancia de la idea de progreso indefinido en el S.XIX y la mentalidad de sus sociedades en Europa y EE.UU.</a:t>
            </a:r>
          </a:p>
        </p:txBody>
      </p:sp>
    </p:spTree>
    <p:extLst>
      <p:ext uri="{BB962C8B-B14F-4D97-AF65-F5344CB8AC3E}">
        <p14:creationId xmlns:p14="http://schemas.microsoft.com/office/powerpoint/2010/main" val="173870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939AF2-EA0E-42FC-A5F3-35231644718B}"/>
              </a:ext>
            </a:extLst>
          </p:cNvPr>
          <p:cNvSpPr>
            <a:spLocks noGrp="1"/>
          </p:cNvSpPr>
          <p:nvPr>
            <p:ph type="title"/>
          </p:nvPr>
        </p:nvSpPr>
        <p:spPr>
          <a:xfrm>
            <a:off x="-652228" y="387658"/>
            <a:ext cx="10353762" cy="970450"/>
          </a:xfrm>
        </p:spPr>
        <p:txBody>
          <a:bodyPr/>
          <a:lstStyle/>
          <a:p>
            <a:r>
              <a:rPr lang="es-CL" dirty="0"/>
              <a:t>Contexto espacio temporal</a:t>
            </a:r>
          </a:p>
        </p:txBody>
      </p:sp>
      <p:pic>
        <p:nvPicPr>
          <p:cNvPr id="5" name="Marcador de contenido 4" descr="Mapa&#10;&#10;Descripción generada automáticamente">
            <a:extLst>
              <a:ext uri="{FF2B5EF4-FFF2-40B4-BE49-F238E27FC236}">
                <a16:creationId xmlns:a16="http://schemas.microsoft.com/office/drawing/2014/main" id="{5050603A-8716-4EE0-818C-B07AE33A03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29129"/>
            <a:ext cx="8308962" cy="5273511"/>
          </a:xfrm>
        </p:spPr>
      </p:pic>
      <p:sp>
        <p:nvSpPr>
          <p:cNvPr id="6" name="Rectángulo 5">
            <a:extLst>
              <a:ext uri="{FF2B5EF4-FFF2-40B4-BE49-F238E27FC236}">
                <a16:creationId xmlns:a16="http://schemas.microsoft.com/office/drawing/2014/main" id="{5654D021-6456-4F35-B5CA-C69A8B706A49}"/>
              </a:ext>
            </a:extLst>
          </p:cNvPr>
          <p:cNvSpPr/>
          <p:nvPr/>
        </p:nvSpPr>
        <p:spPr>
          <a:xfrm>
            <a:off x="8308962" y="1712515"/>
            <a:ext cx="3537993" cy="5016758"/>
          </a:xfrm>
          <a:prstGeom prst="rect">
            <a:avLst/>
          </a:prstGeom>
          <a:noFill/>
        </p:spPr>
        <p:txBody>
          <a:bodyPr wrap="square" lIns="91440" tIns="45720" rIns="91440" bIns="45720">
            <a:spAutoFit/>
          </a:bodyPr>
          <a:lstStyle/>
          <a:p>
            <a:pPr algn="just"/>
            <a:r>
              <a:rPr lang="es-ES" sz="2400" b="1" dirty="0">
                <a:ln w="12700">
                  <a:solidFill>
                    <a:schemeClr val="accent5"/>
                  </a:solidFill>
                  <a:prstDash val="solid"/>
                </a:ln>
                <a:pattFill prst="ltDnDiag">
                  <a:fgClr>
                    <a:schemeClr val="accent5">
                      <a:lumMod val="60000"/>
                      <a:lumOff val="40000"/>
                    </a:schemeClr>
                  </a:fgClr>
                  <a:bgClr>
                    <a:schemeClr val="bg1"/>
                  </a:bgClr>
                </a:pattFill>
              </a:rPr>
              <a:t>Grandes potencias europeas siglo XIX </a:t>
            </a:r>
            <a:endParaRPr lang="es-ES" sz="2400" b="1" cap="none" spc="0" dirty="0">
              <a:ln w="12700">
                <a:solidFill>
                  <a:schemeClr val="accent5"/>
                </a:solidFill>
                <a:prstDash val="solid"/>
              </a:ln>
              <a:pattFill prst="ltDnDiag">
                <a:fgClr>
                  <a:schemeClr val="accent5">
                    <a:lumMod val="60000"/>
                    <a:lumOff val="40000"/>
                  </a:schemeClr>
                </a:fgClr>
                <a:bgClr>
                  <a:schemeClr val="bg1"/>
                </a:bgClr>
              </a:pattFill>
              <a:effectLst/>
            </a:endParaRPr>
          </a:p>
          <a:p>
            <a:pPr marL="457200" indent="-457200" algn="just">
              <a:buFont typeface="Arial" panose="020B0604020202020204" pitchFamily="34" charset="0"/>
              <a:buChar char="•"/>
            </a:pPr>
            <a:r>
              <a:rPr lang="es-ES" sz="2400" b="1" cap="none" spc="0" dirty="0">
                <a:ln w="12700">
                  <a:solidFill>
                    <a:schemeClr val="accent5"/>
                  </a:solidFill>
                  <a:prstDash val="solid"/>
                </a:ln>
                <a:pattFill prst="ltDnDiag">
                  <a:fgClr>
                    <a:schemeClr val="accent5">
                      <a:lumMod val="60000"/>
                      <a:lumOff val="40000"/>
                    </a:schemeClr>
                  </a:fgClr>
                  <a:bgClr>
                    <a:schemeClr val="bg1"/>
                  </a:bgClr>
                </a:pattFill>
                <a:effectLst/>
              </a:rPr>
              <a:t>El Reino Unido</a:t>
            </a:r>
          </a:p>
          <a:p>
            <a:pPr marL="457200" indent="-457200" algn="just">
              <a:buFont typeface="Arial" panose="020B0604020202020204" pitchFamily="34" charset="0"/>
              <a:buChar char="•"/>
            </a:pPr>
            <a:r>
              <a:rPr lang="es-ES" sz="2400" b="1" dirty="0">
                <a:ln w="12700">
                  <a:solidFill>
                    <a:schemeClr val="accent5"/>
                  </a:solidFill>
                  <a:prstDash val="solid"/>
                </a:ln>
                <a:pattFill prst="ltDnDiag">
                  <a:fgClr>
                    <a:schemeClr val="accent5">
                      <a:lumMod val="60000"/>
                      <a:lumOff val="40000"/>
                    </a:schemeClr>
                  </a:fgClr>
                  <a:bgClr>
                    <a:schemeClr val="bg1"/>
                  </a:bgClr>
                </a:pattFill>
              </a:rPr>
              <a:t>Francia </a:t>
            </a:r>
          </a:p>
          <a:p>
            <a:pPr marL="457200" indent="-457200" algn="just">
              <a:buFont typeface="Arial" panose="020B0604020202020204" pitchFamily="34" charset="0"/>
              <a:buChar char="•"/>
            </a:pPr>
            <a:r>
              <a:rPr lang="es-ES" sz="2400" b="1" dirty="0">
                <a:ln w="12700">
                  <a:solidFill>
                    <a:schemeClr val="accent5"/>
                  </a:solidFill>
                  <a:prstDash val="solid"/>
                </a:ln>
                <a:pattFill prst="ltDnDiag">
                  <a:fgClr>
                    <a:schemeClr val="accent5">
                      <a:lumMod val="60000"/>
                      <a:lumOff val="40000"/>
                    </a:schemeClr>
                  </a:fgClr>
                  <a:bgClr>
                    <a:schemeClr val="bg1"/>
                  </a:bgClr>
                </a:pattFill>
              </a:rPr>
              <a:t>Alemania</a:t>
            </a:r>
          </a:p>
          <a:p>
            <a:pPr algn="just"/>
            <a:endParaRPr lang="es-ES" sz="2400" b="1" dirty="0">
              <a:ln w="12700">
                <a:solidFill>
                  <a:schemeClr val="accent5"/>
                </a:solidFill>
                <a:prstDash val="solid"/>
              </a:ln>
              <a:pattFill prst="ltDnDiag">
                <a:fgClr>
                  <a:schemeClr val="accent5">
                    <a:lumMod val="60000"/>
                    <a:lumOff val="40000"/>
                  </a:schemeClr>
                </a:fgClr>
                <a:bgClr>
                  <a:schemeClr val="bg1"/>
                </a:bgClr>
              </a:pattFill>
            </a:endParaRPr>
          </a:p>
          <a:p>
            <a:pPr algn="just"/>
            <a:r>
              <a:rPr lang="es-ES" sz="2400" b="1" dirty="0">
                <a:ln w="12700">
                  <a:solidFill>
                    <a:schemeClr val="accent5"/>
                  </a:solidFill>
                  <a:prstDash val="solid"/>
                </a:ln>
                <a:pattFill prst="ltDnDiag">
                  <a:fgClr>
                    <a:schemeClr val="accent5">
                      <a:lumMod val="60000"/>
                      <a:lumOff val="40000"/>
                    </a:schemeClr>
                  </a:fgClr>
                  <a:bgClr>
                    <a:schemeClr val="bg1"/>
                  </a:bgClr>
                </a:pattFill>
              </a:rPr>
              <a:t>Fueron Estados-nación liberales y burgueses.</a:t>
            </a:r>
          </a:p>
          <a:p>
            <a:pPr algn="just"/>
            <a:endParaRPr lang="es-ES" sz="2400" b="1" dirty="0">
              <a:ln w="12700">
                <a:solidFill>
                  <a:schemeClr val="accent5"/>
                </a:solidFill>
                <a:prstDash val="solid"/>
              </a:ln>
              <a:pattFill prst="ltDnDiag">
                <a:fgClr>
                  <a:schemeClr val="accent5">
                    <a:lumMod val="60000"/>
                    <a:lumOff val="40000"/>
                  </a:schemeClr>
                </a:fgClr>
                <a:bgClr>
                  <a:schemeClr val="bg1"/>
                </a:bgClr>
              </a:pattFill>
            </a:endParaRPr>
          </a:p>
          <a:p>
            <a:pPr algn="just"/>
            <a:r>
              <a:rPr lang="es-ES" sz="2400" b="1" dirty="0">
                <a:ln w="12700">
                  <a:solidFill>
                    <a:schemeClr val="accent5"/>
                  </a:solidFill>
                  <a:prstDash val="solid"/>
                </a:ln>
                <a:pattFill prst="ltDnDiag">
                  <a:fgClr>
                    <a:schemeClr val="accent5">
                      <a:lumMod val="60000"/>
                      <a:lumOff val="40000"/>
                    </a:schemeClr>
                  </a:fgClr>
                  <a:bgClr>
                    <a:schemeClr val="bg1"/>
                  </a:bgClr>
                </a:pattFill>
              </a:rPr>
              <a:t>Su influencia alcanzo Europa, Asia, África y América</a:t>
            </a:r>
          </a:p>
          <a:p>
            <a:pPr algn="just"/>
            <a:endParaRPr lang="es-ES" sz="3200" b="1" dirty="0">
              <a:ln w="12700">
                <a:solidFill>
                  <a:schemeClr val="accent5"/>
                </a:solidFill>
                <a:prstDash val="solid"/>
              </a:ln>
              <a:pattFill prst="ltDnDiag">
                <a:fgClr>
                  <a:schemeClr val="accent5">
                    <a:lumMod val="60000"/>
                    <a:lumOff val="40000"/>
                  </a:schemeClr>
                </a:fgClr>
                <a:bgClr>
                  <a:schemeClr val="bg1"/>
                </a:bgClr>
              </a:pattFill>
            </a:endParaRPr>
          </a:p>
        </p:txBody>
      </p:sp>
    </p:spTree>
    <p:extLst>
      <p:ext uri="{BB962C8B-B14F-4D97-AF65-F5344CB8AC3E}">
        <p14:creationId xmlns:p14="http://schemas.microsoft.com/office/powerpoint/2010/main" val="410266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965196"/>
            <a:ext cx="5121372"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913795" y="609600"/>
            <a:ext cx="4538741" cy="970450"/>
          </a:xfrm>
        </p:spPr>
        <p:txBody>
          <a:bodyPr>
            <a:normAutofit/>
          </a:bodyPr>
          <a:lstStyle/>
          <a:p>
            <a:pPr>
              <a:lnSpc>
                <a:spcPct val="90000"/>
              </a:lnSpc>
            </a:pPr>
            <a:r>
              <a:rPr lang="es-CL" sz="3100"/>
              <a:t>La idea de progreso indefinido</a:t>
            </a:r>
          </a:p>
        </p:txBody>
      </p:sp>
      <p:sp>
        <p:nvSpPr>
          <p:cNvPr id="3" name="Marcador de contenido 2"/>
          <p:cNvSpPr>
            <a:spLocks noGrp="1"/>
          </p:cNvSpPr>
          <p:nvPr>
            <p:ph idx="1"/>
          </p:nvPr>
        </p:nvSpPr>
        <p:spPr>
          <a:xfrm>
            <a:off x="913795" y="1732449"/>
            <a:ext cx="4538741" cy="4058751"/>
          </a:xfrm>
        </p:spPr>
        <p:txBody>
          <a:bodyPr anchor="ctr">
            <a:normAutofit/>
          </a:bodyPr>
          <a:lstStyle/>
          <a:p>
            <a:pPr>
              <a:lnSpc>
                <a:spcPct val="90000"/>
              </a:lnSpc>
            </a:pPr>
            <a:r>
              <a:rPr lang="es-CL" sz="1700" dirty="0"/>
              <a:t>Se desarrolla y adquiere fuerza a lo largo de los siglos XVIII y XIX, en un contexto de cambios políticos, económicos y sociales.</a:t>
            </a:r>
          </a:p>
          <a:p>
            <a:pPr>
              <a:lnSpc>
                <a:spcPct val="90000"/>
              </a:lnSpc>
            </a:pPr>
            <a:endParaRPr lang="es-CL" sz="1700" dirty="0"/>
          </a:p>
          <a:p>
            <a:pPr>
              <a:lnSpc>
                <a:spcPct val="90000"/>
              </a:lnSpc>
            </a:pPr>
            <a:r>
              <a:rPr lang="es-CL" sz="1700" dirty="0"/>
              <a:t>Fomenta la generación de conocimientos de carácter racional y científico.</a:t>
            </a:r>
          </a:p>
          <a:p>
            <a:pPr>
              <a:lnSpc>
                <a:spcPct val="90000"/>
              </a:lnSpc>
            </a:pPr>
            <a:endParaRPr lang="es-CL" sz="1700" dirty="0"/>
          </a:p>
          <a:p>
            <a:pPr>
              <a:lnSpc>
                <a:spcPct val="90000"/>
              </a:lnSpc>
            </a:pPr>
            <a:r>
              <a:rPr lang="es-CL" sz="1700" dirty="0"/>
              <a:t>Las elites de la época creen que con la caída del paradigma teocéntrico, la humanidad será capaz de alcanzar un desarrollo continuo, irreversible e inevitable.</a:t>
            </a:r>
          </a:p>
        </p:txBody>
      </p:sp>
      <p:sp>
        <p:nvSpPr>
          <p:cNvPr id="6" name="CuadroTexto 5"/>
          <p:cNvSpPr txBox="1"/>
          <p:nvPr/>
        </p:nvSpPr>
        <p:spPr>
          <a:xfrm>
            <a:off x="6705514" y="5850669"/>
            <a:ext cx="3949607" cy="369332"/>
          </a:xfrm>
          <a:prstGeom prst="rect">
            <a:avLst/>
          </a:prstGeom>
          <a:noFill/>
        </p:spPr>
        <p:txBody>
          <a:bodyPr wrap="none" rtlCol="0">
            <a:spAutoFit/>
          </a:bodyPr>
          <a:lstStyle/>
          <a:p>
            <a:r>
              <a:rPr lang="es-CL" dirty="0" err="1">
                <a:solidFill>
                  <a:schemeClr val="bg2">
                    <a:lumMod val="50000"/>
                    <a:lumOff val="50000"/>
                  </a:schemeClr>
                </a:solidFill>
                <a:effectLst>
                  <a:outerShdw blurRad="38100" dist="38100" dir="2700000" algn="tl">
                    <a:srgbClr val="000000">
                      <a:alpha val="43137"/>
                    </a:srgbClr>
                  </a:outerShdw>
                </a:effectLst>
              </a:rPr>
              <a:t>Gast</a:t>
            </a:r>
            <a:r>
              <a:rPr lang="es-CL" dirty="0">
                <a:solidFill>
                  <a:schemeClr val="bg2">
                    <a:lumMod val="50000"/>
                    <a:lumOff val="50000"/>
                  </a:schemeClr>
                </a:solidFill>
                <a:effectLst>
                  <a:outerShdw blurRad="38100" dist="38100" dir="2700000" algn="tl">
                    <a:srgbClr val="000000">
                      <a:alpha val="43137"/>
                    </a:srgbClr>
                  </a:outerShdw>
                </a:effectLst>
              </a:rPr>
              <a:t>, J. (1872) El Progreso Americano</a:t>
            </a: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11744" r="6856"/>
          <a:stretch/>
        </p:blipFill>
        <p:spPr>
          <a:xfrm>
            <a:off x="6320847" y="1291256"/>
            <a:ext cx="4718940" cy="4275487"/>
          </a:xfrm>
          <a:prstGeom prst="rect">
            <a:avLst/>
          </a:prstGeom>
        </p:spPr>
      </p:pic>
    </p:spTree>
    <p:extLst>
      <p:ext uri="{BB962C8B-B14F-4D97-AF65-F5344CB8AC3E}">
        <p14:creationId xmlns:p14="http://schemas.microsoft.com/office/powerpoint/2010/main" val="194234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El progreso en el S.XIX	</a:t>
            </a:r>
          </a:p>
        </p:txBody>
      </p:sp>
      <p:sp>
        <p:nvSpPr>
          <p:cNvPr id="3" name="Marcador de contenido 2"/>
          <p:cNvSpPr>
            <a:spLocks noGrp="1"/>
          </p:cNvSpPr>
          <p:nvPr>
            <p:ph idx="1"/>
          </p:nvPr>
        </p:nvSpPr>
        <p:spPr/>
        <p:txBody>
          <a:bodyPr>
            <a:normAutofit fontScale="92500" lnSpcReduction="10000"/>
          </a:bodyPr>
          <a:lstStyle/>
          <a:p>
            <a:pPr marL="36900" indent="0" algn="ctr">
              <a:buNone/>
            </a:pPr>
            <a:r>
              <a:rPr lang="es-CL" dirty="0">
                <a:effectLst/>
              </a:rPr>
              <a:t>Los antiguos y los modernos.</a:t>
            </a:r>
          </a:p>
          <a:p>
            <a:r>
              <a:rPr lang="es-CL" dirty="0">
                <a:effectLst/>
              </a:rPr>
              <a:t>“Por un lado, estaban en el siglo XVII aquellos que creían que nada de lo que se había escrito o realizado intelectualmente en los tiempos modernos igualaba la calidad de las obras de la antigüedad clásica (...) Los partidarios de los modernos sostenían precisamente lo contrario (...) No existe ninguna prueba que atestigüe la degeneración de la razón humana desde la época de los griegos. Y si los hombres de nuestro tiempo están tan bien constituidos física y mentalmente como lo estaban los hombres de la antigüedad, se desprende que ha habido y seguirá habiendo un definido avance tanto de las artes como de las ciencias, simplemente porque cada era tiene la posibilidad de desarrollar lo que le han legado las eras precedentes.”</a:t>
            </a:r>
          </a:p>
          <a:p>
            <a:endParaRPr lang="es-CL" dirty="0">
              <a:effectLst/>
            </a:endParaRPr>
          </a:p>
          <a:p>
            <a:endParaRPr lang="es-CL" dirty="0">
              <a:effectLst/>
            </a:endParaRPr>
          </a:p>
          <a:p>
            <a:pPr algn="r"/>
            <a:r>
              <a:rPr lang="es-CL" dirty="0" err="1"/>
              <a:t>Nisbet</a:t>
            </a:r>
            <a:r>
              <a:rPr lang="es-CL" dirty="0"/>
              <a:t>, R. Historia de la idea de progreso, 1980.</a:t>
            </a:r>
            <a:endParaRPr lang="es-CL" dirty="0">
              <a:effectLst/>
            </a:endParaRPr>
          </a:p>
        </p:txBody>
      </p:sp>
    </p:spTree>
    <p:extLst>
      <p:ext uri="{BB962C8B-B14F-4D97-AF65-F5344CB8AC3E}">
        <p14:creationId xmlns:p14="http://schemas.microsoft.com/office/powerpoint/2010/main" val="218525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177" y="175874"/>
            <a:ext cx="10353762" cy="970450"/>
          </a:xfrm>
        </p:spPr>
        <p:txBody>
          <a:bodyPr>
            <a:normAutofit fontScale="90000"/>
          </a:bodyPr>
          <a:lstStyle/>
          <a:p>
            <a:r>
              <a:rPr lang="es-CL" dirty="0"/>
              <a:t>Características de la idea de</a:t>
            </a:r>
            <a:br>
              <a:rPr lang="es-CL" dirty="0"/>
            </a:br>
            <a:r>
              <a:rPr lang="es-CL" dirty="0"/>
              <a:t>Progreso Indefinido</a:t>
            </a:r>
          </a:p>
        </p:txBody>
      </p:sp>
      <p:sp>
        <p:nvSpPr>
          <p:cNvPr id="4" name="Rectángulo: esquinas redondeadas 3"/>
          <p:cNvSpPr/>
          <p:nvPr/>
        </p:nvSpPr>
        <p:spPr>
          <a:xfrm>
            <a:off x="388237" y="1628901"/>
            <a:ext cx="3448594" cy="1502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dirty="0"/>
              <a:t>Es lineal, ascendente, continuo e infinito.</a:t>
            </a:r>
          </a:p>
        </p:txBody>
      </p:sp>
      <p:sp>
        <p:nvSpPr>
          <p:cNvPr id="5" name="Rectángulo: esquinas redondeadas 4"/>
          <p:cNvSpPr/>
          <p:nvPr/>
        </p:nvSpPr>
        <p:spPr>
          <a:xfrm>
            <a:off x="8145534" y="1580050"/>
            <a:ext cx="3448594" cy="1502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dirty="0"/>
              <a:t>El medio para alcanzarlo es la razón.</a:t>
            </a:r>
          </a:p>
        </p:txBody>
      </p:sp>
      <p:sp>
        <p:nvSpPr>
          <p:cNvPr id="6" name="Rectángulo: esquinas redondeadas 5"/>
          <p:cNvSpPr/>
          <p:nvPr/>
        </p:nvSpPr>
        <p:spPr>
          <a:xfrm>
            <a:off x="8145534" y="4643173"/>
            <a:ext cx="3448594" cy="1502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dirty="0"/>
              <a:t>Permite alcanzar el perfeccionamiento moral, social, político y económico</a:t>
            </a:r>
            <a:r>
              <a:rPr lang="es-CL" dirty="0"/>
              <a:t>.</a:t>
            </a:r>
          </a:p>
        </p:txBody>
      </p:sp>
      <p:sp>
        <p:nvSpPr>
          <p:cNvPr id="7" name="Rectángulo: esquinas redondeadas 6"/>
          <p:cNvSpPr/>
          <p:nvPr/>
        </p:nvSpPr>
        <p:spPr>
          <a:xfrm>
            <a:off x="4175761" y="3082279"/>
            <a:ext cx="3448594" cy="1502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dirty="0"/>
              <a:t>Es una acumulación de conocimientos de las diversas áreas del arte y la ciencia.</a:t>
            </a:r>
          </a:p>
        </p:txBody>
      </p:sp>
      <p:sp>
        <p:nvSpPr>
          <p:cNvPr id="8" name="Rectángulo: esquinas redondeadas 7"/>
          <p:cNvSpPr/>
          <p:nvPr/>
        </p:nvSpPr>
        <p:spPr>
          <a:xfrm>
            <a:off x="388237" y="4694672"/>
            <a:ext cx="3448594" cy="1502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dirty="0"/>
              <a:t>Es antropocéntrico, el ser humano es el eje del progreso.</a:t>
            </a:r>
          </a:p>
        </p:txBody>
      </p:sp>
    </p:spTree>
    <p:extLst>
      <p:ext uri="{BB962C8B-B14F-4D97-AF65-F5344CB8AC3E}">
        <p14:creationId xmlns:p14="http://schemas.microsoft.com/office/powerpoint/2010/main" val="178895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El progreso en el S.XIX</a:t>
            </a:r>
          </a:p>
        </p:txBody>
      </p:sp>
      <p:sp>
        <p:nvSpPr>
          <p:cNvPr id="3" name="Marcador de contenido 2"/>
          <p:cNvSpPr>
            <a:spLocks noGrp="1"/>
          </p:cNvSpPr>
          <p:nvPr>
            <p:ph idx="1"/>
          </p:nvPr>
        </p:nvSpPr>
        <p:spPr/>
        <p:txBody>
          <a:bodyPr/>
          <a:lstStyle/>
          <a:p>
            <a:r>
              <a:rPr lang="es-CL" dirty="0">
                <a:effectLst/>
              </a:rPr>
              <a:t>“Poco imaginan los hombres (en tanto que individuos e incluso como pueblos) que, al perseguir cada cual su propia intención según su parecer y a menudo en contra de los otros, siguen sin advertirlo, como un hilo conductor, la intención de la Naturaleza, que les es desconocida, y trabajan en pro de la misma.”</a:t>
            </a:r>
          </a:p>
          <a:p>
            <a:pPr algn="r"/>
            <a:r>
              <a:rPr lang="es-CL" sz="1800" dirty="0">
                <a:effectLst/>
              </a:rPr>
              <a:t> I. Kant, Ideas para una historia universal en clave cosmopolita y otros escritos sobre Filosofía de la Historia, Madrid</a:t>
            </a:r>
            <a:endParaRPr lang="es-CL" sz="1800" dirty="0"/>
          </a:p>
        </p:txBody>
      </p:sp>
    </p:spTree>
    <p:extLst>
      <p:ext uri="{BB962C8B-B14F-4D97-AF65-F5344CB8AC3E}">
        <p14:creationId xmlns:p14="http://schemas.microsoft.com/office/powerpoint/2010/main" val="360242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Contexto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61216132"/>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50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Actividad</a:t>
            </a:r>
          </a:p>
        </p:txBody>
      </p:sp>
      <p:sp>
        <p:nvSpPr>
          <p:cNvPr id="3" name="Marcador de contenido 2"/>
          <p:cNvSpPr>
            <a:spLocks noGrp="1"/>
          </p:cNvSpPr>
          <p:nvPr>
            <p:ph idx="1"/>
          </p:nvPr>
        </p:nvSpPr>
        <p:spPr/>
        <p:txBody>
          <a:bodyPr>
            <a:normAutofit lnSpcReduction="10000"/>
          </a:bodyPr>
          <a:lstStyle/>
          <a:p>
            <a:r>
              <a:rPr lang="es-CL" dirty="0"/>
              <a:t>Película: La Vuelta al Mundo en 80 días </a:t>
            </a:r>
            <a:br>
              <a:rPr lang="es-CL" dirty="0"/>
            </a:br>
            <a:r>
              <a:rPr lang="es-CL" dirty="0">
                <a:hlinkClick r:id="rId2"/>
              </a:rPr>
              <a:t>https://www.youtube.com/watch?v=Qbe91rvt2io</a:t>
            </a:r>
            <a:r>
              <a:rPr lang="es-CL" dirty="0"/>
              <a:t> (min 00:00 al 19:20)</a:t>
            </a:r>
          </a:p>
          <a:p>
            <a:endParaRPr lang="es-CL" dirty="0"/>
          </a:p>
          <a:p>
            <a:endParaRPr lang="es-CL" dirty="0"/>
          </a:p>
          <a:p>
            <a:r>
              <a:rPr lang="es-CL" dirty="0"/>
              <a:t>Identificar ideas expuesta propias de la noción de progreso indefinido revisada durante la clase. </a:t>
            </a:r>
          </a:p>
          <a:p>
            <a:r>
              <a:rPr lang="es-CL" dirty="0"/>
              <a:t>Identificar características contextuales y debate al que se  ve expuesto el protagonista.</a:t>
            </a:r>
          </a:p>
          <a:p>
            <a:endParaRPr lang="es-CL" dirty="0"/>
          </a:p>
          <a:p>
            <a:r>
              <a:rPr lang="es-CL" dirty="0"/>
              <a:t>¿Cuáles son las motivaciones del protagonista? ¿Cuáles son los problemas que enfrenta? </a:t>
            </a:r>
            <a:br>
              <a:rPr lang="es-CL" dirty="0"/>
            </a:br>
            <a:r>
              <a:rPr lang="es-CL" dirty="0"/>
              <a:t>Cómo el contexto en el cual se desarrolla la noción de progreso indefinido (S.XIX) puede ayudar al protagonista a lograr su objetivo</a:t>
            </a:r>
          </a:p>
        </p:txBody>
      </p:sp>
    </p:spTree>
    <p:extLst>
      <p:ext uri="{BB962C8B-B14F-4D97-AF65-F5344CB8AC3E}">
        <p14:creationId xmlns:p14="http://schemas.microsoft.com/office/powerpoint/2010/main" val="25604568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TM04033929[[fn=Pizarra]]</Template>
  <TotalTime>581</TotalTime>
  <Words>697</Words>
  <Application>Microsoft Office PowerPoint</Application>
  <PresentationFormat>Panorámica</PresentationFormat>
  <Paragraphs>66</Paragraphs>
  <Slides>9</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Calisto MT</vt:lpstr>
      <vt:lpstr>Wingdings 2</vt:lpstr>
      <vt:lpstr>Pizarra</vt:lpstr>
      <vt:lpstr>El progreso indefinido y sus contradicciones</vt:lpstr>
      <vt:lpstr>Objetivo</vt:lpstr>
      <vt:lpstr>Contexto espacio temporal</vt:lpstr>
      <vt:lpstr>La idea de progreso indefinido</vt:lpstr>
      <vt:lpstr>El progreso en el S.XIX </vt:lpstr>
      <vt:lpstr>Características de la idea de Progreso Indefinido</vt:lpstr>
      <vt:lpstr>El progreso en el S.XIX</vt:lpstr>
      <vt:lpstr>Contexto</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2: EL progreso indefinido y sus contradicciones</dc:title>
  <dc:creator>Abraham López Fuentes</dc:creator>
  <cp:lastModifiedBy>Carmen Barros Ortega</cp:lastModifiedBy>
  <cp:revision>20</cp:revision>
  <dcterms:created xsi:type="dcterms:W3CDTF">2017-08-07T10:23:41Z</dcterms:created>
  <dcterms:modified xsi:type="dcterms:W3CDTF">2021-08-02T15:23:06Z</dcterms:modified>
</cp:coreProperties>
</file>