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59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Anton" panose="020B0604020202020204" charset="0"/>
      <p:regular r:id="rId17"/>
    </p:embeddedFont>
    <p:embeddedFont>
      <p:font typeface="Barlow Bold" panose="020B0604020202020204" charset="0"/>
      <p:regular r:id="rId18"/>
    </p:embeddedFont>
    <p:embeddedFont>
      <p:font typeface="Barlow Medium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</p:embeddedFont>
    <p:embeddedFont>
      <p:font typeface="Lato Italics" panose="020B0604020202020204" charset="0"/>
      <p:regular r:id="rId25"/>
    </p:embeddedFont>
    <p:embeddedFont>
      <p:font typeface="Nickainley" panose="020B0604020202020204" charset="0"/>
      <p:regular r:id="rId26"/>
    </p:embeddedFont>
    <p:embeddedFont>
      <p:font typeface="Open Sans Extra Bold" panose="020B0604020202020204" charset="0"/>
      <p:regular r:id="rId27"/>
    </p:embeddedFont>
    <p:embeddedFont>
      <p:font typeface="Open Sans Light" panose="020B0604020202020204" charset="0"/>
      <p:regular r:id="rId28"/>
    </p:embeddedFont>
    <p:embeddedFont>
      <p:font typeface="Oswald" panose="020B0604020202020204" charset="0"/>
      <p:regular r:id="rId29"/>
    </p:embeddedFont>
    <p:embeddedFont>
      <p:font typeface="Prompt Light Bold" panose="020B0604020202020204" charset="-34"/>
      <p:regular r:id="rId30"/>
    </p:embeddedFont>
    <p:embeddedFont>
      <p:font typeface="Prompt Medium Bold" panose="020B0604020202020204" charset="-34"/>
      <p:regular r:id="rId31"/>
    </p:embeddedFont>
    <p:embeddedFont>
      <p:font typeface="Varela Round" panose="020B0604020202020204" charset="-79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10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ABEF0-8CA0-4531-ABBA-34CDB39002AC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FC9B8-CA1F-4693-8F8E-A275C9A9CE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3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C9B8-CA1F-4693-8F8E-A275C9A9CEB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35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IZQ: EUROPA SIGLO XVI</a:t>
            </a:r>
          </a:p>
          <a:p>
            <a:r>
              <a:rPr lang="es-ES" dirty="0"/>
              <a:t>DER: EUROPA EDAD MEDIA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C9B8-CA1F-4693-8F8E-A275C9A9CEB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56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hYajgwcWb1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2964" y="-250433"/>
            <a:ext cx="5507101" cy="10777614"/>
          </a:xfrm>
          <a:prstGeom prst="rect">
            <a:avLst/>
          </a:prstGeom>
          <a:solidFill>
            <a:srgbClr val="414B3B">
              <a:alpha val="49803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5154137" y="208956"/>
            <a:ext cx="10333653" cy="10010840"/>
            <a:chOff x="-3049712" y="-18521"/>
            <a:chExt cx="13778205" cy="13347786"/>
          </a:xfrm>
        </p:grpSpPr>
        <p:sp>
          <p:nvSpPr>
            <p:cNvPr id="4" name="AutoShape 4"/>
            <p:cNvSpPr/>
            <p:nvPr/>
          </p:nvSpPr>
          <p:spPr>
            <a:xfrm>
              <a:off x="-3049712" y="11437671"/>
              <a:ext cx="13178008" cy="1832484"/>
            </a:xfrm>
            <a:prstGeom prst="rect">
              <a:avLst/>
            </a:prstGeom>
            <a:solidFill>
              <a:srgbClr val="414B3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8521"/>
              <a:ext cx="10728493" cy="10594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80"/>
                </a:lnSpc>
              </a:pPr>
              <a:r>
                <a:rPr lang="en-US" sz="8734" spc="262">
                  <a:solidFill>
                    <a:srgbClr val="414B3B"/>
                  </a:solidFill>
                  <a:latin typeface="Barlow Bold"/>
                </a:rPr>
                <a:t>EL SURGIMIENTO DE LOS ESTADOS MODERNOS (SIGLO XVI)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8768" y="11357614"/>
              <a:ext cx="8386802" cy="1971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83"/>
                </a:lnSpc>
              </a:pPr>
              <a:r>
                <a:rPr lang="en-US" sz="2655" spc="212" dirty="0">
                  <a:solidFill>
                    <a:srgbClr val="FFEBEB"/>
                  </a:solidFill>
                  <a:latin typeface="Barlow Medium Bold"/>
                </a:rPr>
                <a:t>8 Básico  </a:t>
              </a:r>
            </a:p>
            <a:p>
              <a:pPr>
                <a:lnSpc>
                  <a:spcPts val="3983"/>
                </a:lnSpc>
              </a:pPr>
              <a:r>
                <a:rPr lang="en-US" sz="2655" spc="212" dirty="0" err="1">
                  <a:solidFill>
                    <a:srgbClr val="FFEBEB"/>
                  </a:solidFill>
                  <a:latin typeface="Barlow Medium Bold"/>
                </a:rPr>
                <a:t>Clase</a:t>
              </a:r>
              <a:r>
                <a:rPr lang="en-US" sz="2655" spc="212" dirty="0">
                  <a:solidFill>
                    <a:srgbClr val="FFEBEB"/>
                  </a:solidFill>
                  <a:latin typeface="Barlow Medium Bold"/>
                </a:rPr>
                <a:t> N° 14                              OA: 02</a:t>
              </a:r>
            </a:p>
            <a:p>
              <a:pPr>
                <a:lnSpc>
                  <a:spcPts val="3983"/>
                </a:lnSpc>
              </a:pPr>
              <a:r>
                <a:rPr lang="en-US" sz="2655" spc="212" dirty="0" err="1">
                  <a:solidFill>
                    <a:srgbClr val="FFEBEB"/>
                  </a:solidFill>
                  <a:latin typeface="Barlow Medium Bold"/>
                </a:rPr>
                <a:t>Profesor</a:t>
              </a:r>
              <a:r>
                <a:rPr lang="en-US" sz="2655" spc="212" dirty="0">
                  <a:solidFill>
                    <a:srgbClr val="FFEBEB"/>
                  </a:solidFill>
                  <a:latin typeface="Barlow Medium Bold"/>
                </a:rPr>
                <a:t>: Abraham López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93569" y="1008832"/>
            <a:ext cx="4521136" cy="8229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5400000">
            <a:off x="-2914512" y="4921998"/>
            <a:ext cx="8200116" cy="43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7"/>
              </a:lnSpc>
            </a:pPr>
            <a:r>
              <a:rPr lang="en-US" sz="2675" spc="214">
                <a:solidFill>
                  <a:srgbClr val="FFEBEB"/>
                </a:solidFill>
                <a:latin typeface="Barlow Medium Bold"/>
              </a:rPr>
              <a:t>HISTORIA - PROFESOR ABRAHAM LÓPEZ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l="2016" r="2016"/>
          <a:stretch>
            <a:fillRect/>
          </a:stretch>
        </p:blipFill>
        <p:spPr>
          <a:xfrm>
            <a:off x="3201187" y="-268704"/>
            <a:ext cx="15644215" cy="1088145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121305" y="-321367"/>
            <a:ext cx="9137995" cy="9541637"/>
          </a:xfrm>
          <a:prstGeom prst="rect">
            <a:avLst/>
          </a:prstGeom>
          <a:solidFill>
            <a:srgbClr val="FBFDF4"/>
          </a:solidFill>
        </p:spPr>
      </p:sp>
      <p:sp>
        <p:nvSpPr>
          <p:cNvPr id="4" name="AutoShape 4"/>
          <p:cNvSpPr/>
          <p:nvPr/>
        </p:nvSpPr>
        <p:spPr>
          <a:xfrm>
            <a:off x="-463229" y="-188262"/>
            <a:ext cx="3965907" cy="10720569"/>
          </a:xfrm>
          <a:prstGeom prst="rect">
            <a:avLst/>
          </a:prstGeom>
          <a:solidFill>
            <a:srgbClr val="C29A74"/>
          </a:solidFill>
        </p:spPr>
      </p:sp>
      <p:sp>
        <p:nvSpPr>
          <p:cNvPr id="5" name="TextBox 5"/>
          <p:cNvSpPr txBox="1"/>
          <p:nvPr/>
        </p:nvSpPr>
        <p:spPr>
          <a:xfrm rot="-5400000">
            <a:off x="-2400107" y="4091461"/>
            <a:ext cx="8219129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280">
                <a:solidFill>
                  <a:srgbClr val="FBFDF4"/>
                </a:solidFill>
                <a:latin typeface="Oswald"/>
              </a:rPr>
              <a:t>CARACTERISTICAS DEL PODER ESTATAL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42504" y="135156"/>
            <a:ext cx="8695597" cy="8884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2800" u="sng" spc="28">
                <a:solidFill>
                  <a:srgbClr val="000000"/>
                </a:solidFill>
                <a:latin typeface="Varela Round"/>
              </a:rPr>
              <a:t>Originario:</a:t>
            </a:r>
            <a:r>
              <a:rPr lang="en-US" sz="2800" spc="28">
                <a:solidFill>
                  <a:srgbClr val="000000"/>
                </a:solidFill>
                <a:latin typeface="Varela Round"/>
              </a:rPr>
              <a:t> su realidad y cualidades son inherentes e inseparables de su existencia.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2800" spc="28">
              <a:solidFill>
                <a:srgbClr val="000000"/>
              </a:solidFill>
              <a:latin typeface="Varela Round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2800" u="sng" spc="28">
                <a:solidFill>
                  <a:srgbClr val="000000"/>
                </a:solidFill>
                <a:latin typeface="Varela Round"/>
              </a:rPr>
              <a:t>Autónomo:</a:t>
            </a:r>
            <a:r>
              <a:rPr lang="en-US" sz="2800" spc="28">
                <a:solidFill>
                  <a:srgbClr val="000000"/>
                </a:solidFill>
                <a:latin typeface="Varela Round"/>
              </a:rPr>
              <a:t> no existe otro poder de mayor jerarquía.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2800" spc="28">
              <a:solidFill>
                <a:srgbClr val="000000"/>
              </a:solidFill>
              <a:latin typeface="Varela Round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2800" u="sng" spc="28">
                <a:solidFill>
                  <a:srgbClr val="000000"/>
                </a:solidFill>
                <a:latin typeface="Varela Round"/>
              </a:rPr>
              <a:t>Independiente del exterior:</a:t>
            </a:r>
            <a:r>
              <a:rPr lang="en-US" sz="2800" spc="28">
                <a:solidFill>
                  <a:srgbClr val="000000"/>
                </a:solidFill>
                <a:latin typeface="Varela Round"/>
              </a:rPr>
              <a:t> sus decisiones no dependen de fuera del Estado.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2800" spc="28">
              <a:solidFill>
                <a:srgbClr val="000000"/>
              </a:solidFill>
              <a:latin typeface="Varela Round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2800" u="sng" spc="28">
                <a:solidFill>
                  <a:srgbClr val="000000"/>
                </a:solidFill>
                <a:latin typeface="Varela Round"/>
              </a:rPr>
              <a:t>Coactivo:</a:t>
            </a:r>
            <a:r>
              <a:rPr lang="en-US" sz="2800" spc="28">
                <a:solidFill>
                  <a:srgbClr val="000000"/>
                </a:solidFill>
                <a:latin typeface="Varela Round"/>
              </a:rPr>
              <a:t> posee el monopolio de la fuerza organizada al interior de la sociedad.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2800" spc="28">
              <a:solidFill>
                <a:srgbClr val="000000"/>
              </a:solidFill>
              <a:latin typeface="Varela Round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2800" u="sng" spc="28">
                <a:solidFill>
                  <a:srgbClr val="000000"/>
                </a:solidFill>
                <a:latin typeface="Varela Round"/>
              </a:rPr>
              <a:t>Centralizado:</a:t>
            </a:r>
            <a:r>
              <a:rPr lang="en-US" sz="2800" spc="28">
                <a:solidFill>
                  <a:srgbClr val="000000"/>
                </a:solidFill>
                <a:latin typeface="Varela Round"/>
              </a:rPr>
              <a:t> emana de un centro de decisión política al cual la Nación está subordinada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endParaRPr lang="en-US" sz="2800" spc="28">
              <a:solidFill>
                <a:srgbClr val="000000"/>
              </a:solidFill>
              <a:latin typeface="Varela Round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2800" u="sng" spc="28">
                <a:solidFill>
                  <a:srgbClr val="000000"/>
                </a:solidFill>
                <a:latin typeface="Varela Round"/>
              </a:rPr>
              <a:t>Delimitado territorialmente: </a:t>
            </a:r>
            <a:r>
              <a:rPr lang="en-US" sz="2800" spc="28">
                <a:solidFill>
                  <a:srgbClr val="000000"/>
                </a:solidFill>
                <a:latin typeface="Varela Round"/>
              </a:rPr>
              <a:t>rige en el territorio del Estado y a los habitantes de este.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6570" y="596168"/>
            <a:ext cx="14688578" cy="82623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98168" y="9163050"/>
            <a:ext cx="109053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303030"/>
                </a:solidFill>
                <a:latin typeface="Nickainley"/>
              </a:rPr>
              <a:t>https://www.youtube.com/watch?v=hYajgwcWb1k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3000"/>
          </a:blip>
          <a:srcRect/>
          <a:stretch>
            <a:fillRect/>
          </a:stretch>
        </p:blipFill>
        <p:spPr>
          <a:xfrm>
            <a:off x="3008053" y="175033"/>
            <a:ext cx="13249246" cy="993693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400000">
            <a:off x="11990589" y="4004552"/>
            <a:ext cx="10811317" cy="2277896"/>
          </a:xfrm>
          <a:prstGeom prst="rect">
            <a:avLst/>
          </a:prstGeom>
          <a:solidFill>
            <a:srgbClr val="C29A74">
              <a:alpha val="4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1028700" y="6938508"/>
            <a:ext cx="6515100" cy="2305050"/>
          </a:xfrm>
          <a:prstGeom prst="rect">
            <a:avLst/>
          </a:prstGeom>
          <a:solidFill>
            <a:srgbClr val="C29A74">
              <a:alpha val="6666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1019175" y="3562350"/>
            <a:ext cx="6515100" cy="2305050"/>
          </a:xfrm>
          <a:prstGeom prst="rect">
            <a:avLst/>
          </a:prstGeom>
          <a:solidFill>
            <a:srgbClr val="C29A74">
              <a:alpha val="6666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8629650" y="3562350"/>
            <a:ext cx="6515100" cy="2305050"/>
          </a:xfrm>
          <a:prstGeom prst="rect">
            <a:avLst/>
          </a:prstGeom>
          <a:solidFill>
            <a:srgbClr val="C29A74">
              <a:alpha val="6666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8629650" y="6953250"/>
            <a:ext cx="6515100" cy="2305050"/>
          </a:xfrm>
          <a:prstGeom prst="rect">
            <a:avLst/>
          </a:prstGeom>
          <a:solidFill>
            <a:srgbClr val="C29A74">
              <a:alpha val="6666"/>
            </a:srgbClr>
          </a:solidFill>
        </p:spPr>
      </p:sp>
      <p:grpSp>
        <p:nvGrpSpPr>
          <p:cNvPr id="8" name="Group 8"/>
          <p:cNvGrpSpPr/>
          <p:nvPr/>
        </p:nvGrpSpPr>
        <p:grpSpPr>
          <a:xfrm>
            <a:off x="9144000" y="3914775"/>
            <a:ext cx="5419618" cy="1600200"/>
            <a:chOff x="0" y="0"/>
            <a:chExt cx="7226158" cy="2133600"/>
          </a:xfrm>
        </p:grpSpPr>
        <p:sp>
          <p:nvSpPr>
            <p:cNvPr id="9" name="TextBox 9"/>
            <p:cNvSpPr txBox="1"/>
            <p:nvPr/>
          </p:nvSpPr>
          <p:spPr>
            <a:xfrm>
              <a:off x="2590796" y="-95250"/>
              <a:ext cx="4635361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C29A74"/>
                  </a:solidFill>
                  <a:latin typeface="Lato"/>
                </a:rPr>
                <a:t>Diplomacia y consolidación del territorio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24925"/>
              <a:ext cx="1738771" cy="1483751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9184273" y="7576683"/>
            <a:ext cx="5379345" cy="1034614"/>
            <a:chOff x="0" y="0"/>
            <a:chExt cx="7172460" cy="1379485"/>
          </a:xfrm>
        </p:grpSpPr>
        <p:sp>
          <p:nvSpPr>
            <p:cNvPr id="12" name="TextBox 12"/>
            <p:cNvSpPr txBox="1"/>
            <p:nvPr/>
          </p:nvSpPr>
          <p:spPr>
            <a:xfrm>
              <a:off x="2537099" y="-95250"/>
              <a:ext cx="4635361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C29A74"/>
                  </a:solidFill>
                  <a:latin typeface="Lato"/>
                </a:rPr>
                <a:t>Ejercito permanente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31426"/>
              <a:ext cx="1685073" cy="1348059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3712" y="3754277"/>
            <a:ext cx="1921196" cy="19211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977593" y="7417783"/>
            <a:ext cx="1248318" cy="1346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80586" y="7417783"/>
            <a:ext cx="2947639" cy="165804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28700" y="3952123"/>
            <a:ext cx="2256585" cy="191527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rcRect l="5465" r="5465"/>
          <a:stretch>
            <a:fillRect/>
          </a:stretch>
        </p:blipFill>
        <p:spPr>
          <a:xfrm>
            <a:off x="930760" y="7302853"/>
            <a:ext cx="2452465" cy="15763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 t="9557" b="724"/>
          <a:stretch>
            <a:fillRect/>
          </a:stretch>
        </p:blipFill>
        <p:spPr>
          <a:xfrm>
            <a:off x="7980586" y="3914775"/>
            <a:ext cx="2689199" cy="160896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 rot="5400000">
            <a:off x="13178292" y="4852035"/>
            <a:ext cx="8200117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288">
                <a:solidFill>
                  <a:srgbClr val="FBFDF4"/>
                </a:solidFill>
                <a:latin typeface="Oswald"/>
              </a:rPr>
              <a:t>FORTALECIMIENTO DE LA MONARQUÍA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1257300"/>
            <a:ext cx="1413214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280">
                <a:solidFill>
                  <a:srgbClr val="C29A74"/>
                </a:solidFill>
                <a:latin typeface="Oswald"/>
              </a:rPr>
              <a:t>BASES DEL ESTADO MODERNO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2350" y="4391025"/>
            <a:ext cx="347652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C29A74"/>
                </a:solidFill>
                <a:latin typeface="Lato"/>
              </a:rPr>
              <a:t>Burocracia estatal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62350" y="7526201"/>
            <a:ext cx="3476521" cy="105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75"/>
              </a:lnSpc>
            </a:pPr>
            <a:r>
              <a:rPr lang="en-US" sz="2850" spc="28">
                <a:solidFill>
                  <a:srgbClr val="C29A74"/>
                </a:solidFill>
                <a:latin typeface="Lato"/>
              </a:rPr>
              <a:t>Centralización de los impuestos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5798" y="391596"/>
            <a:ext cx="2943690" cy="3130949"/>
            <a:chOff x="0" y="0"/>
            <a:chExt cx="3924920" cy="417459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924920" cy="4174598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9621" y="544249"/>
              <a:ext cx="3445018" cy="2990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s-CL" sz="3000" spc="30" dirty="0">
                  <a:solidFill>
                    <a:srgbClr val="FBFDF4"/>
                  </a:solidFill>
                  <a:latin typeface="Lato"/>
                </a:rPr>
                <a:t>Geopolítica europea hacia mediados del siglo XVIII</a:t>
              </a:r>
            </a:p>
          </p:txBody>
        </p:sp>
      </p:grp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EEA7B0FA-75BF-4798-895B-C383C800F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1596"/>
            <a:ext cx="14580986" cy="96710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l="9451" r="9451"/>
          <a:stretch>
            <a:fillRect/>
          </a:stretch>
        </p:blipFill>
        <p:spPr>
          <a:xfrm>
            <a:off x="-271291" y="5189084"/>
            <a:ext cx="6556046" cy="538610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48460" y="-158853"/>
            <a:ext cx="6417074" cy="5462027"/>
          </a:xfrm>
          <a:prstGeom prst="rect">
            <a:avLst/>
          </a:prstGeom>
          <a:solidFill>
            <a:srgbClr val="FBFDF4"/>
          </a:solidFill>
        </p:spPr>
      </p:sp>
      <p:sp>
        <p:nvSpPr>
          <p:cNvPr id="4" name="TextBox 4"/>
          <p:cNvSpPr txBox="1"/>
          <p:nvPr/>
        </p:nvSpPr>
        <p:spPr>
          <a:xfrm>
            <a:off x="985113" y="2076461"/>
            <a:ext cx="4053082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 spc="244">
                <a:solidFill>
                  <a:srgbClr val="C29A74"/>
                </a:solidFill>
                <a:latin typeface="Oswald"/>
              </a:rPr>
              <a:t>ACTIVIDAD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165477" y="1656519"/>
            <a:ext cx="9093823" cy="1749045"/>
            <a:chOff x="0" y="-29845"/>
            <a:chExt cx="12125097" cy="2332060"/>
          </a:xfrm>
        </p:grpSpPr>
        <p:sp>
          <p:nvSpPr>
            <p:cNvPr id="6" name="TextBox 6"/>
            <p:cNvSpPr txBox="1"/>
            <p:nvPr/>
          </p:nvSpPr>
          <p:spPr>
            <a:xfrm>
              <a:off x="0" y="-29845"/>
              <a:ext cx="12125097" cy="2142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s-CL" sz="3300" spc="264" dirty="0">
                  <a:solidFill>
                    <a:srgbClr val="FBFDF4"/>
                  </a:solidFill>
                  <a:latin typeface="Lato Italics"/>
                </a:rPr>
                <a:t>¿Qué características del orden feudal crees que dificultaron el desarrollo del Estado durante la Edad Media?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46895"/>
              <a:ext cx="12125097" cy="65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165477" y="4367077"/>
            <a:ext cx="9093823" cy="161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s-CL" sz="3300" spc="264" dirty="0">
                <a:solidFill>
                  <a:srgbClr val="FBFDF4"/>
                </a:solidFill>
                <a:latin typeface="Lato Italics"/>
              </a:rPr>
              <a:t>¿Por qué los monarcas buscaron apoyo en la burguesía para desarrollar su proyecto de Estado moderno?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165477" y="7351860"/>
            <a:ext cx="9093823" cy="2132427"/>
            <a:chOff x="0" y="-1271"/>
            <a:chExt cx="12125097" cy="284323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271"/>
              <a:ext cx="12125097" cy="124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02"/>
                </a:lnSpc>
              </a:pPr>
              <a:r>
                <a:rPr lang="es-CL" sz="2925" spc="234" dirty="0">
                  <a:solidFill>
                    <a:srgbClr val="FBFDF4"/>
                  </a:solidFill>
                  <a:latin typeface="Lato Italics"/>
                </a:rPr>
                <a:t>¿Por qué los Estados modernos fueron importantes para el desarrollo de la sociedad en este periodo?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186645"/>
              <a:ext cx="12125097" cy="65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0" y="3350319"/>
            <a:ext cx="6120154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Responde en tu cuaderno en base a tus conocimiento y reflexiones personales.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11770" y="1028700"/>
            <a:ext cx="9518295" cy="8248615"/>
          </a:xfrm>
          <a:prstGeom prst="rect">
            <a:avLst/>
          </a:prstGeom>
          <a:solidFill>
            <a:srgbClr val="414B3B">
              <a:alpha val="6666"/>
            </a:srgbClr>
          </a:solidFill>
        </p:spPr>
      </p:sp>
      <p:sp>
        <p:nvSpPr>
          <p:cNvPr id="3" name="AutoShape 3"/>
          <p:cNvSpPr/>
          <p:nvPr/>
        </p:nvSpPr>
        <p:spPr>
          <a:xfrm rot="-5400000">
            <a:off x="-4542428" y="3826072"/>
            <a:ext cx="11058512" cy="2468047"/>
          </a:xfrm>
          <a:prstGeom prst="rect">
            <a:avLst/>
          </a:prstGeom>
          <a:solidFill>
            <a:srgbClr val="414B3B">
              <a:alpha val="49803"/>
            </a:srgbClr>
          </a:solidFill>
        </p:spPr>
      </p:sp>
      <p:sp>
        <p:nvSpPr>
          <p:cNvPr id="4" name="TextBox 4"/>
          <p:cNvSpPr txBox="1"/>
          <p:nvPr/>
        </p:nvSpPr>
        <p:spPr>
          <a:xfrm rot="-5400000">
            <a:off x="-2412992" y="4856798"/>
            <a:ext cx="6964140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-53">
                <a:solidFill>
                  <a:srgbClr val="5D5340"/>
                </a:solidFill>
                <a:latin typeface="Prompt Medium Bold"/>
              </a:rPr>
              <a:t>LO QUE ESTUDIAREMOS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403280" y="3547637"/>
            <a:ext cx="7135275" cy="3191726"/>
            <a:chOff x="0" y="0"/>
            <a:chExt cx="9513700" cy="4255635"/>
          </a:xfrm>
        </p:grpSpPr>
        <p:sp>
          <p:nvSpPr>
            <p:cNvPr id="6" name="TextBox 6"/>
            <p:cNvSpPr txBox="1"/>
            <p:nvPr/>
          </p:nvSpPr>
          <p:spPr>
            <a:xfrm>
              <a:off x="0" y="-6350"/>
              <a:ext cx="9513696" cy="140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280">
                  <a:solidFill>
                    <a:srgbClr val="414B3B"/>
                  </a:solidFill>
                  <a:latin typeface="Anton"/>
                </a:rPr>
                <a:t>OBJETIVO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26785"/>
              <a:ext cx="9513700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-44">
                  <a:solidFill>
                    <a:srgbClr val="414B3B"/>
                  </a:solidFill>
                  <a:latin typeface="Prompt Light Bold"/>
                </a:rPr>
                <a:t>Explicar el surgimiento de los Estados modernos en Europa y sus principales características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43601" r="11662"/>
          <a:stretch>
            <a:fillRect/>
          </a:stretch>
        </p:blipFill>
        <p:spPr>
          <a:xfrm>
            <a:off x="11730065" y="1038952"/>
            <a:ext cx="5529235" cy="82193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85299" y="720090"/>
            <a:ext cx="8187183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B5E4C832-9415-4C77-BBFA-902035589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r="24290"/>
          <a:stretch/>
        </p:blipFill>
        <p:spPr>
          <a:xfrm>
            <a:off x="9631552" y="965200"/>
            <a:ext cx="7694676" cy="83565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8187181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CA6D07F6-C548-41DC-9F3D-B4D8E6A074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r="26118" b="-1"/>
          <a:stretch/>
        </p:blipFill>
        <p:spPr>
          <a:xfrm>
            <a:off x="961770" y="965200"/>
            <a:ext cx="7694676" cy="83565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5F7AE77-9EA3-4895-BC93-18FD5FDF247D}"/>
              </a:ext>
            </a:extLst>
          </p:cNvPr>
          <p:cNvSpPr/>
          <p:nvPr/>
        </p:nvSpPr>
        <p:spPr>
          <a:xfrm>
            <a:off x="802258" y="9462769"/>
            <a:ext cx="16200882" cy="6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Observa atentamente ambos mapas. ¿Cuál te parece más ordenado? ¿Por qué?</a:t>
            </a:r>
          </a:p>
          <a:p>
            <a:pPr algn="ctr"/>
            <a:r>
              <a:rPr lang="es-ES" dirty="0"/>
              <a:t>¿A qué crees que se deben las diferencias entre ambos?</a:t>
            </a:r>
          </a:p>
        </p:txBody>
      </p:sp>
    </p:spTree>
    <p:extLst>
      <p:ext uri="{BB962C8B-B14F-4D97-AF65-F5344CB8AC3E}">
        <p14:creationId xmlns:p14="http://schemas.microsoft.com/office/powerpoint/2010/main" val="351316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75289"/>
            <a:ext cx="16230600" cy="4987538"/>
            <a:chOff x="0" y="0"/>
            <a:chExt cx="21640800" cy="665005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103495" cy="6650050"/>
              <a:chOff x="0" y="0"/>
              <a:chExt cx="3841242" cy="500528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41242" cy="5005287"/>
              </a:xfrm>
              <a:custGeom>
                <a:avLst/>
                <a:gdLst/>
                <a:ahLst/>
                <a:cxnLst/>
                <a:rect l="l" t="t" r="r" b="b"/>
                <a:pathLst>
                  <a:path w="3841242" h="5005287">
                    <a:moveTo>
                      <a:pt x="0" y="0"/>
                    </a:moveTo>
                    <a:lnTo>
                      <a:pt x="0" y="5005287"/>
                    </a:lnTo>
                    <a:lnTo>
                      <a:pt x="3841242" y="5005287"/>
                    </a:lnTo>
                    <a:lnTo>
                      <a:pt x="3841242" y="0"/>
                    </a:lnTo>
                    <a:lnTo>
                      <a:pt x="0" y="0"/>
                    </a:lnTo>
                    <a:close/>
                    <a:moveTo>
                      <a:pt x="3780282" y="4944326"/>
                    </a:moveTo>
                    <a:lnTo>
                      <a:pt x="59690" y="4944326"/>
                    </a:lnTo>
                    <a:lnTo>
                      <a:pt x="59690" y="59690"/>
                    </a:lnTo>
                    <a:lnTo>
                      <a:pt x="3780282" y="59690"/>
                    </a:lnTo>
                    <a:lnTo>
                      <a:pt x="3780282" y="4944326"/>
                    </a:lnTo>
                    <a:close/>
                  </a:path>
                </a:pathLst>
              </a:custGeom>
              <a:solidFill>
                <a:srgbClr val="8CA87C">
                  <a:alpha val="29803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6537305" y="0"/>
              <a:ext cx="5103495" cy="6650050"/>
              <a:chOff x="0" y="0"/>
              <a:chExt cx="3841242" cy="500528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1242" cy="5005287"/>
              </a:xfrm>
              <a:custGeom>
                <a:avLst/>
                <a:gdLst/>
                <a:ahLst/>
                <a:cxnLst/>
                <a:rect l="l" t="t" r="r" b="b"/>
                <a:pathLst>
                  <a:path w="3841242" h="5005287">
                    <a:moveTo>
                      <a:pt x="0" y="0"/>
                    </a:moveTo>
                    <a:lnTo>
                      <a:pt x="0" y="5005287"/>
                    </a:lnTo>
                    <a:lnTo>
                      <a:pt x="3841242" y="5005287"/>
                    </a:lnTo>
                    <a:lnTo>
                      <a:pt x="3841242" y="0"/>
                    </a:lnTo>
                    <a:lnTo>
                      <a:pt x="0" y="0"/>
                    </a:lnTo>
                    <a:close/>
                    <a:moveTo>
                      <a:pt x="3780282" y="4944326"/>
                    </a:moveTo>
                    <a:lnTo>
                      <a:pt x="59690" y="4944326"/>
                    </a:lnTo>
                    <a:lnTo>
                      <a:pt x="59690" y="59690"/>
                    </a:lnTo>
                    <a:lnTo>
                      <a:pt x="3780282" y="59690"/>
                    </a:lnTo>
                    <a:lnTo>
                      <a:pt x="3780282" y="4944326"/>
                    </a:lnTo>
                    <a:close/>
                  </a:path>
                </a:pathLst>
              </a:custGeom>
              <a:solidFill>
                <a:srgbClr val="8CA87C">
                  <a:alpha val="29803"/>
                </a:srgbClr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5512435" y="0"/>
              <a:ext cx="5103495" cy="6650050"/>
              <a:chOff x="0" y="0"/>
              <a:chExt cx="3841242" cy="500528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841242" cy="5005287"/>
              </a:xfrm>
              <a:custGeom>
                <a:avLst/>
                <a:gdLst/>
                <a:ahLst/>
                <a:cxnLst/>
                <a:rect l="l" t="t" r="r" b="b"/>
                <a:pathLst>
                  <a:path w="3841242" h="5005287">
                    <a:moveTo>
                      <a:pt x="0" y="0"/>
                    </a:moveTo>
                    <a:lnTo>
                      <a:pt x="0" y="5005287"/>
                    </a:lnTo>
                    <a:lnTo>
                      <a:pt x="3841242" y="5005287"/>
                    </a:lnTo>
                    <a:lnTo>
                      <a:pt x="3841242" y="0"/>
                    </a:lnTo>
                    <a:lnTo>
                      <a:pt x="0" y="0"/>
                    </a:lnTo>
                    <a:close/>
                    <a:moveTo>
                      <a:pt x="3780282" y="4944326"/>
                    </a:moveTo>
                    <a:lnTo>
                      <a:pt x="59690" y="4944326"/>
                    </a:lnTo>
                    <a:lnTo>
                      <a:pt x="59690" y="59690"/>
                    </a:lnTo>
                    <a:lnTo>
                      <a:pt x="3780282" y="59690"/>
                    </a:lnTo>
                    <a:lnTo>
                      <a:pt x="3780282" y="4944326"/>
                    </a:lnTo>
                    <a:close/>
                  </a:path>
                </a:pathLst>
              </a:custGeom>
              <a:solidFill>
                <a:srgbClr val="8CA87C">
                  <a:alpha val="29803"/>
                </a:srgbClr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1024870" y="0"/>
              <a:ext cx="5103495" cy="6650050"/>
              <a:chOff x="0" y="0"/>
              <a:chExt cx="3841242" cy="500528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841242" cy="5005287"/>
              </a:xfrm>
              <a:custGeom>
                <a:avLst/>
                <a:gdLst/>
                <a:ahLst/>
                <a:cxnLst/>
                <a:rect l="l" t="t" r="r" b="b"/>
                <a:pathLst>
                  <a:path w="3841242" h="5005287">
                    <a:moveTo>
                      <a:pt x="0" y="0"/>
                    </a:moveTo>
                    <a:lnTo>
                      <a:pt x="0" y="5005287"/>
                    </a:lnTo>
                    <a:lnTo>
                      <a:pt x="3841242" y="5005287"/>
                    </a:lnTo>
                    <a:lnTo>
                      <a:pt x="3841242" y="0"/>
                    </a:lnTo>
                    <a:lnTo>
                      <a:pt x="0" y="0"/>
                    </a:lnTo>
                    <a:close/>
                    <a:moveTo>
                      <a:pt x="3780282" y="4944326"/>
                    </a:moveTo>
                    <a:lnTo>
                      <a:pt x="59690" y="4944326"/>
                    </a:lnTo>
                    <a:lnTo>
                      <a:pt x="59690" y="59690"/>
                    </a:lnTo>
                    <a:lnTo>
                      <a:pt x="3780282" y="59690"/>
                    </a:lnTo>
                    <a:lnTo>
                      <a:pt x="3780282" y="4944326"/>
                    </a:lnTo>
                    <a:close/>
                  </a:path>
                </a:pathLst>
              </a:custGeom>
              <a:solidFill>
                <a:srgbClr val="8CA87C">
                  <a:alpha val="29803"/>
                </a:srgbClr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1028700" y="1256880"/>
            <a:ext cx="17846877" cy="1593355"/>
            <a:chOff x="0" y="0"/>
            <a:chExt cx="23795836" cy="2124474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23795836" cy="2124474"/>
            </a:xfrm>
            <a:prstGeom prst="rect">
              <a:avLst/>
            </a:prstGeom>
            <a:solidFill>
              <a:srgbClr val="414B3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85954" y="316206"/>
              <a:ext cx="19807168" cy="1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00"/>
                </a:lnSpc>
              </a:pPr>
              <a:r>
                <a:rPr lang="en-US" sz="6000" spc="179">
                  <a:solidFill>
                    <a:srgbClr val="FFF9F3"/>
                  </a:solidFill>
                  <a:latin typeface="Varela Round"/>
                </a:rPr>
                <a:t>Cambios a fines de la Edad Media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87718" y="3048957"/>
            <a:ext cx="3163808" cy="5142432"/>
            <a:chOff x="0" y="0"/>
            <a:chExt cx="4218410" cy="685657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47625"/>
              <a:ext cx="4218410" cy="151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10"/>
                </a:lnSpc>
              </a:pPr>
              <a:r>
                <a:rPr lang="en-US" sz="3469" spc="277">
                  <a:solidFill>
                    <a:srgbClr val="414B3B"/>
                  </a:solidFill>
                  <a:latin typeface="Varela Round"/>
                </a:rPr>
                <a:t>Auge de la Burguesía: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99344"/>
              <a:ext cx="4218410" cy="4910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</a:pPr>
              <a:r>
                <a:rPr lang="en-US" sz="2833" spc="28">
                  <a:solidFill>
                    <a:srgbClr val="414B3B"/>
                  </a:solidFill>
                  <a:latin typeface="Varela Round"/>
                </a:rPr>
                <a:t>Resurgimiento de las ciudades (burgos), aumento del comercio con oriente.</a:t>
              </a:r>
            </a:p>
            <a:p>
              <a:pPr>
                <a:lnSpc>
                  <a:spcPts val="4250"/>
                </a:lnSpc>
              </a:pPr>
              <a:endParaRPr lang="en-US" sz="2833" spc="28">
                <a:solidFill>
                  <a:srgbClr val="414B3B"/>
                </a:solidFill>
                <a:latin typeface="Varela Round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40250" y="7527568"/>
            <a:ext cx="2530796" cy="25307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 b="31863"/>
          <a:stretch>
            <a:fillRect/>
          </a:stretch>
        </p:blipFill>
        <p:spPr>
          <a:xfrm>
            <a:off x="9788323" y="7459762"/>
            <a:ext cx="2608898" cy="266640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87626" y="7586078"/>
            <a:ext cx="3686501" cy="246074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5469932" y="3129346"/>
            <a:ext cx="3009014" cy="3373813"/>
            <a:chOff x="0" y="-28575"/>
            <a:chExt cx="4012019" cy="449841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4012019" cy="1345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74"/>
                </a:lnSpc>
              </a:pPr>
              <a:r>
                <a:rPr lang="es-CL" sz="3057" spc="244" dirty="0">
                  <a:solidFill>
                    <a:srgbClr val="414B3B"/>
                  </a:solidFill>
                  <a:latin typeface="Varela Round"/>
                </a:rPr>
                <a:t>Surgen las Universidades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765378"/>
              <a:ext cx="4012019" cy="2704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spc="28">
                  <a:solidFill>
                    <a:srgbClr val="414B3B"/>
                  </a:solidFill>
                  <a:latin typeface="Varela Round"/>
                </a:rPr>
                <a:t>Se comienza a valorar el conocimiento.</a:t>
              </a:r>
            </a:p>
            <a:p>
              <a:pPr>
                <a:lnSpc>
                  <a:spcPts val="3900"/>
                </a:lnSpc>
              </a:pPr>
              <a:endParaRPr lang="en-US" sz="2800" spc="28">
                <a:solidFill>
                  <a:srgbClr val="414B3B"/>
                </a:solidFill>
                <a:latin typeface="Varela Roun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62819" y="3137421"/>
            <a:ext cx="3009014" cy="3929374"/>
            <a:chOff x="0" y="0"/>
            <a:chExt cx="4012019" cy="523916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28575"/>
              <a:ext cx="4012019" cy="67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2"/>
                </a:lnSpc>
              </a:pPr>
              <a:r>
                <a:rPr lang="en-US" sz="3225" spc="258">
                  <a:solidFill>
                    <a:srgbClr val="414B3B"/>
                  </a:solidFill>
                  <a:latin typeface="Varela Round"/>
                </a:rPr>
                <a:t>Humanismo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155480"/>
              <a:ext cx="4012019" cy="4134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spc="28">
                  <a:solidFill>
                    <a:srgbClr val="414B3B"/>
                  </a:solidFill>
                  <a:latin typeface="Varela Round"/>
                </a:rPr>
                <a:t>Respalda la individualidad humana por sobre la religiosidad.</a:t>
              </a:r>
            </a:p>
            <a:p>
              <a:pPr>
                <a:lnSpc>
                  <a:spcPts val="4200"/>
                </a:lnSpc>
              </a:pPr>
              <a:endParaRPr lang="en-US" sz="2800" spc="28">
                <a:solidFill>
                  <a:srgbClr val="414B3B"/>
                </a:solidFill>
                <a:latin typeface="Varela Roun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738696" y="3137421"/>
            <a:ext cx="3009014" cy="4663275"/>
            <a:chOff x="0" y="0"/>
            <a:chExt cx="4012019" cy="621770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28575"/>
              <a:ext cx="4012019" cy="1420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spc="264">
                  <a:solidFill>
                    <a:srgbClr val="414B3B"/>
                  </a:solidFill>
                  <a:latin typeface="Varela Round"/>
                </a:rPr>
                <a:t>Cambios geopolíticos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907320"/>
              <a:ext cx="4012019" cy="4361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68"/>
                </a:lnSpc>
              </a:pPr>
              <a:r>
                <a:rPr lang="en-US" sz="2512" spc="25" dirty="0" err="1">
                  <a:solidFill>
                    <a:srgbClr val="414B3B"/>
                  </a:solidFill>
                  <a:latin typeface="Varela Round"/>
                </a:rPr>
                <a:t>Cae</a:t>
              </a:r>
              <a:r>
                <a:rPr lang="en-US" sz="2512" spc="25" dirty="0">
                  <a:solidFill>
                    <a:srgbClr val="414B3B"/>
                  </a:solidFill>
                  <a:latin typeface="Varela Round"/>
                </a:rPr>
                <a:t> el </a:t>
              </a:r>
              <a:r>
                <a:rPr lang="en-US" sz="2512" spc="25" dirty="0" err="1">
                  <a:solidFill>
                    <a:srgbClr val="414B3B"/>
                  </a:solidFill>
                  <a:latin typeface="Varela Round"/>
                </a:rPr>
                <a:t>Imperio</a:t>
              </a:r>
              <a:r>
                <a:rPr lang="en-US" sz="2512" spc="25" dirty="0">
                  <a:solidFill>
                    <a:srgbClr val="414B3B"/>
                  </a:solidFill>
                  <a:latin typeface="Varela Round"/>
                </a:rPr>
                <a:t> Romano de </a:t>
              </a:r>
              <a:r>
                <a:rPr lang="en-US" sz="2512" spc="25" dirty="0" err="1">
                  <a:solidFill>
                    <a:srgbClr val="414B3B"/>
                  </a:solidFill>
                  <a:latin typeface="Varela Round"/>
                </a:rPr>
                <a:t>Oriente</a:t>
              </a:r>
              <a:r>
                <a:rPr lang="en-US" sz="2512" spc="25" dirty="0">
                  <a:solidFill>
                    <a:srgbClr val="414B3B"/>
                  </a:solidFill>
                  <a:latin typeface="Varela Round"/>
                </a:rPr>
                <a:t> (</a:t>
              </a:r>
              <a:r>
                <a:rPr lang="en-US" sz="2512" spc="25" dirty="0" err="1">
                  <a:solidFill>
                    <a:srgbClr val="414B3B"/>
                  </a:solidFill>
                  <a:latin typeface="Varela Round"/>
                </a:rPr>
                <a:t>Bizantino</a:t>
              </a:r>
              <a:r>
                <a:rPr lang="en-US" sz="2512" spc="25" dirty="0">
                  <a:solidFill>
                    <a:srgbClr val="414B3B"/>
                  </a:solidFill>
                  <a:latin typeface="Varela Round"/>
                </a:rPr>
                <a:t>) </a:t>
              </a:r>
              <a:r>
                <a:rPr lang="en-US" sz="2512" spc="25" dirty="0" err="1">
                  <a:solidFill>
                    <a:srgbClr val="414B3B"/>
                  </a:solidFill>
                  <a:latin typeface="Varela Round"/>
                </a:rPr>
                <a:t>abriendo</a:t>
              </a:r>
              <a:r>
                <a:rPr lang="en-US" sz="2512" spc="25" dirty="0">
                  <a:solidFill>
                    <a:srgbClr val="414B3B"/>
                  </a:solidFill>
                  <a:latin typeface="Varela Round"/>
                </a:rPr>
                <a:t> Europa Occidental a Asia y </a:t>
              </a:r>
              <a:r>
                <a:rPr lang="en-US" sz="2512" spc="25" dirty="0" err="1">
                  <a:solidFill>
                    <a:srgbClr val="414B3B"/>
                  </a:solidFill>
                  <a:latin typeface="Varela Round"/>
                </a:rPr>
                <a:t>África</a:t>
              </a:r>
              <a:r>
                <a:rPr lang="en-US" sz="2512" spc="25" dirty="0">
                  <a:solidFill>
                    <a:srgbClr val="414B3B"/>
                  </a:solidFill>
                  <a:latin typeface="Varela Round"/>
                </a:rPr>
                <a:t>.</a:t>
              </a:r>
            </a:p>
            <a:p>
              <a:pPr>
                <a:lnSpc>
                  <a:spcPts val="3618"/>
                </a:lnSpc>
              </a:pPr>
              <a:endParaRPr lang="en-US" sz="2512" spc="25" dirty="0">
                <a:solidFill>
                  <a:srgbClr val="414B3B"/>
                </a:solidFill>
                <a:latin typeface="Varela Roun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0737" y="857565"/>
            <a:ext cx="16363705" cy="2517148"/>
            <a:chOff x="0" y="0"/>
            <a:chExt cx="21818274" cy="3356197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9680398" cy="140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280">
                  <a:solidFill>
                    <a:srgbClr val="2A2E30"/>
                  </a:solidFill>
                  <a:latin typeface="Oswald"/>
                </a:rPr>
                <a:t>POLÍTICA: EL ESTADO MODERNO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1814851"/>
              <a:ext cx="21818274" cy="1541346"/>
            </a:xfrm>
            <a:prstGeom prst="rect">
              <a:avLst/>
            </a:prstGeom>
            <a:solidFill>
              <a:srgbClr val="F46530">
                <a:alpha val="666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22338" y="2184204"/>
              <a:ext cx="18615560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288">
                  <a:solidFill>
                    <a:srgbClr val="2A2E30"/>
                  </a:solidFill>
                  <a:latin typeface="Oswald"/>
                </a:rPr>
                <a:t>NUEVAS FORMAS DE ORGANIZACIÓN A INICIOS DE LA MODERNIDAD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-187267" y="-226292"/>
            <a:ext cx="1398878" cy="10701554"/>
          </a:xfrm>
          <a:prstGeom prst="rect">
            <a:avLst/>
          </a:prstGeom>
          <a:solidFill>
            <a:srgbClr val="F46530"/>
          </a:solidFill>
        </p:spPr>
      </p:sp>
      <p:sp>
        <p:nvSpPr>
          <p:cNvPr id="7" name="AutoShape 7"/>
          <p:cNvSpPr/>
          <p:nvPr/>
        </p:nvSpPr>
        <p:spPr>
          <a:xfrm>
            <a:off x="2359752" y="9205162"/>
            <a:ext cx="14899548" cy="34123"/>
          </a:xfrm>
          <a:prstGeom prst="rect">
            <a:avLst/>
          </a:prstGeom>
          <a:solidFill>
            <a:srgbClr val="F46530"/>
          </a:solidFill>
        </p:spPr>
      </p:sp>
      <p:sp>
        <p:nvSpPr>
          <p:cNvPr id="8" name="TextBox 8"/>
          <p:cNvSpPr txBox="1"/>
          <p:nvPr/>
        </p:nvSpPr>
        <p:spPr>
          <a:xfrm>
            <a:off x="2340737" y="3467886"/>
            <a:ext cx="14810616" cy="236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2"/>
              </a:lnSpc>
              <a:spcBef>
                <a:spcPct val="0"/>
              </a:spcBef>
            </a:pPr>
            <a:r>
              <a:rPr lang="en-US" sz="2555" spc="25">
                <a:solidFill>
                  <a:srgbClr val="2A2E30"/>
                </a:solidFill>
                <a:latin typeface="Varela Round"/>
              </a:rPr>
              <a:t>“La afirmación del poder monárquico en estos incipientes Estados modernos fue pareja al desarrollo de unos órganos centralizados de gobierno y justicia, de una burocracia de funcionarios, de unos fortalecidos instrumentos de política exterior – diplomacia y ejército – y de una hacienda y fiscalidad que tenían el gran reto de hacer frente a los crecientes costes de los conflictos bélicos”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24000" y="7440456"/>
            <a:ext cx="9596981" cy="1835287"/>
            <a:chOff x="0" y="0"/>
            <a:chExt cx="3246386" cy="6208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46386" cy="620826"/>
            </a:xfrm>
            <a:custGeom>
              <a:avLst/>
              <a:gdLst/>
              <a:ahLst/>
              <a:cxnLst/>
              <a:rect l="l" t="t" r="r" b="b"/>
              <a:pathLst>
                <a:path w="3246386" h="620826">
                  <a:moveTo>
                    <a:pt x="0" y="0"/>
                  </a:moveTo>
                  <a:lnTo>
                    <a:pt x="3246386" y="0"/>
                  </a:lnTo>
                  <a:lnTo>
                    <a:pt x="3246386" y="620826"/>
                  </a:lnTo>
                  <a:lnTo>
                    <a:pt x="0" y="620826"/>
                  </a:lnTo>
                  <a:close/>
                </a:path>
              </a:pathLst>
            </a:custGeom>
            <a:solidFill>
              <a:srgbClr val="F4653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348143" y="6062000"/>
            <a:ext cx="14065300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spc="28">
                <a:solidFill>
                  <a:srgbClr val="2A2E30"/>
                </a:solidFill>
                <a:latin typeface="Varela Round"/>
              </a:rPr>
              <a:t>Fuente: Floristán, Alfredo (coord.) (2005) Historia universal moderna (Adaptación)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47614" y="7844703"/>
            <a:ext cx="8935711" cy="102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spc="28">
                <a:solidFill>
                  <a:srgbClr val="2A2E30"/>
                </a:solidFill>
                <a:latin typeface="Varela Round"/>
              </a:rPr>
              <a:t>¿Qué elementos centralizados se desarrollaron de la mano con los Estados modernos?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312" r="9922"/>
          <a:stretch>
            <a:fillRect/>
          </a:stretch>
        </p:blipFill>
        <p:spPr>
          <a:xfrm>
            <a:off x="2032903" y="3223773"/>
            <a:ext cx="14441378" cy="57536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88566" y="180975"/>
            <a:ext cx="1551086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Contexto y caracteristicas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080612" y="-2023212"/>
            <a:ext cx="3941711" cy="10045535"/>
            <a:chOff x="0" y="0"/>
            <a:chExt cx="3955738" cy="100812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55738" cy="10081284"/>
            </a:xfrm>
            <a:custGeom>
              <a:avLst/>
              <a:gdLst/>
              <a:ahLst/>
              <a:cxnLst/>
              <a:rect l="l" t="t" r="r" b="b"/>
              <a:pathLst>
                <a:path w="3955738" h="10081284">
                  <a:moveTo>
                    <a:pt x="0" y="0"/>
                  </a:moveTo>
                  <a:lnTo>
                    <a:pt x="0" y="10081284"/>
                  </a:lnTo>
                  <a:lnTo>
                    <a:pt x="3955738" y="10081284"/>
                  </a:lnTo>
                  <a:lnTo>
                    <a:pt x="3955738" y="0"/>
                  </a:lnTo>
                  <a:lnTo>
                    <a:pt x="0" y="0"/>
                  </a:lnTo>
                  <a:close/>
                  <a:moveTo>
                    <a:pt x="3894778" y="10020323"/>
                  </a:moveTo>
                  <a:lnTo>
                    <a:pt x="59690" y="10020323"/>
                  </a:lnTo>
                  <a:lnTo>
                    <a:pt x="59690" y="59690"/>
                  </a:lnTo>
                  <a:lnTo>
                    <a:pt x="3894779" y="59690"/>
                  </a:lnTo>
                  <a:lnTo>
                    <a:pt x="3894779" y="10020323"/>
                  </a:lnTo>
                  <a:close/>
                </a:path>
              </a:pathLst>
            </a:custGeom>
            <a:solidFill>
              <a:srgbClr val="FBFDF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94366" y="2485258"/>
            <a:ext cx="8219129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spc="256">
                <a:solidFill>
                  <a:srgbClr val="FBFDF4"/>
                </a:solidFill>
                <a:latin typeface="Oswald"/>
              </a:rPr>
              <a:t>¿QUÉ ES UN ESTADO?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7387635"/>
            <a:ext cx="17922575" cy="1861157"/>
            <a:chOff x="0" y="0"/>
            <a:chExt cx="23896767" cy="248154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3896767" cy="2481543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21473" y="514967"/>
              <a:ext cx="20618844" cy="1420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spc="264">
                  <a:solidFill>
                    <a:srgbClr val="C29A74"/>
                  </a:solidFill>
                  <a:latin typeface="Lato Italics"/>
                </a:rPr>
                <a:t>Escribe en tu cuaderno 3 palabras o ideas con las que relaciones el concepto de Estado.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l="9451" r="9451"/>
          <a:stretch>
            <a:fillRect/>
          </a:stretch>
        </p:blipFill>
        <p:spPr>
          <a:xfrm>
            <a:off x="-271291" y="5189084"/>
            <a:ext cx="6556046" cy="538610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48460" y="-158853"/>
            <a:ext cx="6417074" cy="5462027"/>
          </a:xfrm>
          <a:prstGeom prst="rect">
            <a:avLst/>
          </a:prstGeom>
          <a:solidFill>
            <a:srgbClr val="FBFDF4"/>
          </a:solidFill>
        </p:spPr>
      </p:sp>
      <p:sp>
        <p:nvSpPr>
          <p:cNvPr id="4" name="TextBox 4"/>
          <p:cNvSpPr txBox="1"/>
          <p:nvPr/>
        </p:nvSpPr>
        <p:spPr>
          <a:xfrm>
            <a:off x="985113" y="1152536"/>
            <a:ext cx="4053082" cy="27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 spc="244">
                <a:solidFill>
                  <a:srgbClr val="C29A74"/>
                </a:solidFill>
                <a:latin typeface="Oswald"/>
              </a:rPr>
              <a:t>EL CONCEPTO DE ESTADO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694115" y="1028700"/>
            <a:ext cx="11376587" cy="8229600"/>
            <a:chOff x="0" y="0"/>
            <a:chExt cx="15168783" cy="10972800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5907335" y="-5907335"/>
              <a:ext cx="3354112" cy="15168783"/>
              <a:chOff x="0" y="0"/>
              <a:chExt cx="2524536" cy="1141707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24536" cy="11417072"/>
              </a:xfrm>
              <a:custGeom>
                <a:avLst/>
                <a:gdLst/>
                <a:ahLst/>
                <a:cxnLst/>
                <a:rect l="l" t="t" r="r" b="b"/>
                <a:pathLst>
                  <a:path w="2524536" h="11417072">
                    <a:moveTo>
                      <a:pt x="0" y="0"/>
                    </a:moveTo>
                    <a:lnTo>
                      <a:pt x="0" y="11417072"/>
                    </a:lnTo>
                    <a:lnTo>
                      <a:pt x="2524536" y="11417072"/>
                    </a:lnTo>
                    <a:lnTo>
                      <a:pt x="2524536" y="0"/>
                    </a:lnTo>
                    <a:lnTo>
                      <a:pt x="0" y="0"/>
                    </a:lnTo>
                    <a:close/>
                    <a:moveTo>
                      <a:pt x="2463576" y="11356112"/>
                    </a:moveTo>
                    <a:lnTo>
                      <a:pt x="59690" y="11356112"/>
                    </a:lnTo>
                    <a:lnTo>
                      <a:pt x="59690" y="59690"/>
                    </a:lnTo>
                    <a:lnTo>
                      <a:pt x="2463576" y="59690"/>
                    </a:lnTo>
                    <a:lnTo>
                      <a:pt x="2463576" y="11356112"/>
                    </a:lnTo>
                    <a:close/>
                  </a:path>
                </a:pathLst>
              </a:custGeom>
              <a:solidFill>
                <a:srgbClr val="532E1D">
                  <a:alpha val="29803"/>
                </a:srgbClr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5907335" y="-2097991"/>
              <a:ext cx="3354112" cy="15168783"/>
              <a:chOff x="0" y="0"/>
              <a:chExt cx="2524536" cy="1141707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24536" cy="11417072"/>
              </a:xfrm>
              <a:custGeom>
                <a:avLst/>
                <a:gdLst/>
                <a:ahLst/>
                <a:cxnLst/>
                <a:rect l="l" t="t" r="r" b="b"/>
                <a:pathLst>
                  <a:path w="2524536" h="11417072">
                    <a:moveTo>
                      <a:pt x="0" y="0"/>
                    </a:moveTo>
                    <a:lnTo>
                      <a:pt x="0" y="11417072"/>
                    </a:lnTo>
                    <a:lnTo>
                      <a:pt x="2524536" y="11417072"/>
                    </a:lnTo>
                    <a:lnTo>
                      <a:pt x="2524536" y="0"/>
                    </a:lnTo>
                    <a:lnTo>
                      <a:pt x="0" y="0"/>
                    </a:lnTo>
                    <a:close/>
                    <a:moveTo>
                      <a:pt x="2463576" y="11356112"/>
                    </a:moveTo>
                    <a:lnTo>
                      <a:pt x="59690" y="11356112"/>
                    </a:lnTo>
                    <a:lnTo>
                      <a:pt x="59690" y="59690"/>
                    </a:lnTo>
                    <a:lnTo>
                      <a:pt x="2463576" y="59690"/>
                    </a:lnTo>
                    <a:lnTo>
                      <a:pt x="2463576" y="11356112"/>
                    </a:lnTo>
                    <a:close/>
                  </a:path>
                </a:pathLst>
              </a:custGeom>
              <a:solidFill>
                <a:srgbClr val="532E1D">
                  <a:alpha val="29803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5400000">
              <a:off x="5907335" y="1711352"/>
              <a:ext cx="3354112" cy="15168783"/>
              <a:chOff x="0" y="0"/>
              <a:chExt cx="2524536" cy="1141707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524536" cy="11417072"/>
              </a:xfrm>
              <a:custGeom>
                <a:avLst/>
                <a:gdLst/>
                <a:ahLst/>
                <a:cxnLst/>
                <a:rect l="l" t="t" r="r" b="b"/>
                <a:pathLst>
                  <a:path w="2524536" h="11417072">
                    <a:moveTo>
                      <a:pt x="0" y="0"/>
                    </a:moveTo>
                    <a:lnTo>
                      <a:pt x="0" y="11417072"/>
                    </a:lnTo>
                    <a:lnTo>
                      <a:pt x="2524536" y="11417072"/>
                    </a:lnTo>
                    <a:lnTo>
                      <a:pt x="2524536" y="0"/>
                    </a:lnTo>
                    <a:lnTo>
                      <a:pt x="0" y="0"/>
                    </a:lnTo>
                    <a:close/>
                    <a:moveTo>
                      <a:pt x="2463576" y="11356112"/>
                    </a:moveTo>
                    <a:lnTo>
                      <a:pt x="59690" y="11356112"/>
                    </a:lnTo>
                    <a:lnTo>
                      <a:pt x="59690" y="59690"/>
                    </a:lnTo>
                    <a:lnTo>
                      <a:pt x="2463576" y="59690"/>
                    </a:lnTo>
                    <a:lnTo>
                      <a:pt x="2463576" y="11356112"/>
                    </a:lnTo>
                    <a:close/>
                  </a:path>
                </a:pathLst>
              </a:custGeom>
              <a:solidFill>
                <a:srgbClr val="532E1D">
                  <a:alpha val="29803"/>
                </a:srgbClr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7053011" y="852138"/>
            <a:ext cx="11140975" cy="2702843"/>
            <a:chOff x="-404768" y="-29845"/>
            <a:chExt cx="14854633" cy="360379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9845"/>
              <a:ext cx="14449865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404768" y="712992"/>
              <a:ext cx="14449865" cy="286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75"/>
                </a:lnSpc>
              </a:pPr>
              <a:r>
                <a:rPr lang="es-CL" sz="2850" spc="28" dirty="0">
                  <a:solidFill>
                    <a:srgbClr val="FBFDF4"/>
                  </a:solidFill>
                  <a:latin typeface="Lato"/>
                </a:rPr>
                <a:t>Definición: Comunidad social con una organización política común y un territorio y órganos de gobierno propios que es soberana e independiente políticamente de otras comunidades.</a:t>
              </a:r>
            </a:p>
            <a:p>
              <a:pPr>
                <a:lnSpc>
                  <a:spcPts val="4275"/>
                </a:lnSpc>
              </a:pPr>
              <a:endParaRPr lang="en-US" sz="2850" spc="28" dirty="0">
                <a:solidFill>
                  <a:srgbClr val="FBFDF4"/>
                </a:solidFill>
                <a:latin typeface="Lato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62189" y="3459624"/>
            <a:ext cx="14130911" cy="2784744"/>
            <a:chOff x="-669196" y="-362539"/>
            <a:chExt cx="18841215" cy="3712990"/>
          </a:xfrm>
        </p:grpSpPr>
        <p:sp>
          <p:nvSpPr>
            <p:cNvPr id="16" name="TextBox 16"/>
            <p:cNvSpPr txBox="1"/>
            <p:nvPr/>
          </p:nvSpPr>
          <p:spPr>
            <a:xfrm>
              <a:off x="3865485" y="-362539"/>
              <a:ext cx="14306534" cy="696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spc="264" dirty="0">
                  <a:solidFill>
                    <a:srgbClr val="FBFDF4"/>
                  </a:solidFill>
                  <a:latin typeface="Lato Italics"/>
                </a:rPr>
                <a:t>El </a:t>
              </a:r>
              <a:r>
                <a:rPr lang="es-CL" sz="3300" spc="264" dirty="0">
                  <a:solidFill>
                    <a:srgbClr val="FBFDF4"/>
                  </a:solidFill>
                  <a:latin typeface="Lato Italics"/>
                </a:rPr>
                <a:t>Estado Moderno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669196" y="489498"/>
              <a:ext cx="14975730" cy="2860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75"/>
                </a:lnSpc>
              </a:pPr>
              <a:r>
                <a:rPr lang="es-CL" sz="2850" spc="28" dirty="0">
                  <a:solidFill>
                    <a:srgbClr val="FBFDF4"/>
                  </a:solidFill>
                  <a:latin typeface="Lato"/>
                </a:rPr>
                <a:t>Carré de </a:t>
              </a:r>
              <a:r>
                <a:rPr lang="es-CL" sz="2850" spc="28" dirty="0" err="1">
                  <a:solidFill>
                    <a:srgbClr val="FBFDF4"/>
                  </a:solidFill>
                  <a:latin typeface="Lato"/>
                </a:rPr>
                <a:t>Malberg</a:t>
              </a:r>
              <a:r>
                <a:rPr lang="es-CL" sz="2850" spc="28" dirty="0">
                  <a:solidFill>
                    <a:srgbClr val="FBFDF4"/>
                  </a:solidFill>
                  <a:latin typeface="Lato"/>
                </a:rPr>
                <a:t> (1988) lo define como “una comunidad humana, fijada sobre un territorio propio, que posee una organización que resulta para ese grupo, en lo que respeta a las relaciones con sus miembros, una potencia suprema de acción, de mando y coerción”.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924800" y="7513194"/>
            <a:ext cx="9093823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2"/>
              </a:lnSpc>
            </a:pPr>
            <a:r>
              <a:rPr lang="es-CL" sz="4000" spc="234" dirty="0">
                <a:solidFill>
                  <a:srgbClr val="FBFDF4"/>
                </a:solidFill>
                <a:latin typeface="Lato Italics"/>
              </a:rPr>
              <a:t>¿Por qué las personas eligen organizarse</a:t>
            </a:r>
            <a:r>
              <a:rPr lang="en-US" sz="4000" spc="234" dirty="0">
                <a:solidFill>
                  <a:srgbClr val="FBFDF4"/>
                </a:solidFill>
                <a:latin typeface="Lato Italics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05283" y="1028700"/>
            <a:ext cx="12854017" cy="8220092"/>
            <a:chOff x="0" y="0"/>
            <a:chExt cx="17138689" cy="1096012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103495" cy="10960123"/>
              <a:chOff x="0" y="0"/>
              <a:chExt cx="3841242" cy="824934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41242" cy="8249345"/>
              </a:xfrm>
              <a:custGeom>
                <a:avLst/>
                <a:gdLst/>
                <a:ahLst/>
                <a:cxnLst/>
                <a:rect l="l" t="t" r="r" b="b"/>
                <a:pathLst>
                  <a:path w="3841242" h="8249345">
                    <a:moveTo>
                      <a:pt x="0" y="0"/>
                    </a:moveTo>
                    <a:lnTo>
                      <a:pt x="0" y="8249345"/>
                    </a:lnTo>
                    <a:lnTo>
                      <a:pt x="3841242" y="8249345"/>
                    </a:lnTo>
                    <a:lnTo>
                      <a:pt x="3841242" y="0"/>
                    </a:lnTo>
                    <a:lnTo>
                      <a:pt x="0" y="0"/>
                    </a:lnTo>
                    <a:close/>
                    <a:moveTo>
                      <a:pt x="3780282" y="8188385"/>
                    </a:moveTo>
                    <a:lnTo>
                      <a:pt x="59690" y="8188385"/>
                    </a:lnTo>
                    <a:lnTo>
                      <a:pt x="59690" y="59690"/>
                    </a:lnTo>
                    <a:lnTo>
                      <a:pt x="3780282" y="59690"/>
                    </a:lnTo>
                    <a:lnTo>
                      <a:pt x="3780282" y="8188385"/>
                    </a:lnTo>
                    <a:close/>
                  </a:path>
                </a:pathLst>
              </a:custGeom>
              <a:solidFill>
                <a:srgbClr val="532E1D">
                  <a:alpha val="29803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035194" y="0"/>
              <a:ext cx="5103495" cy="10960123"/>
              <a:chOff x="0" y="0"/>
              <a:chExt cx="3841242" cy="824934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1242" cy="8249345"/>
              </a:xfrm>
              <a:custGeom>
                <a:avLst/>
                <a:gdLst/>
                <a:ahLst/>
                <a:cxnLst/>
                <a:rect l="l" t="t" r="r" b="b"/>
                <a:pathLst>
                  <a:path w="3841242" h="8249345">
                    <a:moveTo>
                      <a:pt x="0" y="0"/>
                    </a:moveTo>
                    <a:lnTo>
                      <a:pt x="0" y="8249345"/>
                    </a:lnTo>
                    <a:lnTo>
                      <a:pt x="3841242" y="8249345"/>
                    </a:lnTo>
                    <a:lnTo>
                      <a:pt x="3841242" y="0"/>
                    </a:lnTo>
                    <a:lnTo>
                      <a:pt x="0" y="0"/>
                    </a:lnTo>
                    <a:close/>
                    <a:moveTo>
                      <a:pt x="3780282" y="8188385"/>
                    </a:moveTo>
                    <a:lnTo>
                      <a:pt x="59690" y="8188385"/>
                    </a:lnTo>
                    <a:lnTo>
                      <a:pt x="59690" y="59690"/>
                    </a:lnTo>
                    <a:lnTo>
                      <a:pt x="3780282" y="59690"/>
                    </a:lnTo>
                    <a:lnTo>
                      <a:pt x="3780282" y="8188385"/>
                    </a:lnTo>
                    <a:close/>
                  </a:path>
                </a:pathLst>
              </a:custGeom>
              <a:solidFill>
                <a:srgbClr val="532E1D">
                  <a:alpha val="29803"/>
                </a:srgbClr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5988415" y="0"/>
              <a:ext cx="5103495" cy="10960123"/>
              <a:chOff x="0" y="0"/>
              <a:chExt cx="3841242" cy="824934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841242" cy="8249345"/>
              </a:xfrm>
              <a:custGeom>
                <a:avLst/>
                <a:gdLst/>
                <a:ahLst/>
                <a:cxnLst/>
                <a:rect l="l" t="t" r="r" b="b"/>
                <a:pathLst>
                  <a:path w="3841242" h="8249345">
                    <a:moveTo>
                      <a:pt x="0" y="0"/>
                    </a:moveTo>
                    <a:lnTo>
                      <a:pt x="0" y="8249345"/>
                    </a:lnTo>
                    <a:lnTo>
                      <a:pt x="3841242" y="8249345"/>
                    </a:lnTo>
                    <a:lnTo>
                      <a:pt x="3841242" y="0"/>
                    </a:lnTo>
                    <a:lnTo>
                      <a:pt x="0" y="0"/>
                    </a:lnTo>
                    <a:close/>
                    <a:moveTo>
                      <a:pt x="3780282" y="8188385"/>
                    </a:moveTo>
                    <a:lnTo>
                      <a:pt x="59690" y="8188385"/>
                    </a:lnTo>
                    <a:lnTo>
                      <a:pt x="59690" y="59690"/>
                    </a:lnTo>
                    <a:lnTo>
                      <a:pt x="3780282" y="59690"/>
                    </a:lnTo>
                    <a:lnTo>
                      <a:pt x="3780282" y="8188385"/>
                    </a:lnTo>
                    <a:close/>
                  </a:path>
                </a:pathLst>
              </a:custGeom>
              <a:solidFill>
                <a:srgbClr val="532E1D">
                  <a:alpha val="29803"/>
                </a:srgbClr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1416345" y="-602266"/>
            <a:ext cx="1555325" cy="9860566"/>
            <a:chOff x="0" y="0"/>
            <a:chExt cx="2073767" cy="13147421"/>
          </a:xfrm>
        </p:grpSpPr>
        <p:sp>
          <p:nvSpPr>
            <p:cNvPr id="10" name="AutoShape 10"/>
            <p:cNvSpPr/>
            <p:nvPr/>
          </p:nvSpPr>
          <p:spPr>
            <a:xfrm rot="-5400000">
              <a:off x="-5536827" y="5536827"/>
              <a:ext cx="13147421" cy="2073767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11" name="TextBox 11"/>
            <p:cNvSpPr txBox="1"/>
            <p:nvPr/>
          </p:nvSpPr>
          <p:spPr>
            <a:xfrm rot="-5400000">
              <a:off x="-4258402" y="6563664"/>
              <a:ext cx="10375715" cy="1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00"/>
                </a:lnSpc>
              </a:pPr>
              <a:r>
                <a:rPr lang="en-US" sz="6000" spc="179">
                  <a:solidFill>
                    <a:srgbClr val="C29A74"/>
                  </a:solidFill>
                  <a:latin typeface="Oswald"/>
                </a:rPr>
                <a:t>ELEMENTOS DEL ESTADO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84013" y="6755349"/>
            <a:ext cx="3449289" cy="23024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81679" y="6828989"/>
            <a:ext cx="3657453" cy="22287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63348" y="6644721"/>
            <a:ext cx="3619543" cy="241302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4924288" y="1090212"/>
            <a:ext cx="3009014" cy="3772211"/>
            <a:chOff x="0" y="0"/>
            <a:chExt cx="4012019" cy="502961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8575"/>
              <a:ext cx="4012019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spc="264">
                  <a:solidFill>
                    <a:srgbClr val="FBFDF4"/>
                  </a:solidFill>
                  <a:latin typeface="Lato Italics"/>
                </a:rPr>
                <a:t>POBLACIÓN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164370"/>
              <a:ext cx="4012019" cy="3916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FBFDF4"/>
                  </a:solidFill>
                  <a:latin typeface="Lato"/>
                </a:rPr>
                <a:t>Todo Estado se corresponde con un grupo humano específico. En la actualidad ese grupo es la nación.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63348" y="1124673"/>
            <a:ext cx="3695952" cy="4762811"/>
            <a:chOff x="0" y="0"/>
            <a:chExt cx="4927935" cy="635041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8575"/>
              <a:ext cx="4927935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spc="264">
                  <a:solidFill>
                    <a:srgbClr val="FBFDF4"/>
                  </a:solidFill>
                  <a:latin typeface="Lato Italics"/>
                </a:rPr>
                <a:t>PODER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164370"/>
              <a:ext cx="4927935" cy="5236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FBFDF4"/>
                  </a:solidFill>
                  <a:latin typeface="Lato"/>
                </a:rPr>
                <a:t>Un pueblo que habita en un territorio requiere de cierta organización para actuar en conjunto. De tal modo, cuando la sociedad se estructura políticamente, surge el Estado.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05898" y="1028700"/>
            <a:ext cx="3009014" cy="4762811"/>
            <a:chOff x="0" y="0"/>
            <a:chExt cx="4012019" cy="6350415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28575"/>
              <a:ext cx="4012019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spc="264">
                  <a:solidFill>
                    <a:srgbClr val="FBFDF4"/>
                  </a:solidFill>
                  <a:latin typeface="Lato Italics"/>
                </a:rPr>
                <a:t>TERRITORIO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64370"/>
              <a:ext cx="4012019" cy="5236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s-CL" sz="2600" spc="26" dirty="0">
                  <a:solidFill>
                    <a:srgbClr val="FBFDF4"/>
                  </a:solidFill>
                  <a:latin typeface="Lato"/>
                </a:rPr>
                <a:t>Porción de superficie sobre la que el Estado puede ejercer sus atribuciones. Permite reconocer límites entre Estados.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650</Words>
  <Application>Microsoft Office PowerPoint</Application>
  <PresentationFormat>Personalizado</PresentationFormat>
  <Paragraphs>68</Paragraphs>
  <Slides>14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9" baseType="lpstr">
      <vt:lpstr>Prompt Medium Bold</vt:lpstr>
      <vt:lpstr>Prompt Light Bold</vt:lpstr>
      <vt:lpstr>Barlow Bold</vt:lpstr>
      <vt:lpstr>Oswald</vt:lpstr>
      <vt:lpstr>Open Sans Extra Bold</vt:lpstr>
      <vt:lpstr>Arial</vt:lpstr>
      <vt:lpstr>Lato</vt:lpstr>
      <vt:lpstr>Lato Italics</vt:lpstr>
      <vt:lpstr>Nickainley</vt:lpstr>
      <vt:lpstr>Calibri</vt:lpstr>
      <vt:lpstr>Anton</vt:lpstr>
      <vt:lpstr>Open Sans Light</vt:lpstr>
      <vt:lpstr>Varela Round</vt:lpstr>
      <vt:lpstr>Barlow Medium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surgimiento de los estados modernos (siglo xvi)</dc:title>
  <dc:creator>Carmen Barros Ortega</dc:creator>
  <cp:lastModifiedBy>Carmen Barros Ortega</cp:lastModifiedBy>
  <cp:revision>7</cp:revision>
  <dcterms:created xsi:type="dcterms:W3CDTF">2006-08-16T00:00:00Z</dcterms:created>
  <dcterms:modified xsi:type="dcterms:W3CDTF">2021-04-26T13:38:04Z</dcterms:modified>
  <dc:identifier>DAEZcpRb3WE</dc:identifier>
</cp:coreProperties>
</file>