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wfYplWIAmVIgL2ow+12bBq5ZE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8AA609-F6EB-4E96-9BE7-8BC2A78C9851}">
  <a:tblStyle styleId="{118AA609-F6EB-4E96-9BE7-8BC2A78C98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99" name="Google Shape;99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2" name="Google Shape;102;p1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CL" sz="4800">
                <a:solidFill>
                  <a:schemeClr val="lt1"/>
                </a:solidFill>
              </a:rPr>
              <a:t>Principales problemas de la democracia en la actualidad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10" name="Google Shape;110;p1"/>
          <p:cNvSpPr txBox="1"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CL" dirty="0">
                <a:solidFill>
                  <a:schemeClr val="dk2"/>
                </a:solidFill>
              </a:rPr>
              <a:t>Ed. Ciudadana </a:t>
            </a:r>
            <a:r>
              <a:rPr lang="es-CL" dirty="0" err="1">
                <a:solidFill>
                  <a:schemeClr val="dk2"/>
                </a:solidFill>
              </a:rPr>
              <a:t>3ro</a:t>
            </a:r>
            <a:r>
              <a:rPr lang="es-CL" dirty="0">
                <a:solidFill>
                  <a:schemeClr val="dk2"/>
                </a:solidFill>
              </a:rPr>
              <a:t> Medio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CL" dirty="0" err="1">
                <a:solidFill>
                  <a:schemeClr val="dk2"/>
                </a:solidFill>
              </a:rPr>
              <a:t>OA</a:t>
            </a:r>
            <a:r>
              <a:rPr lang="es-CL" dirty="0">
                <a:solidFill>
                  <a:schemeClr val="dk2"/>
                </a:solidFill>
              </a:rPr>
              <a:t> 01 y 03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CL" dirty="0">
                <a:solidFill>
                  <a:schemeClr val="dk2"/>
                </a:solidFill>
              </a:rPr>
              <a:t>PROFESOR: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CL" dirty="0">
                <a:solidFill>
                  <a:schemeClr val="dk2"/>
                </a:solidFill>
              </a:rPr>
              <a:t>ABRAHAM LÓPEZ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/>
              <a:t>Otros problemas productores de desafección que afectan a la democracia 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4564117" y="-1"/>
            <a:ext cx="7627884" cy="6858001"/>
          </a:xfrm>
          <a:custGeom>
            <a:avLst/>
            <a:gdLst/>
            <a:ahLst/>
            <a:cxnLst/>
            <a:rect l="l" t="t" r="r" b="b"/>
            <a:pathLst>
              <a:path w="7627884" h="6858001" extrusionOk="0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 flipH="1">
            <a:off x="4747781" y="-1"/>
            <a:ext cx="7444220" cy="6858001"/>
          </a:xfrm>
          <a:custGeom>
            <a:avLst/>
            <a:gdLst/>
            <a:ahLst/>
            <a:cxnLst/>
            <a:rect l="l" t="t" r="r" b="b"/>
            <a:pathLst>
              <a:path w="7444220" h="6858001" extrusionOk="0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6096000" y="1891136"/>
            <a:ext cx="5163238" cy="3136320"/>
            <a:chOff x="0" y="1086905"/>
            <a:chExt cx="5163238" cy="3136320"/>
          </a:xfrm>
        </p:grpSpPr>
        <p:sp>
          <p:nvSpPr>
            <p:cNvPr id="174" name="Google Shape;174;p8"/>
            <p:cNvSpPr/>
            <p:nvPr/>
          </p:nvSpPr>
          <p:spPr>
            <a:xfrm>
              <a:off x="0" y="1441144"/>
              <a:ext cx="5163238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258161" y="1086905"/>
              <a:ext cx="3614267" cy="70848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292746" y="1121490"/>
              <a:ext cx="3545097" cy="63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600" tIns="0" rIns="136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L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Desigualdad.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0" y="2529784"/>
              <a:ext cx="5163238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58161" y="2175545"/>
              <a:ext cx="3614267" cy="70848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292746" y="2210130"/>
              <a:ext cx="3545097" cy="63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600" tIns="0" rIns="136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L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Corrupción política.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0" y="3618425"/>
              <a:ext cx="5163238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58161" y="3264185"/>
              <a:ext cx="3614267" cy="70848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292746" y="3298770"/>
              <a:ext cx="3545097" cy="63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600" tIns="0" rIns="1366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CL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Narcotráfico y terrorismo.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rot="-54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0">
                <a:srgbClr val="2F5496">
                  <a:alpha val="15686"/>
                </a:srgbClr>
              </a:gs>
              <a:gs pos="23000">
                <a:srgbClr val="2F5496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CL" sz="4000">
                <a:solidFill>
                  <a:srgbClr val="FFFFFF"/>
                </a:solidFill>
              </a:rPr>
              <a:t>Desigualdad</a:t>
            </a:r>
            <a:endParaRPr/>
          </a:p>
        </p:txBody>
      </p:sp>
      <p:grpSp>
        <p:nvGrpSpPr>
          <p:cNvPr id="192" name="Google Shape;192;p9"/>
          <p:cNvGrpSpPr/>
          <p:nvPr/>
        </p:nvGrpSpPr>
        <p:grpSpPr>
          <a:xfrm>
            <a:off x="644056" y="3436197"/>
            <a:ext cx="10927828" cy="2048967"/>
            <a:chOff x="0" y="820218"/>
            <a:chExt cx="10927828" cy="2048967"/>
          </a:xfrm>
        </p:grpSpPr>
        <p:sp>
          <p:nvSpPr>
            <p:cNvPr id="193" name="Google Shape;193;p9"/>
            <p:cNvSpPr/>
            <p:nvPr/>
          </p:nvSpPr>
          <p:spPr>
            <a:xfrm>
              <a:off x="0" y="820218"/>
              <a:ext cx="3414946" cy="204896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0" y="820218"/>
              <a:ext cx="3414946" cy="204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 sistemas democráticos se sostienen en el principio de igualdad de derechos, donde todos los ciudadanos y ciudadanas al momento de sufragar tienen un voto de equivalente valor (ningún voto tiene más valor que otro).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756441" y="820218"/>
              <a:ext cx="3414946" cy="2048967"/>
            </a:xfrm>
            <a:prstGeom prst="rect">
              <a:avLst/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3756441" y="820218"/>
              <a:ext cx="3414946" cy="204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Lamentablemente esta igualdad no puede observarse en otros aspectos sociales, lo que trae consigo crisis en la representación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7512882" y="820218"/>
              <a:ext cx="3414946" cy="2048967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7512882" y="820218"/>
              <a:ext cx="3414946" cy="204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Ejemplo: Si no puedo acceder a derechos esenciales y no velan por mí, ¿por qué voy a confiar en ellos/as?. Si yo no puedo ser parte de la política formal por falta de educación, sustento o por brecha de género, ¿Por qué voy a participar en otras instancias?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 rot="-54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0">
                <a:srgbClr val="2F5496">
                  <a:alpha val="15686"/>
                </a:srgbClr>
              </a:gs>
              <a:gs pos="23000">
                <a:srgbClr val="2F5496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CL" sz="4000">
                <a:solidFill>
                  <a:srgbClr val="FFFFFF"/>
                </a:solidFill>
              </a:rPr>
              <a:t>Tipos de desigualdad</a:t>
            </a:r>
            <a:endParaRPr/>
          </a:p>
        </p:txBody>
      </p:sp>
      <p:graphicFrame>
        <p:nvGraphicFramePr>
          <p:cNvPr id="208" name="Google Shape;208;p10"/>
          <p:cNvGraphicFramePr/>
          <p:nvPr/>
        </p:nvGraphicFramePr>
        <p:xfrm>
          <a:off x="6" y="2170049"/>
          <a:ext cx="3000000" cy="3000000"/>
        </p:xfrm>
        <a:graphic>
          <a:graphicData uri="http://schemas.openxmlformats.org/drawingml/2006/table">
            <a:tbl>
              <a:tblPr firstRow="1" bandRow="1">
                <a:solidFill>
                  <a:schemeClr val="lt1"/>
                </a:solidFill>
                <a:tableStyleId>{118AA609-F6EB-4E96-9BE7-8BC2A78C9851}</a:tableStyleId>
              </a:tblPr>
              <a:tblGrid>
                <a:gridCol w="31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u="none" strike="noStrike" cap="none">
                          <a:solidFill>
                            <a:schemeClr val="lt1"/>
                          </a:solidFill>
                        </a:rPr>
                        <a:t>Tipo de desigualdad</a:t>
                      </a:r>
                      <a:endParaRPr/>
                    </a:p>
                  </a:txBody>
                  <a:tcPr marL="89250" marR="37225" marT="68650" marB="686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cap="none">
                          <a:solidFill>
                            <a:schemeClr val="lt1"/>
                          </a:solidFill>
                        </a:rPr>
                        <a:t>Definición</a:t>
                      </a:r>
                      <a:endParaRPr/>
                    </a:p>
                  </a:txBody>
                  <a:tcPr marL="89250" marR="37225" marT="68650" marB="686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chemeClr val="dk1"/>
                          </a:solidFill>
                        </a:rPr>
                        <a:t>Desigualdad Social</a:t>
                      </a:r>
                      <a:endParaRPr/>
                    </a:p>
                  </a:txBody>
                  <a:tcPr marL="89250" marR="37225" marT="68650" marB="686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Trato diferente dado a las personas a causa de su condición socioeconómica, su etnia, su religión, su cultura o sus preferencias sexuales, entre otros aspectos.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Ejemplo:</a:t>
                      </a:r>
                      <a:r>
                        <a:rPr lang="es-CL" sz="11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Hasta la década de 1950 y en muchos lugares de los Estados Unidos, la población afroamericana estaba obligada a sentarse en la parte de atrás de los buses.</a:t>
                      </a:r>
                      <a:endParaRPr sz="1100" b="1" i="1" cap="none">
                        <a:solidFill>
                          <a:schemeClr val="dk1"/>
                        </a:solidFill>
                      </a:endParaRPr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chemeClr val="dk1"/>
                          </a:solidFill>
                        </a:rPr>
                        <a:t>Desigualdad Económica</a:t>
                      </a:r>
                      <a:endParaRPr/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Desequilibrio importante en la distribución de ingresos entre las personas, así como en su acceso a bienes y servicios.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Ejemplo:</a:t>
                      </a:r>
                      <a:r>
                        <a:rPr lang="es-CL" sz="11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diferencia de acceso a áreas verdes que tienen las diferentes comunas, PAC tiene 0,49 metros cuadrados por habitante, mientras que Vitacura posee 10,24.</a:t>
                      </a:r>
                      <a:endParaRPr sz="1100" b="1" i="1" cap="none">
                        <a:solidFill>
                          <a:schemeClr val="dk1"/>
                        </a:solidFill>
                      </a:endParaRPr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chemeClr val="dk1"/>
                          </a:solidFill>
                        </a:rPr>
                        <a:t>Desigualdad de Género</a:t>
                      </a:r>
                      <a:endParaRPr/>
                    </a:p>
                  </a:txBody>
                  <a:tcPr marL="89250" marR="37225" marT="68650" marB="686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Diferencia de oportunidades entre personas de distinto sexo.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Ejemplo:</a:t>
                      </a:r>
                      <a:r>
                        <a:rPr lang="es-CL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L" sz="11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los países de la OCDE, por ejemplo, las mujeres reciben solo el 74 % del salario que un hombre obtiene por hacer el mismo trabajo.</a:t>
                      </a:r>
                      <a:endParaRPr sz="1100" i="1" cap="none">
                        <a:solidFill>
                          <a:schemeClr val="dk1"/>
                        </a:solidFill>
                      </a:endParaRPr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chemeClr val="dk1"/>
                          </a:solidFill>
                        </a:rPr>
                        <a:t>Desigualdad Educativa</a:t>
                      </a:r>
                      <a:endParaRPr/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Diferencia de oportunidades para que las personas accedan a los distintos niveles de formación del sistema educativo.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Ejemplo: </a:t>
                      </a:r>
                      <a:r>
                        <a:rPr lang="es-CL" sz="11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mejores recintos educacionales, en su mayoría, no son accesibles para el grueso de la población.</a:t>
                      </a:r>
                      <a:endParaRPr sz="1100" cap="none">
                        <a:solidFill>
                          <a:schemeClr val="dk1"/>
                        </a:solidFill>
                      </a:endParaRPr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cap="none">
                          <a:solidFill>
                            <a:schemeClr val="dk1"/>
                          </a:solidFill>
                        </a:rPr>
                        <a:t>Desigualdad Legal</a:t>
                      </a:r>
                      <a:endParaRPr/>
                    </a:p>
                  </a:txBody>
                  <a:tcPr marL="89250" marR="37225" marT="68650" marB="686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Ocurre cuando existe algún tipo de discriminación arbitraria presente en la legislación o en los fallos judiciales. Se considera como aquella que surge cuando el Estado no asegura la igualdad de oportunidades en la sociedad.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Ejemplo:</a:t>
                      </a:r>
                      <a:r>
                        <a:rPr lang="es-CL" sz="11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El matrimonio y la adopción son sólo para aquellas personas que tengan una relación heterosexual.</a:t>
                      </a:r>
                      <a:endParaRPr sz="1100" b="1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250" marR="37225" marT="68650" marB="6865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9" name="Google Shape;20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13" y="3604463"/>
            <a:ext cx="982400" cy="100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300" y="5278850"/>
            <a:ext cx="982389" cy="8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0563" y="2717450"/>
            <a:ext cx="1316675" cy="7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s-CL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 de desigualdad y democracia.</a:t>
            </a:r>
            <a:endParaRPr/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12" y="492573"/>
            <a:ext cx="5645564" cy="58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CL" sz="5200"/>
              <a:t>Corrupción política</a:t>
            </a:r>
            <a:endParaRPr/>
          </a:p>
        </p:txBody>
      </p:sp>
      <p:grpSp>
        <p:nvGrpSpPr>
          <p:cNvPr id="225" name="Google Shape;225;p12"/>
          <p:cNvGrpSpPr/>
          <p:nvPr/>
        </p:nvGrpSpPr>
        <p:grpSpPr>
          <a:xfrm>
            <a:off x="1453008" y="772719"/>
            <a:ext cx="5416614" cy="5200033"/>
            <a:chOff x="614808" y="152327"/>
            <a:chExt cx="5416614" cy="5200033"/>
          </a:xfrm>
        </p:grpSpPr>
        <p:sp>
          <p:nvSpPr>
            <p:cNvPr id="226" name="Google Shape;226;p12"/>
            <p:cNvSpPr/>
            <p:nvPr/>
          </p:nvSpPr>
          <p:spPr>
            <a:xfrm>
              <a:off x="2910087" y="152327"/>
              <a:ext cx="810000" cy="81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14808" y="1110427"/>
              <a:ext cx="5416614" cy="2778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614808" y="1110427"/>
              <a:ext cx="5416614" cy="2778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“El objetivo de un Estado democrático es alcanzar el mayor bienestar para todos quienes forman parte de él. Sin embargo, el aparato estatal, a través de sus funcionarios públicos y representantes electos, está expuesto a desatender el interés común y utilizar su poder e influencia para promover beneficios particulares.  A este tipo de prácticas se les denomina corrupción política.”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2910087" y="3492079"/>
              <a:ext cx="810000" cy="8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2415087" y="463236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2415087" y="463236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L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(Texto Educación Ciudadana, Santillana, 2020)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/>
          <p:nvPr/>
        </p:nvSpPr>
        <p:spPr>
          <a:xfrm>
            <a:off x="336384" y="303591"/>
            <a:ext cx="4334256" cy="5896743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L" sz="3600">
                <a:solidFill>
                  <a:schemeClr val="lt1"/>
                </a:solidFill>
              </a:rPr>
              <a:t>Formas de corrupción</a:t>
            </a:r>
            <a:endParaRPr/>
          </a:p>
        </p:txBody>
      </p:sp>
      <p:cxnSp>
        <p:nvCxnSpPr>
          <p:cNvPr id="238" name="Google Shape;238;p13"/>
          <p:cNvCxnSpPr/>
          <p:nvPr/>
        </p:nvCxnSpPr>
        <p:spPr>
          <a:xfrm>
            <a:off x="704088" y="2050687"/>
            <a:ext cx="3685032" cy="0"/>
          </a:xfrm>
          <a:prstGeom prst="straightConnector1">
            <a:avLst/>
          </a:prstGeom>
          <a:noFill/>
          <a:ln w="22225" cap="flat" cmpd="sng">
            <a:solidFill>
              <a:srgbClr val="E7E6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593610" y="2121763"/>
            <a:ext cx="3822192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L" sz="2000" i="1">
                <a:solidFill>
                  <a:schemeClr val="lt1"/>
                </a:solidFill>
              </a:rPr>
              <a:t>Para pensar: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CL" sz="2000" i="1">
                <a:solidFill>
                  <a:schemeClr val="lt1"/>
                </a:solidFill>
              </a:rPr>
              <a:t>¿Qué problemas traerá para la democracia la corrupción?</a:t>
            </a:r>
            <a:endParaRPr/>
          </a:p>
        </p:txBody>
      </p:sp>
      <p:pic>
        <p:nvPicPr>
          <p:cNvPr id="240" name="Google Shape;240;p13" descr="Imagen que contiene texto, periód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0716" y="506469"/>
            <a:ext cx="6596652" cy="568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4" descr="Imagen digital de una carretera&#10;&#10;Descripción generada automáticamente con confianza baja"/>
          <p:cNvPicPr preferRelativeResize="0"/>
          <p:nvPr/>
        </p:nvPicPr>
        <p:blipFill rotWithShape="1">
          <a:blip r:embed="rId3">
            <a:alphaModFix amt="35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CL" sz="4000">
                <a:solidFill>
                  <a:srgbClr val="FFFFFF"/>
                </a:solidFill>
              </a:rPr>
              <a:t>Narcotráfico y terrorismo</a:t>
            </a:r>
            <a:br>
              <a:rPr lang="es-CL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cxnSp>
        <p:nvCxnSpPr>
          <p:cNvPr id="248" name="Google Shape;248;p14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4"/>
          <p:cNvSpPr/>
          <p:nvPr/>
        </p:nvSpPr>
        <p:spPr>
          <a:xfrm>
            <a:off x="1208062" y="4901281"/>
            <a:ext cx="3064303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 pensar: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¿Qué problemas traerá para la democracia el narcotráfico y el terrorismo?</a:t>
            </a:r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>
            <a:off x="5155379" y="1155715"/>
            <a:ext cx="5744684" cy="4546569"/>
            <a:chOff x="0" y="89853"/>
            <a:chExt cx="5744684" cy="4546569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89853"/>
              <a:ext cx="5744684" cy="224592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109637" y="199490"/>
              <a:ext cx="5525410" cy="202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Una de las amenazas de la democracia externa (que no tiene relación estrecha con los políticos, ni con las decisiones de la ciudadanía) se relaciona con el narcotráfico y el terrorismo.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0" y="2390498"/>
              <a:ext cx="5744684" cy="2245924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109637" y="2500135"/>
              <a:ext cx="5525410" cy="202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C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muchas partes del mundo, estos grupos coaccionan el accionar de las instituciones, medios de comunicación y gobernantes de forma violenta, o mediante la corrupción, para tomar medidas que favorezcan sus negocios o ideología, como es el caso de las FARC en Colombia, los grupos narcotraficantes de México o ISIS en Medio Oriente.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5" descr="Imagen que contiene texto, mujer, pantalla, gent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501" y="643467"/>
            <a:ext cx="4456851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/>
          <p:nvPr/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5" descr="Imagen que contiene 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77646" y="643467"/>
            <a:ext cx="4456851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634</Words>
  <Application>Microsoft Office PowerPoint</Application>
  <PresentationFormat>Panorámica</PresentationFormat>
  <Paragraphs>43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Tema de Office</vt:lpstr>
      <vt:lpstr>Tema de Office</vt:lpstr>
      <vt:lpstr>Principales problemas de la democracia en la actualidad</vt:lpstr>
      <vt:lpstr>Otros problemas productores de desafección que afectan a la democracia </vt:lpstr>
      <vt:lpstr>Desigualdad</vt:lpstr>
      <vt:lpstr>Tipos de desigualdad</vt:lpstr>
      <vt:lpstr>Ejemplo de desigualdad y democracia.</vt:lpstr>
      <vt:lpstr>Corrupción política</vt:lpstr>
      <vt:lpstr>Formas de corrupción</vt:lpstr>
      <vt:lpstr>Narcotráfico y terrorismo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problemas de la democracia en la actualidad</dc:title>
  <dc:creator>Abraham</dc:creator>
  <cp:lastModifiedBy>Carmen Barros Ortega</cp:lastModifiedBy>
  <cp:revision>2</cp:revision>
  <dcterms:created xsi:type="dcterms:W3CDTF">2021-05-28T03:33:35Z</dcterms:created>
  <dcterms:modified xsi:type="dcterms:W3CDTF">2021-06-09T20:22:14Z</dcterms:modified>
</cp:coreProperties>
</file>