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58" r:id="rId4"/>
    <p:sldId id="289" r:id="rId5"/>
    <p:sldId id="287" r:id="rId6"/>
    <p:sldId id="290" r:id="rId7"/>
    <p:sldId id="261" r:id="rId8"/>
    <p:sldId id="288" r:id="rId9"/>
    <p:sldId id="292" r:id="rId10"/>
    <p:sldId id="296" r:id="rId11"/>
    <p:sldId id="295" r:id="rId12"/>
    <p:sldId id="291" r:id="rId13"/>
    <p:sldId id="297" r:id="rId14"/>
    <p:sldId id="299" r:id="rId15"/>
    <p:sldId id="298" r:id="rId16"/>
    <p:sldId id="300" r:id="rId17"/>
    <p:sldId id="303" r:id="rId18"/>
    <p:sldId id="306" r:id="rId19"/>
    <p:sldId id="307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2B7D8-4DA0-4863-9D67-3ACB9D098218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9CC8-17A0-4BD9-965D-22E8613AFF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8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99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99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Movimiento Pro-Emancipación de las Mujeres de Chile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Confederación de Trabajadores de Chile 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9CC8-17A0-4BD9-965D-22E8613AFF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3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7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61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1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3ABE9-40D2-4BD9-9808-D1D5BB506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7909E1-34D7-408B-9522-D3C51C7F0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773EA-425B-4009-BCB0-04AAD531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BF8B4-516A-41DA-A58E-69C42129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680FD-BF16-4466-9374-726BAF44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5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8C9C4-5F90-4280-BF16-78BDC222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F2786-7126-485C-B072-A44152CE9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6F905-5697-42A5-B26E-A622CC08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8EFC1A-B74F-40E8-9389-78F7054F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E44A4-090F-4DB0-959C-1D8EA01A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75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400E04-F878-4983-A97C-6C5B11455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81F3FA-B0E0-49F3-A110-70B3AAAE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B0D5E7-F332-42F5-9235-303A7625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6AFD0-A4E9-44D3-BC15-F8800C24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3ACC6-AE4F-46B7-8516-5608F2F2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49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285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96400" y="3754564"/>
            <a:ext cx="745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8033" y="3429016"/>
            <a:ext cx="264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490600" y="3051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696300" y="2258031"/>
            <a:ext cx="505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7865300" y="3429000"/>
            <a:ext cx="4334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40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733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45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841667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113216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8384764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8" name="Google Shape;48;p7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60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9" name="Google Shape;39;p6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85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5F8C2-1FE4-4AAF-AE9D-C225E34B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A59B1-08D1-476F-AC19-3A39F422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AA4E8-FAA7-4033-B9B3-63975463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3C951-F200-43D6-9D95-45AE0BAB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F00C0B-647D-4AA8-B401-AA4C0BB4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94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01472-712D-48B6-AD74-C8A16F4F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98238-9259-4FBC-AA33-B45259B2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E93DD-774E-4925-8AEF-A7F8EE69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8720B-D6E7-4E8A-9BF8-6A99C374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D96D6-7D6D-4D47-9F62-B2140013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34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28CDE-AC5C-48FF-B36E-5D79CEEC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6D78-78A3-4EEA-94F8-C039C2D4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DD536E-DDFE-4D49-9EF3-D1A64974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1C5094-B0DC-465C-BAFA-4511C4F0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9ADC6-D112-4496-AEFD-452AF7E9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9C6F24-8B4E-4F61-8C3D-F89A46F0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70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4544E-4800-4FA3-B5CC-31EC0AC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87546-F7CE-4D60-92D4-0D6C185E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4D8F68-C10D-4486-BFA0-FD05890B1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4862FE-D26D-471A-8090-0A2E9A13C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ED670D-EF26-4500-A905-9F3FDDC5D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8B8AFC-2C36-4079-9DE8-CE347A85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D18FD5-9DBE-4892-9824-937DCE59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670AF-0011-4A9A-8974-3F6133C0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7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536D9-F07D-4760-A393-82B7C127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61585-3655-4DE2-8D2A-9A9E0237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6173D8-DA2B-421D-AE14-61B5BB3B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3BF29E-CEAA-4F2F-BA5C-12DD5B7A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1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D2F356-BF14-47C7-B379-683F263D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B5D4C3-B401-403F-9AAB-AACE9F3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D433E2-22BE-41C4-8ED9-AC3DAB0D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61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6D5BC-CCA6-49FC-BA51-664D3861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BCD93-8565-4A73-B809-A1CA99F2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EAD011-52B5-4800-9813-7D39D45D3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B5214-C124-46BD-A347-D00A0B72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C1FD45-EB08-4B11-97B7-0F180966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68DD34-CD74-4724-8E38-7523CF2E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65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65509-41B2-4E7A-9CCB-3F43021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E1A3EC-5B07-4F05-867E-B79401501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D3585-CB8E-4644-9270-CBECB3F2C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EDD71F-BBA6-451E-A7BC-62D38CD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CFEF77-9ADB-4B53-99EF-8079ACF3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7EF593-EF2B-4A13-BD83-ECBAEACC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26E32B-3A4D-47F3-84AA-06F646E5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16861-4389-47E8-B6E5-C7639636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CB35B4-3AFA-4457-B057-8B5A9951A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6F24-12B6-4812-9CD3-7DE5460CF2D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3EED6-1C43-45EF-9739-0B4130791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206E3-DB57-40F1-937C-2AF147FD6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326E-08CA-4E58-A7E3-B9BB6E144C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3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s.m.wikipedia.org/wiki/Archivo:Cambio_de_mando_Chile_-_Alessandri_-_Aguirre_Cerd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ventanaciudadana.cl/conmemoracion-de-los-50-anos-de-reforma-agraria-en-chil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 en blanco y negro de un grupo de personas con traje formal&#10;&#10;Descripción generada automáticamente">
            <a:extLst>
              <a:ext uri="{FF2B5EF4-FFF2-40B4-BE49-F238E27FC236}">
                <a16:creationId xmlns:a16="http://schemas.microsoft.com/office/drawing/2014/main" id="{BBB8A821-DBE8-4393-8E66-DF6BC04C0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271" b="4271"/>
          <a:stretch/>
        </p:blipFill>
        <p:spPr>
          <a:xfrm>
            <a:off x="1094400" y="36091"/>
            <a:ext cx="10368000" cy="6785821"/>
          </a:xfrm>
          <a:prstGeom prst="rect">
            <a:avLst/>
          </a:prstGeom>
        </p:spPr>
      </p:pic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0" y="3121200"/>
            <a:ext cx="12192000" cy="15748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/>
              <a:t>El rol del Estado durante el periodo Radical 1938-1952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72DA1C-4D74-42A4-8EBB-D6947E3DDB06}"/>
              </a:ext>
            </a:extLst>
          </p:cNvPr>
          <p:cNvSpPr txBox="1"/>
          <p:nvPr/>
        </p:nvSpPr>
        <p:spPr>
          <a:xfrm>
            <a:off x="0" y="4826373"/>
            <a:ext cx="324531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/>
              <a:t>Historia-Segundo Medio</a:t>
            </a:r>
          </a:p>
          <a:p>
            <a:r>
              <a:rPr lang="es-ES" sz="2400" dirty="0"/>
              <a:t>OA 06 – OA 07</a:t>
            </a:r>
          </a:p>
          <a:p>
            <a:r>
              <a:rPr lang="es-ES" sz="2400" dirty="0"/>
              <a:t>Profesor Abraham López</a:t>
            </a:r>
          </a:p>
          <a:p>
            <a:r>
              <a:rPr lang="es-ES" sz="2400" dirty="0"/>
              <a:t>Clase </a:t>
            </a:r>
            <a:r>
              <a:rPr lang="es-ES" sz="2400" dirty="0" err="1"/>
              <a:t>N°</a:t>
            </a:r>
            <a:r>
              <a:rPr lang="es-ES" sz="2400" dirty="0"/>
              <a:t>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667" y="1230224"/>
            <a:ext cx="3342892" cy="58080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0000"/>
          </a:bodyPr>
          <a:lstStyle/>
          <a:p>
            <a:r>
              <a:rPr lang="es-CL" sz="3200" dirty="0"/>
              <a:t>Pedro Aguirre Cerda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0100" y="2499568"/>
            <a:ext cx="1938416" cy="1131529"/>
          </a:xfrm>
        </p:spPr>
        <p:txBody>
          <a:bodyPr/>
          <a:lstStyle/>
          <a:p>
            <a:pPr marL="194728" indent="0">
              <a:buNone/>
            </a:pPr>
            <a:r>
              <a:rPr lang="es-CL" sz="1867" b="1" dirty="0"/>
              <a:t>Terremoto de Chillán 1939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648996" y="2414197"/>
            <a:ext cx="2894009" cy="3652400"/>
          </a:xfrm>
        </p:spPr>
        <p:txBody>
          <a:bodyPr/>
          <a:lstStyle/>
          <a:p>
            <a:pPr marL="575719" indent="-380990"/>
            <a:r>
              <a:rPr lang="es-CL" sz="1867" b="1" dirty="0"/>
              <a:t>CORFO </a:t>
            </a:r>
            <a:r>
              <a:rPr lang="es-CL" sz="1867" dirty="0"/>
              <a:t>(Corporación de Fomento de la Producción) </a:t>
            </a:r>
          </a:p>
          <a:p>
            <a:pPr marL="575719" indent="-380990"/>
            <a:r>
              <a:rPr lang="es-CL" sz="1867" dirty="0"/>
              <a:t>Plantas eléctricas y siderúrgicas</a:t>
            </a:r>
          </a:p>
          <a:p>
            <a:pPr marL="575719" indent="-380990"/>
            <a:r>
              <a:rPr lang="es-CL" sz="1867" dirty="0"/>
              <a:t>Explotación de petróleo </a:t>
            </a:r>
          </a:p>
          <a:p>
            <a:pPr marL="575719" indent="-380990"/>
            <a:r>
              <a:rPr lang="es-CL" sz="1867" dirty="0"/>
              <a:t>Apoyo a la industria manufacturera </a:t>
            </a:r>
          </a:p>
          <a:p>
            <a:pPr marL="575719" indent="-380990"/>
            <a:r>
              <a:rPr lang="es-CL" sz="1867" dirty="0"/>
              <a:t>Mecanización de la agricultura.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>
          <a:xfrm>
            <a:off x="8003184" y="2414198"/>
            <a:ext cx="2673781" cy="3737769"/>
          </a:xfrm>
        </p:spPr>
        <p:txBody>
          <a:bodyPr/>
          <a:lstStyle/>
          <a:p>
            <a:pPr marL="194728" indent="0">
              <a:buNone/>
            </a:pPr>
            <a:r>
              <a:rPr lang="es-CL" sz="1867" b="1" dirty="0"/>
              <a:t>“Gobernar es educar”</a:t>
            </a:r>
          </a:p>
          <a:p>
            <a:r>
              <a:rPr lang="es-CL" sz="1867" dirty="0"/>
              <a:t>Enfoque en la educación, mediante la creación de escuelas.</a:t>
            </a:r>
            <a:br>
              <a:rPr lang="es-CL" sz="1867" dirty="0"/>
            </a:br>
            <a:endParaRPr lang="es-CL" sz="1867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10</a:t>
            </a:fld>
            <a:endParaRPr lang="es-CL"/>
          </a:p>
        </p:txBody>
      </p:sp>
      <p:pic>
        <p:nvPicPr>
          <p:cNvPr id="3074" name="Picture 2" descr="Resultado de imagen para pedro aguirre cerda gobi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00" y="3731201"/>
            <a:ext cx="2568715" cy="25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winnipeg ba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1" y="235680"/>
            <a:ext cx="4422628" cy="1989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7952407" y="4988800"/>
            <a:ext cx="2775335" cy="8448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1941 Murió debido a una tuberculosis </a:t>
            </a:r>
          </a:p>
        </p:txBody>
      </p:sp>
    </p:spTree>
    <p:extLst>
      <p:ext uri="{BB962C8B-B14F-4D97-AF65-F5344CB8AC3E}">
        <p14:creationId xmlns:p14="http://schemas.microsoft.com/office/powerpoint/2010/main" val="17065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608F2-72CD-401E-9044-C7D45FE3C07B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1"/>
            <a:ext cx="2736851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3648075" y="908051"/>
            <a:ext cx="6624639" cy="3960813"/>
          </a:xfrm>
          <a:prstGeom prst="wedgeRoundRectCallout">
            <a:avLst>
              <a:gd name="adj1" fmla="val -48654"/>
              <a:gd name="adj2" fmla="val 753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s-CL" sz="20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lang="es-CL" sz="20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educación es el primer deber y el más alto derecho del Estado; en consecuencia, social y jurídicamente considerada, la tarea de educar y enseñar es función del Estado. </a:t>
            </a:r>
          </a:p>
          <a:p>
            <a:pPr algn="just" eaLnBrk="0" hangingPunct="0">
              <a:defRPr/>
            </a:pPr>
            <a:r>
              <a:rPr lang="es-CL" sz="20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política educacional del Estado no tiene límites, sobrepasa la instrucción sistemática de la escuela y de la universidad y se extiende a todas las actividades nacionales. ¿Qué será del país a corto plazo si no hacemos un sacrificio por educar esos niños, y ponerlos en aptitud de conservar su salud y ganarse la vida?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8106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Roberto Flores\Documents\HISTORIA, GEOGRAFIA Y CS SOCIALES\Historia\Historia Chile\IMAGENES HISTORIA DE CHILE\Siglo XX\fig01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187914"/>
            <a:ext cx="9340104" cy="586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0DC16A-500A-431D-9E16-AB064625597A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7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667" y="1230224"/>
            <a:ext cx="2952275" cy="58080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0000"/>
          </a:bodyPr>
          <a:lstStyle/>
          <a:p>
            <a:r>
              <a:rPr lang="es-CL" sz="3200" dirty="0"/>
              <a:t>Juan Antonio Ríos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77333" y="1905000"/>
            <a:ext cx="3436652" cy="3652400"/>
          </a:xfrm>
        </p:spPr>
        <p:txBody>
          <a:bodyPr/>
          <a:lstStyle/>
          <a:p>
            <a:pPr marL="194728" indent="0" algn="just">
              <a:buNone/>
            </a:pPr>
            <a:r>
              <a:rPr lang="es-CL" sz="1867" b="1" dirty="0"/>
              <a:t>CORFO</a:t>
            </a:r>
          </a:p>
          <a:p>
            <a:pPr algn="just"/>
            <a:r>
              <a:rPr lang="es-CL" sz="1867" dirty="0"/>
              <a:t>Impulso a industrias de acero, electricidad y petróleo </a:t>
            </a:r>
          </a:p>
          <a:p>
            <a:pPr algn="just"/>
            <a:r>
              <a:rPr lang="es-CL" sz="1867" dirty="0"/>
              <a:t>ENDESA (Empresa Nacional de Electricidad S.A)</a:t>
            </a:r>
          </a:p>
          <a:p>
            <a:pPr algn="just"/>
            <a:r>
              <a:rPr lang="es-CL" sz="1867" dirty="0"/>
              <a:t>(CAP) Compañías de Acero del Pacífico S.A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>
          <a:xfrm>
            <a:off x="7641787" y="2426967"/>
            <a:ext cx="2478400" cy="3652400"/>
          </a:xfrm>
        </p:spPr>
        <p:txBody>
          <a:bodyPr/>
          <a:lstStyle/>
          <a:p>
            <a:pPr algn="just"/>
            <a:r>
              <a:rPr lang="es-CL" sz="1867" dirty="0"/>
              <a:t>El intento de neutralidad de Ríos acabó en 1943, rompen relaciones con el Eje. </a:t>
            </a:r>
          </a:p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13</a:t>
            </a:fld>
            <a:endParaRPr lang="es-CL"/>
          </a:p>
        </p:txBody>
      </p:sp>
      <p:pic>
        <p:nvPicPr>
          <p:cNvPr id="4098" name="Picture 2" descr="Resultado de imagen para creacion de en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1" y="3384231"/>
            <a:ext cx="1870275" cy="2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7716819" y="5224273"/>
            <a:ext cx="2818572" cy="9004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Murió de cáncer en 1946 </a:t>
            </a:r>
          </a:p>
        </p:txBody>
      </p:sp>
      <p:pic>
        <p:nvPicPr>
          <p:cNvPr id="4100" name="Picture 4" descr="La firma de la rup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97" y="498449"/>
            <a:ext cx="2393188" cy="20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8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2A5A53-3F97-4669-9365-18439F3BEAE1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1" name="Picture 6" descr="http://www.emol.com/especiales/infografias/fotos/guerr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24530" r="2042"/>
          <a:stretch>
            <a:fillRect/>
          </a:stretch>
        </p:blipFill>
        <p:spPr bwMode="auto">
          <a:xfrm>
            <a:off x="1703389" y="549276"/>
            <a:ext cx="87899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2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677" y="1119883"/>
            <a:ext cx="5171200" cy="5808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Gabriel González Videla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74567" y="2394023"/>
            <a:ext cx="4200436" cy="4614000"/>
          </a:xfrm>
        </p:spPr>
        <p:txBody>
          <a:bodyPr/>
          <a:lstStyle/>
          <a:p>
            <a:r>
              <a:rPr lang="es-CL" sz="2133" dirty="0"/>
              <a:t>Ley de Defensa Permanente de la Democracia “Ley maldita” </a:t>
            </a:r>
          </a:p>
          <a:p>
            <a:r>
              <a:rPr lang="es-CL" sz="2133" dirty="0"/>
              <a:t>Sufragio universal femenino 1949</a:t>
            </a:r>
          </a:p>
          <a:p>
            <a:r>
              <a:rPr lang="es-CL" sz="2133" dirty="0"/>
              <a:t>ENAP (Empresa nacional de Petróleo)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7759850" y="3005009"/>
            <a:ext cx="3164753" cy="2062793"/>
          </a:xfrm>
        </p:spPr>
        <p:txBody>
          <a:bodyPr/>
          <a:lstStyle/>
          <a:p>
            <a:pPr marL="533387" indent="-380990"/>
            <a:r>
              <a:rPr lang="es-CL" sz="2133" dirty="0"/>
              <a:t>Complot de las “patitas de chancho”</a:t>
            </a:r>
          </a:p>
          <a:p>
            <a:pPr marL="152396" indent="0">
              <a:buNone/>
            </a:pPr>
            <a:r>
              <a:rPr lang="es-CL" sz="2133" dirty="0"/>
              <a:t>(Confabulación para que Ibáñez llegara al poder)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15</a:t>
            </a:fld>
            <a:endParaRPr lang="es-CL" dirty="0"/>
          </a:p>
        </p:txBody>
      </p:sp>
      <p:pic>
        <p:nvPicPr>
          <p:cNvPr id="5122" name="Picture 2" descr="Mujeres votando en las elecciones municipales de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1" y="2258337"/>
            <a:ext cx="3523575" cy="28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guerra f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84" y="606057"/>
            <a:ext cx="3304933" cy="17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73E125B-D18B-4D97-8F35-2293C1E9EEFA}"/>
              </a:ext>
            </a:extLst>
          </p:cNvPr>
          <p:cNvSpPr txBox="1"/>
          <p:nvPr/>
        </p:nvSpPr>
        <p:spPr>
          <a:xfrm>
            <a:off x="358599" y="4951259"/>
            <a:ext cx="352357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En 1934 se había aprobado el voto femenino en municipales</a:t>
            </a:r>
          </a:p>
        </p:txBody>
      </p:sp>
    </p:spTree>
    <p:extLst>
      <p:ext uri="{BB962C8B-B14F-4D97-AF65-F5344CB8AC3E}">
        <p14:creationId xmlns:p14="http://schemas.microsoft.com/office/powerpoint/2010/main" val="407931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7308BB-349F-40D4-ADD7-18AA0D7B98B0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1747" name="Picture 2" descr="http://4.bp.blogspot.com/_qfoqiWG574o/S2BXtxOusnI/AAAAAAAAJ8I/oCjUNg0A1bc/s400/MC0026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6251"/>
            <a:ext cx="820737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5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berto Flores\Documents\HISTORIA, GEOGRAFIA Y CS SOCIALES\Historia\Historia Chile\IMAGENES HISTORIA DE CHILE\Siglo XX\clases sociales top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08049"/>
            <a:ext cx="8353425" cy="49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947F6D-BD45-4E34-A149-548A0EE63BAC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tela&#10;&#10;Descripción generada automáticamente">
            <a:extLst>
              <a:ext uri="{FF2B5EF4-FFF2-40B4-BE49-F238E27FC236}">
                <a16:creationId xmlns:a16="http://schemas.microsoft.com/office/drawing/2014/main" id="{04DE2947-0C12-47AB-A6E9-98D0C8AF0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205628-5E67-4E56-8A66-8052D07F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3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¿De qué manera la politización de nuevos sectores sociales influyó en el desarrollo de los gobiernos radicales?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F16285-9491-4F9D-AAB1-8901220E26FF}"/>
              </a:ext>
            </a:extLst>
          </p:cNvPr>
          <p:cNvSpPr txBox="1"/>
          <p:nvPr/>
        </p:nvSpPr>
        <p:spPr>
          <a:xfrm>
            <a:off x="9977932" y="6657945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laventanaciudadana.cl/conmemoracion-de-los-50-anos-de-reforma-agraria-en-chi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5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97984A-CC30-448E-A5AF-3802AFF0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94360-6B43-4EF2-8769-F5478D07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117883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</a:rPr>
              <a:t>Indaga en internet sobre el Modelo ISI (Industrialización por sustitución de importaciones), toma nota en tu cuaderno de sus principales características, y luego responde las siguientes preguntas: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</a:rPr>
              <a:t>1.¿Qué rol jugaron los gobiernos radicales en la implementación de este modelo?</a:t>
            </a:r>
          </a:p>
          <a:p>
            <a:pPr marL="0" indent="0">
              <a:buNone/>
            </a:pPr>
            <a:endParaRPr lang="es-E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</a:rPr>
              <a:t>2.¿Por qué fue necesario el fortalecimiento del Estado para el desarrollo de este modelo?</a:t>
            </a:r>
          </a:p>
          <a:p>
            <a:pPr marL="0" indent="0">
              <a:buNone/>
            </a:pPr>
            <a:endParaRPr lang="es-E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</a:rPr>
              <a:t>3.¿De qué manera crees que se vieron afectados los sectores populares por este modelo?</a:t>
            </a:r>
          </a:p>
        </p:txBody>
      </p:sp>
    </p:spTree>
    <p:extLst>
      <p:ext uri="{BB962C8B-B14F-4D97-AF65-F5344CB8AC3E}">
        <p14:creationId xmlns:p14="http://schemas.microsoft.com/office/powerpoint/2010/main" val="167908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s-CL" sz="3733" dirty="0"/>
              <a:t>Identificar las principales características del periodo de gobiernos radicales en Chile.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61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287696" y="2082230"/>
            <a:ext cx="9767297" cy="36165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highlight>
                <a:srgbClr val="FFCD00"/>
              </a:highlight>
            </a:endParaRPr>
          </a:p>
          <a:p>
            <a:pPr marL="457189" indent="-457189">
              <a:lnSpc>
                <a:spcPct val="150000"/>
              </a:lnSpc>
            </a:pPr>
            <a:r>
              <a:rPr lang="es-CL" b="1" dirty="0"/>
              <a:t>¿Qué es el Estado?</a:t>
            </a:r>
          </a:p>
          <a:p>
            <a:pPr marL="457189" indent="-457189">
              <a:lnSpc>
                <a:spcPct val="150000"/>
              </a:lnSpc>
            </a:pPr>
            <a:r>
              <a:rPr lang="es-CL" b="1" dirty="0"/>
              <a:t>¿Cuál es el rol del Estado en la sociedad?</a:t>
            </a:r>
          </a:p>
          <a:p>
            <a:pPr marL="457189" indent="-457189">
              <a:lnSpc>
                <a:spcPct val="150000"/>
              </a:lnSpc>
            </a:pPr>
            <a:r>
              <a:rPr lang="es-ES" b="1" dirty="0"/>
              <a:t>¿Cuál era el rol del Estado en el periodo estudiado anteriormente?</a:t>
            </a:r>
            <a:endParaRPr b="1" dirty="0"/>
          </a:p>
        </p:txBody>
      </p:sp>
      <p:cxnSp>
        <p:nvCxnSpPr>
          <p:cNvPr id="101" name="Google Shape;101;p14"/>
          <p:cNvCxnSpPr/>
          <p:nvPr/>
        </p:nvCxnSpPr>
        <p:spPr>
          <a:xfrm>
            <a:off x="8600" y="1905000"/>
            <a:ext cx="3196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3"/>
            <a:ext cx="6544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267" dirty="0"/>
              <a:t>Exploración</a:t>
            </a:r>
            <a:endParaRPr sz="4267" dirty="0"/>
          </a:p>
        </p:txBody>
      </p:sp>
      <p:cxnSp>
        <p:nvCxnSpPr>
          <p:cNvPr id="104" name="Google Shape;104;p14"/>
          <p:cNvCxnSpPr/>
          <p:nvPr/>
        </p:nvCxnSpPr>
        <p:spPr>
          <a:xfrm>
            <a:off x="6317867" y="1905000"/>
            <a:ext cx="5874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93D4AEA-D9BF-4B2D-9332-D7B467AB64D6}"/>
              </a:ext>
            </a:extLst>
          </p:cNvPr>
          <p:cNvCxnSpPr/>
          <p:nvPr/>
        </p:nvCxnSpPr>
        <p:spPr>
          <a:xfrm>
            <a:off x="7684922" y="317241"/>
            <a:ext cx="0" cy="654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2279651" y="2133602"/>
            <a:ext cx="1944688" cy="7905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SOCIALISTA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279651" y="1196976"/>
            <a:ext cx="1944688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COMUNISTA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279651" y="4005263"/>
            <a:ext cx="1944688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MEMCH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79651" y="3068637"/>
            <a:ext cx="1944688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DEMÓCRATA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279651" y="4941890"/>
            <a:ext cx="1944688" cy="7905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CTCH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83565" y="1844676"/>
            <a:ext cx="1944687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CONSERVADOR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303839" y="3068637"/>
            <a:ext cx="1944687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>
                <a:solidFill>
                  <a:schemeClr val="tx1"/>
                </a:solidFill>
              </a:rPr>
              <a:t>PARTIDO RADICAL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183565" y="2997201"/>
            <a:ext cx="1944687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LIBERAL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240463" y="4365625"/>
            <a:ext cx="1943100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FALANGE NACIONAL</a:t>
            </a:r>
          </a:p>
        </p:txBody>
      </p:sp>
      <p:sp>
        <p:nvSpPr>
          <p:cNvPr id="6155" name="10 CuadroTexto"/>
          <p:cNvSpPr txBox="1">
            <a:spLocks noChangeArrowheads="1"/>
          </p:cNvSpPr>
          <p:nvPr/>
        </p:nvSpPr>
        <p:spPr bwMode="auto">
          <a:xfrm>
            <a:off x="2208214" y="404814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i="1" dirty="0"/>
              <a:t>Izquierda</a:t>
            </a:r>
          </a:p>
        </p:txBody>
      </p:sp>
      <p:sp>
        <p:nvSpPr>
          <p:cNvPr id="6156" name="11 CuadroTexto"/>
          <p:cNvSpPr txBox="1">
            <a:spLocks noChangeArrowheads="1"/>
          </p:cNvSpPr>
          <p:nvPr/>
        </p:nvSpPr>
        <p:spPr bwMode="auto">
          <a:xfrm>
            <a:off x="7896226" y="404814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i="1" dirty="0"/>
              <a:t>Derecha</a:t>
            </a:r>
          </a:p>
        </p:txBody>
      </p:sp>
      <p:sp>
        <p:nvSpPr>
          <p:cNvPr id="6157" name="12 CuadroTexto"/>
          <p:cNvSpPr txBox="1">
            <a:spLocks noChangeArrowheads="1"/>
          </p:cNvSpPr>
          <p:nvPr/>
        </p:nvSpPr>
        <p:spPr bwMode="auto">
          <a:xfrm>
            <a:off x="5087940" y="404814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i="1" dirty="0"/>
              <a:t>Centro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6B0616-E5B8-44F9-825A-82180C1D62D1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183565" y="5373688"/>
            <a:ext cx="1944687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/>
              <a:t>PARTIDO NACI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BE8A58E-125F-46E0-B224-7DCA7CBDF464}"/>
              </a:ext>
            </a:extLst>
          </p:cNvPr>
          <p:cNvCxnSpPr/>
          <p:nvPr/>
        </p:nvCxnSpPr>
        <p:spPr>
          <a:xfrm>
            <a:off x="4842588" y="317241"/>
            <a:ext cx="0" cy="654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9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d/dd/Pedro_Aguirre_Cerda_es_elegido_Presidente-2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92314" y="1700214"/>
            <a:ext cx="2663825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4" descr="https://upload.wikimedia.org/wikipedia/commons/thumb/7/77/Carlos_Ibanez_del_Campo.jpg/180px-Carlos_Ibanez_del_Cam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700214"/>
            <a:ext cx="2663825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6" descr="http://upload.wikimedia.org/wikipedia/commons/thumb/e/ef/GustavoRossSantaMaria.jpg/170px-GustavoRossSantaMa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889" y="1700214"/>
            <a:ext cx="2663825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/>
              <a:t>Las elecciones de 1938</a:t>
            </a: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1992313" y="5445126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b="1" dirty="0"/>
              <a:t>Pedro Aguirre Cerda</a:t>
            </a:r>
          </a:p>
        </p:txBody>
      </p:sp>
      <p:sp>
        <p:nvSpPr>
          <p:cNvPr id="4103" name="6 CuadroTexto"/>
          <p:cNvSpPr txBox="1">
            <a:spLocks noChangeArrowheads="1"/>
          </p:cNvSpPr>
          <p:nvPr/>
        </p:nvSpPr>
        <p:spPr bwMode="auto">
          <a:xfrm>
            <a:off x="4800600" y="5445125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b="1"/>
              <a:t>Carlos Ibáñez del Campo</a:t>
            </a:r>
          </a:p>
        </p:txBody>
      </p:sp>
      <p:sp>
        <p:nvSpPr>
          <p:cNvPr id="4104" name="7 CuadroTexto"/>
          <p:cNvSpPr txBox="1">
            <a:spLocks noChangeArrowheads="1"/>
          </p:cNvSpPr>
          <p:nvPr/>
        </p:nvSpPr>
        <p:spPr bwMode="auto">
          <a:xfrm>
            <a:off x="7535864" y="5445125"/>
            <a:ext cx="2592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sz="1400" b="1"/>
              <a:t>Gustavo Ross Santa María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B4B3C6-CCC2-4F8B-948B-C12BB641C37C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404026" y="361180"/>
            <a:ext cx="3956285" cy="1449865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eaLnBrk="1" hangingPunct="1"/>
            <a:r>
              <a:rPr lang="es-CL" dirty="0"/>
              <a:t>La matanza del Seguro Obrero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1404026" y="2488541"/>
            <a:ext cx="5122863" cy="36376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es-CL" sz="2400" dirty="0"/>
              <a:t>Cerca de 50 jóvenes </a:t>
            </a:r>
            <a:r>
              <a:rPr lang="es-CL" sz="2400" dirty="0" err="1"/>
              <a:t>nacis</a:t>
            </a:r>
            <a:r>
              <a:rPr lang="es-CL" sz="2400" dirty="0"/>
              <a:t>, el 5 de septiembre de 1938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endParaRPr lang="es-CL" sz="2400" dirty="0"/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es-CL" sz="2400" dirty="0"/>
              <a:t>Alessandri, ordena a Carabineros masacrar a los </a:t>
            </a:r>
            <a:r>
              <a:rPr lang="es-CL" sz="2400" dirty="0" err="1"/>
              <a:t>Nacis</a:t>
            </a:r>
            <a:r>
              <a:rPr lang="es-CL" sz="2400" dirty="0"/>
              <a:t> en el edificio del Seguro Obrero.</a:t>
            </a:r>
          </a:p>
          <a:p>
            <a:pPr marL="444497" indent="-342900" algn="just">
              <a:buFont typeface="Courier New" panose="02070309020205020404" pitchFamily="49" charset="0"/>
              <a:buChar char="o"/>
            </a:pPr>
            <a:endParaRPr lang="es-CL" sz="2400" dirty="0"/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es-CL" sz="2400" dirty="0"/>
              <a:t>Ross pierda popularidad e Ibáñez baja su candidatura.</a:t>
            </a:r>
          </a:p>
        </p:txBody>
      </p:sp>
      <p:pic>
        <p:nvPicPr>
          <p:cNvPr id="5124" name="Picture 4" descr="C:\Users\Roberto Flores\Documents\HISTORIA, GEOGRAFIA Y CS SOCIALES\Historia\Historia Chile\IMAGENES HISTORIA DE CHILE\Siglo XX\Nacis 19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30460"/>
          <a:stretch>
            <a:fillRect/>
          </a:stretch>
        </p:blipFill>
        <p:spPr bwMode="auto">
          <a:xfrm>
            <a:off x="7573360" y="361180"/>
            <a:ext cx="3843323" cy="57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900227-90F8-4C66-B16F-5ACF7A4C277E}" type="slidenum">
              <a:rPr lang="es-C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s-C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3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ighlight>
                  <a:srgbClr val="FFCD00"/>
                </a:highlight>
              </a:rPr>
              <a:t>¿Quiénes son los radicales?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508111" y="1811024"/>
            <a:ext cx="5432437" cy="414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/>
            <a:r>
              <a:rPr lang="es-CL" sz="2400" dirty="0"/>
              <a:t>Partido de Centro, </a:t>
            </a:r>
            <a:r>
              <a:rPr lang="es-CL" sz="2400" b="1" dirty="0"/>
              <a:t>laico</a:t>
            </a:r>
            <a:r>
              <a:rPr lang="es-CL" sz="2400" dirty="0"/>
              <a:t> y de </a:t>
            </a:r>
            <a:r>
              <a:rPr lang="es-CL" sz="2400" b="1" dirty="0"/>
              <a:t>amplio sentido social</a:t>
            </a:r>
            <a:r>
              <a:rPr lang="es-CL" sz="2400" dirty="0"/>
              <a:t>.</a:t>
            </a:r>
          </a:p>
          <a:p>
            <a:pPr marL="457189" indent="-457189"/>
            <a:r>
              <a:rPr lang="es-CL" sz="2400" dirty="0"/>
              <a:t>Representa el bastión de la </a:t>
            </a:r>
            <a:r>
              <a:rPr lang="es-CL" sz="2400" b="1" dirty="0"/>
              <a:t>clase media</a:t>
            </a:r>
            <a:r>
              <a:rPr lang="es-CL" sz="2400" dirty="0"/>
              <a:t>, que ha crecido a partir de la ampliación del Estado.</a:t>
            </a:r>
          </a:p>
          <a:p>
            <a:pPr marL="457189" indent="-457189"/>
            <a:r>
              <a:rPr lang="es-CL" sz="2400" dirty="0"/>
              <a:t>Creen en una mayor intervención del </a:t>
            </a:r>
            <a:r>
              <a:rPr lang="es-CL" sz="2400" b="1" dirty="0"/>
              <a:t>Estado</a:t>
            </a:r>
            <a:r>
              <a:rPr lang="es-CL" sz="2400" dirty="0"/>
              <a:t> y en el fomento a la industria</a:t>
            </a:r>
          </a:p>
          <a:p>
            <a:pPr marL="457189" indent="-457189"/>
            <a:r>
              <a:rPr lang="es-CL" sz="2400" dirty="0"/>
              <a:t>Buscan su apoyo electoral en las capas populares y en la </a:t>
            </a:r>
            <a:r>
              <a:rPr lang="es-CL" sz="2400" b="1" dirty="0"/>
              <a:t>clase media</a:t>
            </a:r>
            <a:endParaRPr lang="es-CL" sz="2400" dirty="0"/>
          </a:p>
          <a:p>
            <a:pPr marL="457189" indent="-457189"/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1221945" y="1359667"/>
            <a:ext cx="286167" cy="286167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10" name="Picture 2" descr="http://3.bp.blogspot.com/_Bih56wo55xg/R8VYnASH1CI/AAAAAAAABl4/bU0Whg1xc0Y/s400/250px-Partido+RAD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1704" r="3140" b="2867"/>
          <a:stretch>
            <a:fillRect/>
          </a:stretch>
        </p:blipFill>
        <p:spPr bwMode="auto">
          <a:xfrm>
            <a:off x="7760770" y="1649916"/>
            <a:ext cx="3332661" cy="46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4294967295"/>
          </p:nvPr>
        </p:nvSpPr>
        <p:spPr>
          <a:xfrm>
            <a:off x="1424197" y="233527"/>
            <a:ext cx="4149468" cy="145986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s-CL" sz="4400" b="1" dirty="0"/>
              <a:t>Chile y el mundo</a:t>
            </a:r>
            <a:endParaRPr sz="4400" b="1" dirty="0"/>
          </a:p>
        </p:txBody>
      </p:sp>
      <p:sp>
        <p:nvSpPr>
          <p:cNvPr id="588" name="Shape 58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Cheurón 1"/>
          <p:cNvSpPr/>
          <p:nvPr/>
        </p:nvSpPr>
        <p:spPr>
          <a:xfrm>
            <a:off x="1424197" y="2068651"/>
            <a:ext cx="2943617" cy="145986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Gobierno Pedro Aguirre Cerda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1938- 1941</a:t>
            </a:r>
          </a:p>
        </p:txBody>
      </p:sp>
      <p:sp>
        <p:nvSpPr>
          <p:cNvPr id="3" name="Cheurón 2"/>
          <p:cNvSpPr/>
          <p:nvPr/>
        </p:nvSpPr>
        <p:spPr>
          <a:xfrm>
            <a:off x="4451941" y="2054306"/>
            <a:ext cx="3152062" cy="145986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Gobierno de Juan Antonio Ríos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1942- 1946</a:t>
            </a:r>
          </a:p>
        </p:txBody>
      </p:sp>
      <p:sp>
        <p:nvSpPr>
          <p:cNvPr id="4" name="Cheurón 3"/>
          <p:cNvSpPr/>
          <p:nvPr/>
        </p:nvSpPr>
        <p:spPr>
          <a:xfrm>
            <a:off x="7688130" y="2030357"/>
            <a:ext cx="3253781" cy="148380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Gobierno de Gabriel González Videla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1946-1952</a:t>
            </a:r>
          </a:p>
        </p:txBody>
      </p:sp>
      <p:sp>
        <p:nvSpPr>
          <p:cNvPr id="6" name="Cheurón 5"/>
          <p:cNvSpPr/>
          <p:nvPr/>
        </p:nvSpPr>
        <p:spPr>
          <a:xfrm>
            <a:off x="659799" y="4279037"/>
            <a:ext cx="4149468" cy="17022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bg1"/>
                </a:solidFill>
              </a:rPr>
              <a:t>Guerra civil española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</a:rPr>
              <a:t>Estallido de la </a:t>
            </a:r>
            <a:r>
              <a:rPr lang="es-CL" sz="2000" b="1" dirty="0">
                <a:solidFill>
                  <a:schemeClr val="bg1"/>
                </a:solidFill>
              </a:rPr>
              <a:t>Segunda Guerra </a:t>
            </a:r>
            <a:r>
              <a:rPr lang="es-CL" sz="2000" dirty="0">
                <a:solidFill>
                  <a:schemeClr val="bg1"/>
                </a:solidFill>
              </a:rPr>
              <a:t>Mundial 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</a:rPr>
              <a:t>1939 </a:t>
            </a:r>
          </a:p>
        </p:txBody>
      </p:sp>
      <p:sp>
        <p:nvSpPr>
          <p:cNvPr id="7" name="Cheurón 6"/>
          <p:cNvSpPr/>
          <p:nvPr/>
        </p:nvSpPr>
        <p:spPr>
          <a:xfrm>
            <a:off x="4704676" y="4279037"/>
            <a:ext cx="3657600" cy="17022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bg1"/>
                </a:solidFill>
              </a:rPr>
              <a:t>Chile declara la Guerra al </a:t>
            </a:r>
            <a:r>
              <a:rPr lang="es-CL" sz="2000" b="1" dirty="0">
                <a:solidFill>
                  <a:schemeClr val="bg1"/>
                </a:solidFill>
              </a:rPr>
              <a:t>Eje</a:t>
            </a:r>
            <a:r>
              <a:rPr lang="es-CL" sz="2000" dirty="0">
                <a:solidFill>
                  <a:schemeClr val="bg1"/>
                </a:solidFill>
              </a:rPr>
              <a:t> (Alemania, Italia Y Japón) 1943 </a:t>
            </a:r>
          </a:p>
        </p:txBody>
      </p:sp>
      <p:sp>
        <p:nvSpPr>
          <p:cNvPr id="8" name="Cheurón 7"/>
          <p:cNvSpPr/>
          <p:nvPr/>
        </p:nvSpPr>
        <p:spPr>
          <a:xfrm>
            <a:off x="8134392" y="4374777"/>
            <a:ext cx="2940421" cy="16064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Guerra Fría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1947- 1991 </a:t>
            </a:r>
          </a:p>
        </p:txBody>
      </p:sp>
    </p:spTree>
    <p:extLst>
      <p:ext uri="{BB962C8B-B14F-4D97-AF65-F5344CB8AC3E}">
        <p14:creationId xmlns:p14="http://schemas.microsoft.com/office/powerpoint/2010/main" val="13104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enap 1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1" y="4091385"/>
            <a:ext cx="3466977" cy="26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" name="Shape 562"/>
          <p:cNvSpPr txBox="1">
            <a:spLocks noGrp="1"/>
          </p:cNvSpPr>
          <p:nvPr>
            <p:ph type="body" idx="4294967295"/>
          </p:nvPr>
        </p:nvSpPr>
        <p:spPr>
          <a:xfrm>
            <a:off x="765388" y="377681"/>
            <a:ext cx="3130299" cy="140907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sz="5400" dirty="0"/>
              <a:t>Gobiernos Radicales </a:t>
            </a:r>
            <a:endParaRPr sz="5400" dirty="0"/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2" name="Rectángulo redondeado 1"/>
          <p:cNvSpPr/>
          <p:nvPr/>
        </p:nvSpPr>
        <p:spPr>
          <a:xfrm>
            <a:off x="5960944" y="761186"/>
            <a:ext cx="6112688" cy="19027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/>
              <a:t>Pedro Aguirre Cerda (1938- 1941)</a:t>
            </a:r>
          </a:p>
          <a:p>
            <a:r>
              <a:rPr lang="es-CL" sz="2400" dirty="0"/>
              <a:t>Apoyado por radicales, comunistas y socialistas.  </a:t>
            </a:r>
          </a:p>
          <a:p>
            <a:r>
              <a:rPr lang="es-CL" sz="2400" dirty="0"/>
              <a:t>“Gobernar es educar”</a:t>
            </a:r>
          </a:p>
          <a:p>
            <a:r>
              <a:rPr lang="es-CL" sz="2400" dirty="0"/>
              <a:t>Corporación de Fomento a la Producción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5918903" y="2850150"/>
            <a:ext cx="6154729" cy="1902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/>
              <a:t>Juan Antonio Ríos (1942- 1946)</a:t>
            </a:r>
          </a:p>
          <a:p>
            <a:r>
              <a:rPr lang="es-CL" sz="2400" dirty="0"/>
              <a:t>Apoyado por radicales, demócratas, falangistas, socialistas y comunistas. </a:t>
            </a:r>
          </a:p>
          <a:p>
            <a:r>
              <a:rPr lang="es-CL" sz="2400" dirty="0"/>
              <a:t>“Gobernar es producir” </a:t>
            </a:r>
          </a:p>
          <a:p>
            <a:r>
              <a:rPr lang="es-CL" sz="2400" dirty="0"/>
              <a:t>CAP- Endesa </a:t>
            </a:r>
            <a:endParaRPr lang="es-CL" sz="24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5960943" y="4924486"/>
            <a:ext cx="6112689" cy="1902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/>
              <a:t>Gabriel González Videla (1946- 1952)</a:t>
            </a:r>
          </a:p>
          <a:p>
            <a:r>
              <a:rPr lang="es-CL" sz="2400" dirty="0"/>
              <a:t>Apoyado por radicales, comunistas y liberales</a:t>
            </a:r>
          </a:p>
          <a:p>
            <a:r>
              <a:rPr lang="es-CL" sz="2400" dirty="0"/>
              <a:t>Ley de defensa permanente de la democracia o “ley maldita”</a:t>
            </a:r>
          </a:p>
          <a:p>
            <a:r>
              <a:rPr lang="es-CL" sz="2400" dirty="0"/>
              <a:t>Aprobó el voto femenino en presidenciales.  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94" y="1997179"/>
            <a:ext cx="2603432" cy="258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26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743</Words>
  <Application>Microsoft Office PowerPoint</Application>
  <PresentationFormat>Panorámica</PresentationFormat>
  <Paragraphs>120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Lora</vt:lpstr>
      <vt:lpstr>Quattrocento Sans</vt:lpstr>
      <vt:lpstr>Tema de Office</vt:lpstr>
      <vt:lpstr>El rol del Estado durante el periodo Radical 1938-1952</vt:lpstr>
      <vt:lpstr>Objetivo</vt:lpstr>
      <vt:lpstr>Exploración</vt:lpstr>
      <vt:lpstr>Presentación de PowerPoint</vt:lpstr>
      <vt:lpstr>Las elecciones de 1938</vt:lpstr>
      <vt:lpstr>La matanza del Seguro Obrero</vt:lpstr>
      <vt:lpstr>¿Quiénes son los radicales?</vt:lpstr>
      <vt:lpstr>Presentación de PowerPoint</vt:lpstr>
      <vt:lpstr>Presentación de PowerPoint</vt:lpstr>
      <vt:lpstr>Pedro Aguirre Cerda </vt:lpstr>
      <vt:lpstr>Presentación de PowerPoint</vt:lpstr>
      <vt:lpstr>Presentación de PowerPoint</vt:lpstr>
      <vt:lpstr>Juan Antonio Ríos </vt:lpstr>
      <vt:lpstr>Presentación de PowerPoint</vt:lpstr>
      <vt:lpstr>Gabriel González Videla </vt:lpstr>
      <vt:lpstr>Presentación de PowerPoint</vt:lpstr>
      <vt:lpstr>Presentación de PowerPoint</vt:lpstr>
      <vt:lpstr>¿De qué manera la politización de nuevos sectores sociales influyó en el desarrollo de los gobiernos radicales?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del Estado durante el periodo Radical 1938-1952</dc:title>
  <dc:creator>Abraham López</dc:creator>
  <cp:lastModifiedBy>Carmen Barros Ortega</cp:lastModifiedBy>
  <cp:revision>6</cp:revision>
  <dcterms:created xsi:type="dcterms:W3CDTF">2020-07-24T06:44:35Z</dcterms:created>
  <dcterms:modified xsi:type="dcterms:W3CDTF">2021-09-10T16:24:53Z</dcterms:modified>
</cp:coreProperties>
</file>