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315" r:id="rId3"/>
    <p:sldId id="297" r:id="rId4"/>
    <p:sldId id="317" r:id="rId5"/>
    <p:sldId id="316" r:id="rId6"/>
    <p:sldId id="294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99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1F02B-2FDE-44CF-8614-21C0D6E532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F40E2F-459B-469E-8BD2-55039D885798}">
      <dgm:prSet/>
      <dgm:spPr/>
      <dgm:t>
        <a:bodyPr/>
        <a:lstStyle/>
        <a:p>
          <a:r>
            <a:rPr lang="es-CL" dirty="0"/>
            <a:t>Responde las siguientes preguntas.</a:t>
          </a:r>
          <a:endParaRPr lang="en-US" dirty="0"/>
        </a:p>
      </dgm:t>
    </dgm:pt>
    <dgm:pt modelId="{274A8E32-CB1F-4F50-8CF8-4C62287E1588}" type="parTrans" cxnId="{C4FDACBD-A593-47D7-84EA-336DB54CD7DB}">
      <dgm:prSet/>
      <dgm:spPr/>
      <dgm:t>
        <a:bodyPr/>
        <a:lstStyle/>
        <a:p>
          <a:endParaRPr lang="en-US"/>
        </a:p>
      </dgm:t>
    </dgm:pt>
    <dgm:pt modelId="{40E79204-9F21-4377-BFFB-864EFAC87CFC}" type="sibTrans" cxnId="{C4FDACBD-A593-47D7-84EA-336DB54CD7DB}">
      <dgm:prSet/>
      <dgm:spPr/>
      <dgm:t>
        <a:bodyPr/>
        <a:lstStyle/>
        <a:p>
          <a:endParaRPr lang="en-US"/>
        </a:p>
      </dgm:t>
    </dgm:pt>
    <dgm:pt modelId="{0449EE16-4294-4F86-B726-E458B11CD5D1}">
      <dgm:prSet/>
      <dgm:spPr/>
      <dgm:t>
        <a:bodyPr/>
        <a:lstStyle/>
        <a:p>
          <a:pPr algn="just"/>
          <a:r>
            <a:rPr lang="es-CL" dirty="0">
              <a:latin typeface="Bahnschrift" panose="020B0502040204020203" pitchFamily="34" charset="0"/>
            </a:rPr>
            <a:t>¿Qué ámbito de expresión de la Guerra Fría podemos observar en ambos videos? Justifique con elementos del video.</a:t>
          </a:r>
          <a:endParaRPr lang="en-US" dirty="0">
            <a:latin typeface="Bahnschrift" panose="020B0502040204020203" pitchFamily="34" charset="0"/>
          </a:endParaRPr>
        </a:p>
      </dgm:t>
    </dgm:pt>
    <dgm:pt modelId="{8EE2300A-DEC8-40D3-A0D7-9F2537C7DE3C}" type="parTrans" cxnId="{AB49C0D2-1E29-4D66-A922-DF0D042556DC}">
      <dgm:prSet/>
      <dgm:spPr/>
      <dgm:t>
        <a:bodyPr/>
        <a:lstStyle/>
        <a:p>
          <a:endParaRPr lang="en-US"/>
        </a:p>
      </dgm:t>
    </dgm:pt>
    <dgm:pt modelId="{C3014889-E5DB-466D-911F-FCE7C91A6C3B}" type="sibTrans" cxnId="{AB49C0D2-1E29-4D66-A922-DF0D042556DC}">
      <dgm:prSet/>
      <dgm:spPr/>
      <dgm:t>
        <a:bodyPr/>
        <a:lstStyle/>
        <a:p>
          <a:endParaRPr lang="en-US"/>
        </a:p>
      </dgm:t>
    </dgm:pt>
    <dgm:pt modelId="{EF138FD0-7972-4148-A624-DD3434484417}">
      <dgm:prSet/>
      <dgm:spPr/>
      <dgm:t>
        <a:bodyPr/>
        <a:lstStyle/>
        <a:p>
          <a:pPr algn="just"/>
          <a:r>
            <a:rPr lang="es-CL" dirty="0">
              <a:latin typeface="Bahnschrift" panose="020B0502040204020203" pitchFamily="34" charset="0"/>
            </a:rPr>
            <a:t>¿Cómo muestra a cada bloque el video? Justifique con elementos del video</a:t>
          </a:r>
          <a:endParaRPr lang="en-US" dirty="0">
            <a:latin typeface="Bahnschrift" panose="020B0502040204020203" pitchFamily="34" charset="0"/>
          </a:endParaRPr>
        </a:p>
      </dgm:t>
    </dgm:pt>
    <dgm:pt modelId="{2DE64503-EA4D-4F2C-A3AF-BE9C4E8427DE}" type="parTrans" cxnId="{E4F88BDC-2927-4CF9-8265-2C71300C60F5}">
      <dgm:prSet/>
      <dgm:spPr/>
      <dgm:t>
        <a:bodyPr/>
        <a:lstStyle/>
        <a:p>
          <a:endParaRPr lang="en-US"/>
        </a:p>
      </dgm:t>
    </dgm:pt>
    <dgm:pt modelId="{F853E876-4622-414F-85A1-AF3B761F7674}" type="sibTrans" cxnId="{E4F88BDC-2927-4CF9-8265-2C71300C60F5}">
      <dgm:prSet/>
      <dgm:spPr/>
      <dgm:t>
        <a:bodyPr/>
        <a:lstStyle/>
        <a:p>
          <a:endParaRPr lang="en-US"/>
        </a:p>
      </dgm:t>
    </dgm:pt>
    <dgm:pt modelId="{BD1C81C0-22A6-4A3E-BC83-649F11216EC5}">
      <dgm:prSet/>
      <dgm:spPr/>
      <dgm:t>
        <a:bodyPr/>
        <a:lstStyle/>
        <a:p>
          <a:pPr algn="just"/>
          <a:r>
            <a:rPr lang="es-CL" dirty="0">
              <a:latin typeface="Bahnschrift" panose="020B0502040204020203" pitchFamily="34" charset="0"/>
            </a:rPr>
            <a:t>¿Cuál es la intención del video?</a:t>
          </a:r>
          <a:endParaRPr lang="en-US" dirty="0">
            <a:latin typeface="Bahnschrift" panose="020B0502040204020203" pitchFamily="34" charset="0"/>
          </a:endParaRPr>
        </a:p>
      </dgm:t>
    </dgm:pt>
    <dgm:pt modelId="{03046E3A-98E1-4C2A-BD4F-E4A57B668EE0}" type="parTrans" cxnId="{9C8B5807-7475-4498-9954-2F3C98668277}">
      <dgm:prSet/>
      <dgm:spPr/>
      <dgm:t>
        <a:bodyPr/>
        <a:lstStyle/>
        <a:p>
          <a:endParaRPr lang="en-US"/>
        </a:p>
      </dgm:t>
    </dgm:pt>
    <dgm:pt modelId="{DD8C5CDB-5452-453C-8AB4-31411457579B}" type="sibTrans" cxnId="{9C8B5807-7475-4498-9954-2F3C98668277}">
      <dgm:prSet/>
      <dgm:spPr/>
      <dgm:t>
        <a:bodyPr/>
        <a:lstStyle/>
        <a:p>
          <a:endParaRPr lang="en-US"/>
        </a:p>
      </dgm:t>
    </dgm:pt>
    <dgm:pt modelId="{B8C43F45-E9DA-48E9-A851-6E5F6C603696}" type="pres">
      <dgm:prSet presAssocID="{DCC1F02B-2FDE-44CF-8614-21C0D6E53252}" presName="linear" presStyleCnt="0">
        <dgm:presLayoutVars>
          <dgm:animLvl val="lvl"/>
          <dgm:resizeHandles val="exact"/>
        </dgm:presLayoutVars>
      </dgm:prSet>
      <dgm:spPr/>
    </dgm:pt>
    <dgm:pt modelId="{EDBF7AE7-0A63-414A-BFBA-8972B9098DEF}" type="pres">
      <dgm:prSet presAssocID="{1DF40E2F-459B-469E-8BD2-55039D88579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C320A4C-872F-4835-829B-79C913EA7DFB}" type="pres">
      <dgm:prSet presAssocID="{1DF40E2F-459B-469E-8BD2-55039D88579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8B5807-7475-4498-9954-2F3C98668277}" srcId="{1DF40E2F-459B-469E-8BD2-55039D885798}" destId="{BD1C81C0-22A6-4A3E-BC83-649F11216EC5}" srcOrd="2" destOrd="0" parTransId="{03046E3A-98E1-4C2A-BD4F-E4A57B668EE0}" sibTransId="{DD8C5CDB-5452-453C-8AB4-31411457579B}"/>
    <dgm:cxn modelId="{4984211A-2611-4A61-B73A-52D7E21DF01F}" type="presOf" srcId="{0449EE16-4294-4F86-B726-E458B11CD5D1}" destId="{EC320A4C-872F-4835-829B-79C913EA7DFB}" srcOrd="0" destOrd="0" presId="urn:microsoft.com/office/officeart/2005/8/layout/vList2"/>
    <dgm:cxn modelId="{BD897A33-9D07-4E46-9E5F-224D96761885}" type="presOf" srcId="{BD1C81C0-22A6-4A3E-BC83-649F11216EC5}" destId="{EC320A4C-872F-4835-829B-79C913EA7DFB}" srcOrd="0" destOrd="2" presId="urn:microsoft.com/office/officeart/2005/8/layout/vList2"/>
    <dgm:cxn modelId="{EBC250B2-D34F-4400-BD43-75B9610FE097}" type="presOf" srcId="{DCC1F02B-2FDE-44CF-8614-21C0D6E53252}" destId="{B8C43F45-E9DA-48E9-A851-6E5F6C603696}" srcOrd="0" destOrd="0" presId="urn:microsoft.com/office/officeart/2005/8/layout/vList2"/>
    <dgm:cxn modelId="{C4FDACBD-A593-47D7-84EA-336DB54CD7DB}" srcId="{DCC1F02B-2FDE-44CF-8614-21C0D6E53252}" destId="{1DF40E2F-459B-469E-8BD2-55039D885798}" srcOrd="0" destOrd="0" parTransId="{274A8E32-CB1F-4F50-8CF8-4C62287E1588}" sibTransId="{40E79204-9F21-4377-BFFB-864EFAC87CFC}"/>
    <dgm:cxn modelId="{5085DBC2-E596-4A8A-AFBA-47E02833B089}" type="presOf" srcId="{EF138FD0-7972-4148-A624-DD3434484417}" destId="{EC320A4C-872F-4835-829B-79C913EA7DFB}" srcOrd="0" destOrd="1" presId="urn:microsoft.com/office/officeart/2005/8/layout/vList2"/>
    <dgm:cxn modelId="{AB49C0D2-1E29-4D66-A922-DF0D042556DC}" srcId="{1DF40E2F-459B-469E-8BD2-55039D885798}" destId="{0449EE16-4294-4F86-B726-E458B11CD5D1}" srcOrd="0" destOrd="0" parTransId="{8EE2300A-DEC8-40D3-A0D7-9F2537C7DE3C}" sibTransId="{C3014889-E5DB-466D-911F-FCE7C91A6C3B}"/>
    <dgm:cxn modelId="{E4F88BDC-2927-4CF9-8265-2C71300C60F5}" srcId="{1DF40E2F-459B-469E-8BD2-55039D885798}" destId="{EF138FD0-7972-4148-A624-DD3434484417}" srcOrd="1" destOrd="0" parTransId="{2DE64503-EA4D-4F2C-A3AF-BE9C4E8427DE}" sibTransId="{F853E876-4622-414F-85A1-AF3B761F7674}"/>
    <dgm:cxn modelId="{E559A2FC-5983-468D-BEB7-AF81A65C5B0E}" type="presOf" srcId="{1DF40E2F-459B-469E-8BD2-55039D885798}" destId="{EDBF7AE7-0A63-414A-BFBA-8972B9098DEF}" srcOrd="0" destOrd="0" presId="urn:microsoft.com/office/officeart/2005/8/layout/vList2"/>
    <dgm:cxn modelId="{4301EEA7-384A-46D3-AA66-156A6096C19D}" type="presParOf" srcId="{B8C43F45-E9DA-48E9-A851-6E5F6C603696}" destId="{EDBF7AE7-0A63-414A-BFBA-8972B9098DEF}" srcOrd="0" destOrd="0" presId="urn:microsoft.com/office/officeart/2005/8/layout/vList2"/>
    <dgm:cxn modelId="{F91F6D12-E129-46DD-9C77-FA5EBCB7E538}" type="presParOf" srcId="{B8C43F45-E9DA-48E9-A851-6E5F6C603696}" destId="{EC320A4C-872F-4835-829B-79C913EA7D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F7AE7-0A63-414A-BFBA-8972B9098DEF}">
      <dsp:nvSpPr>
        <dsp:cNvPr id="0" name=""/>
        <dsp:cNvSpPr/>
      </dsp:nvSpPr>
      <dsp:spPr>
        <a:xfrm>
          <a:off x="0" y="150425"/>
          <a:ext cx="5508710" cy="159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000" kern="1200" dirty="0"/>
            <a:t>Responde las siguientes preguntas.</a:t>
          </a:r>
          <a:endParaRPr lang="en-US" sz="4000" kern="1200" dirty="0"/>
        </a:p>
      </dsp:txBody>
      <dsp:txXfrm>
        <a:off x="77676" y="228101"/>
        <a:ext cx="5353358" cy="1435848"/>
      </dsp:txXfrm>
    </dsp:sp>
    <dsp:sp modelId="{EC320A4C-872F-4835-829B-79C913EA7DFB}">
      <dsp:nvSpPr>
        <dsp:cNvPr id="0" name=""/>
        <dsp:cNvSpPr/>
      </dsp:nvSpPr>
      <dsp:spPr>
        <a:xfrm>
          <a:off x="0" y="1741626"/>
          <a:ext cx="5508710" cy="455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02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100" kern="1200" dirty="0">
              <a:latin typeface="Bahnschrift" panose="020B0502040204020203" pitchFamily="34" charset="0"/>
            </a:rPr>
            <a:t>¿Qué ámbito de expresión de la Guerra Fría podemos observar en ambos videos? Justifique con elementos del video.</a:t>
          </a:r>
          <a:endParaRPr lang="en-US" sz="3100" kern="1200" dirty="0">
            <a:latin typeface="Bahnschrift" panose="020B0502040204020203" pitchFamily="34" charset="0"/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100" kern="1200" dirty="0">
              <a:latin typeface="Bahnschrift" panose="020B0502040204020203" pitchFamily="34" charset="0"/>
            </a:rPr>
            <a:t>¿Cómo muestra a cada bloque el video? Justifique con elementos del video</a:t>
          </a:r>
          <a:endParaRPr lang="en-US" sz="3100" kern="1200" dirty="0">
            <a:latin typeface="Bahnschrift" panose="020B0502040204020203" pitchFamily="34" charset="0"/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100" kern="1200" dirty="0">
              <a:latin typeface="Bahnschrift" panose="020B0502040204020203" pitchFamily="34" charset="0"/>
            </a:rPr>
            <a:t>¿Cuál es la intención del video?</a:t>
          </a:r>
          <a:endParaRPr lang="en-US" sz="3100" kern="1200" dirty="0">
            <a:latin typeface="Bahnschrift" panose="020B0502040204020203" pitchFamily="34" charset="0"/>
          </a:endParaRPr>
        </a:p>
      </dsp:txBody>
      <dsp:txXfrm>
        <a:off x="0" y="1741626"/>
        <a:ext cx="5508710" cy="455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C9D4C-2AD5-4EFB-AD93-670D93BF382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E8BD4-48E0-4F9C-8785-F511F008B0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66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https://www.youtube.com/watch?v=guYsuv89Ca8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84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1989 ¿A qué episodio corresponde esta imagen? ¿Por qué es importante en relación al fin de la Guerra Fría?</a:t>
            </a:r>
          </a:p>
        </p:txBody>
      </p:sp>
    </p:spTree>
    <p:extLst>
      <p:ext uri="{BB962C8B-B14F-4D97-AF65-F5344CB8AC3E}">
        <p14:creationId xmlns:p14="http://schemas.microsoft.com/office/powerpoint/2010/main" val="153344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Por el año 85’</a:t>
            </a:r>
          </a:p>
          <a:p>
            <a:pPr marL="13970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142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Bush y </a:t>
            </a:r>
            <a:r>
              <a:rPr lang="es-CL" dirty="0" err="1"/>
              <a:t>Gorbachovvvv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820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¿Cómo son las relaciones entre los países socialistas y los capitalistas en la actualidad? ¿Qué rol cumple EE.UU. En este aspecto?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E8BD4-48E0-4F9C-8785-F511F008B07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58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49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E8BD4-48E0-4F9C-8785-F511F008B07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19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320A6-007F-49EF-816C-2B1733B7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A00F05-5A5E-4A09-A142-71B75A361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9A031-85E6-48EE-9C96-C8A0F6EB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EDBCB-7B8E-4F82-82E0-C3166257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2AFD8-E78E-40AF-BF11-64154593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22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166A2-3B8C-4F31-B52A-7DE5A5D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6CAEDE-7F64-4E04-81E2-5DBF4150C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242981-AD28-412D-89D1-75D9E47D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9B34B-80E1-49DE-BA3F-437058E8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0332F-1817-40C3-AF66-2DAC1CD2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82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3A73E9-020E-429F-A2E0-71C353DBD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7100D2-2685-42C8-B833-62FC0AD57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ADC8B-4AB0-4A93-BDDC-9140309C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FFAE1-421F-47B8-A18A-1BBD0812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4F880-C92E-40C8-B64E-C47912E5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56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322200" y="122088"/>
            <a:ext cx="35476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121300" y="1274672"/>
            <a:ext cx="48292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241404" y="1274672"/>
            <a:ext cx="48292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s-CL" smtClean="0"/>
              <a:pPr algn="ct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96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9E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751" y="1074200"/>
            <a:ext cx="10010500" cy="47096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61800" y="2655800"/>
            <a:ext cx="606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4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90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5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51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9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6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8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F60A4-B088-4CE4-8691-D2BBACA6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67058-D458-4790-993E-6E4C36D6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F2AE3-34F8-4F3F-956C-170D10D1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D6658-AAC3-4C36-842D-0646E164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DC4554-7CEF-46B5-B061-B6F87083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070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02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23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6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897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58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95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364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24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81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6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69B99-A37F-47B9-B9EA-07BE81B3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FD45C2-2EBC-44AD-8F63-89E54FE5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4557A-F248-4C15-8EB6-9C146B60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7FF27-163E-43C3-9020-089028C6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A7ACF-BB89-4F46-A57A-0F54FBA3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154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2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50B91-111B-47C1-8E0B-62CB31CD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ABA93-780A-4527-878D-D627B1203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15FA88-DB12-48EA-A9D7-1CD911707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E5A2B2-A6A3-4CE8-B822-37DF9745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64F908-F17A-4529-BF2E-96E0319F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0A4763-F991-4F6C-A8B9-46233D08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43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B3C0D-2BE8-46CE-B61F-AABF4B38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C04476-2CF2-4677-A2AC-3B034B266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AC8B21-1EC6-48C8-8FBD-9FA9F7E43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B20F5B-CB73-465F-A338-CEB0188F9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81707A-538C-4899-997D-A681663CE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8BCCB3-33D0-499E-B9A4-E412CB7C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0C4097-C0E7-46C1-B9DA-E9DFEAA2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B6B642-2A0D-4822-9ECE-39F777FA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94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63D8A-D6F3-4988-AF09-741F32A2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74B7DB-E366-430E-9DAD-0A168237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996148-6235-43D0-9916-1469428A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883314-BEBD-4FC0-AF99-1CB277CE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2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83D6FB-8379-4198-9425-29B0B000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714C57-881F-4575-88CD-E816C21A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C1A86C-C3E1-45A7-BD2A-DAE24D27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26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DE342-0731-4FEA-A745-8D5CD485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2B5A1-CB98-4F32-B313-71D6EA8F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36CA4F-49B1-498F-96CE-2C82F5181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BBB1AA-1315-4618-B19E-C96A5076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5ABC9-4ADF-4EA1-A5A5-829B215B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F9D1AD-7245-4E64-B33A-FB482954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36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71FF6-D94B-43E5-BEF0-AFFC0653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DF718D-99D9-483E-8223-C7FC75C76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B63253-01FD-4B93-BBFE-ED4609380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665647-6CEE-4382-927B-C088F2E4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ADE968-11C4-466E-953A-17C87295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FD88C-E71C-4A9E-BCD6-0E306FBD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76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A5213C-F5C9-4AB2-8FE3-5257CF3C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FB2FD-BFCD-4CAC-8F8E-BEF9968F1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0EB95-AAC3-476A-9336-787F84D31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7389F3-AA24-44A9-9A1E-6E667C636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A694E-9228-4C40-874D-11198EDC2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10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7F35CA-CEF9-462A-93EC-942C93267868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DE01CF-1503-4179-A072-83E85E7209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Guerra_Fri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r.wikipedia.org/wiki/NES_Mini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www.flickr.com/photos/pheede/3057422127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ienciasycosas.wordpress.com/2013/07/13/anticonceptivos-desfinanciados-y-demagogias-estupidas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progressivespain.com/2019/06/04/most-of-spains-lgbt-community-still-closeted-at-wor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48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BB9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59144BE7-9259-421A-9AC9-764BB082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659" r="12662" b="1"/>
          <a:stretch/>
        </p:blipFill>
        <p:spPr>
          <a:xfrm>
            <a:off x="4747307" y="653615"/>
            <a:ext cx="6702822" cy="5540004"/>
          </a:xfrm>
          <a:prstGeom prst="rect">
            <a:avLst/>
          </a:prstGeom>
        </p:spPr>
      </p:pic>
      <p:grpSp>
        <p:nvGrpSpPr>
          <p:cNvPr id="67" name="Group 54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56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57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58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59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60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C3401C2-28C4-419E-8E78-D848B2DC3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719268"/>
            <a:ext cx="3573794" cy="29051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CL" sz="4800">
                <a:solidFill>
                  <a:schemeClr val="tx2"/>
                </a:solidFill>
                <a:latin typeface="Bahnschrift" panose="020B0502040204020203" pitchFamily="34" charset="0"/>
              </a:rPr>
              <a:t>Fin de la Guerra Fría e impacto cultural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1C14F4-10FF-4101-BA1D-04BDA18A1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764655"/>
            <a:ext cx="3573793" cy="2374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Bahnschrift" panose="020B0502040204020203" pitchFamily="34" charset="0"/>
              </a:rPr>
              <a:t>Historia-Segundo Medio</a:t>
            </a:r>
          </a:p>
          <a:p>
            <a:pPr algn="l"/>
            <a:r>
              <a:rPr lang="en-US" dirty="0" err="1">
                <a:solidFill>
                  <a:schemeClr val="tx2"/>
                </a:solidFill>
                <a:latin typeface="Bahnschrift" panose="020B0502040204020203" pitchFamily="34" charset="0"/>
              </a:rPr>
              <a:t>Profesor</a:t>
            </a:r>
            <a:r>
              <a:rPr lang="en-US">
                <a:solidFill>
                  <a:schemeClr val="tx2"/>
                </a:solidFill>
                <a:latin typeface="Bahnschrift" panose="020B0502040204020203" pitchFamily="34" charset="0"/>
              </a:rPr>
              <a:t>: </a:t>
            </a:r>
            <a:r>
              <a:rPr lang="en-US" dirty="0">
                <a:solidFill>
                  <a:schemeClr val="tx2"/>
                </a:solidFill>
                <a:latin typeface="Bahnschrift" panose="020B0502040204020203" pitchFamily="34" charset="0"/>
              </a:rPr>
              <a:t>Abraham López</a:t>
            </a:r>
          </a:p>
          <a:p>
            <a:pPr algn="l"/>
            <a:r>
              <a:rPr lang="en-US" dirty="0" err="1">
                <a:solidFill>
                  <a:schemeClr val="tx2"/>
                </a:solidFill>
                <a:latin typeface="Bahnschrift" panose="020B0502040204020203" pitchFamily="34" charset="0"/>
              </a:rPr>
              <a:t>Clase</a:t>
            </a:r>
            <a:r>
              <a:rPr lang="en-US" dirty="0">
                <a:solidFill>
                  <a:schemeClr val="tx2"/>
                </a:solidFill>
                <a:latin typeface="Bahnschrift" panose="020B0502040204020203" pitchFamily="34" charset="0"/>
              </a:rPr>
              <a:t> N° 5 -6</a:t>
            </a:r>
          </a:p>
          <a:p>
            <a:pPr algn="l"/>
            <a:r>
              <a:rPr lang="en-US" dirty="0">
                <a:solidFill>
                  <a:schemeClr val="tx2"/>
                </a:solidFill>
                <a:latin typeface="Bahnschrift" panose="020B0502040204020203" pitchFamily="34" charset="0"/>
              </a:rPr>
              <a:t>OA: 08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F7B5D0-8364-4A85-94B1-4653A40A451F}"/>
              </a:ext>
            </a:extLst>
          </p:cNvPr>
          <p:cNvSpPr txBox="1"/>
          <p:nvPr/>
        </p:nvSpPr>
        <p:spPr>
          <a:xfrm>
            <a:off x="9115837" y="5993564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pt.wikipedia.org/wiki/Guerra_F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trump y kim jong un">
            <a:extLst>
              <a:ext uri="{FF2B5EF4-FFF2-40B4-BE49-F238E27FC236}">
                <a16:creationId xmlns:a16="http://schemas.microsoft.com/office/drawing/2014/main" id="{B74928C4-24CF-49AA-B13A-73CBE3C15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9777"/>
          <a:stretch/>
        </p:blipFill>
        <p:spPr bwMode="auto">
          <a:xfrm>
            <a:off x="479395" y="1263008"/>
            <a:ext cx="5326602" cy="38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9162D7-37B5-4076-8273-7C19E4637A1B}"/>
              </a:ext>
            </a:extLst>
          </p:cNvPr>
          <p:cNvSpPr txBox="1"/>
          <p:nvPr/>
        </p:nvSpPr>
        <p:spPr>
          <a:xfrm>
            <a:off x="5950258" y="1371575"/>
            <a:ext cx="55907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400" dirty="0">
                <a:latin typeface="Bahnschrift" panose="020B0502040204020203" pitchFamily="34" charset="0"/>
              </a:rPr>
              <a:t>¿Cómo son las relaciones entre los países socialistas y los capitalistas en la actualidad?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CL" sz="24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sz="2400" dirty="0">
                <a:latin typeface="Bahnschrift" panose="020B0502040204020203" pitchFamily="34" charset="0"/>
              </a:rPr>
              <a:t>¿Qué rol cumple EE.UU. En este aspecto?</a:t>
            </a:r>
          </a:p>
        </p:txBody>
      </p:sp>
    </p:spTree>
    <p:extLst>
      <p:ext uri="{BB962C8B-B14F-4D97-AF65-F5344CB8AC3E}">
        <p14:creationId xmlns:p14="http://schemas.microsoft.com/office/powerpoint/2010/main" val="23641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48B1-1E8A-4DA0-8AE3-883DE4C8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033" y="69630"/>
            <a:ext cx="3547600" cy="1174052"/>
          </a:xfrm>
        </p:spPr>
        <p:txBody>
          <a:bodyPr>
            <a:noAutofit/>
          </a:bodyPr>
          <a:lstStyle/>
          <a:p>
            <a:pPr algn="ctr"/>
            <a:r>
              <a:rPr lang="es-CL" sz="3200" dirty="0">
                <a:latin typeface="Bahnschrift" panose="020B0502040204020203" pitchFamily="34" charset="0"/>
              </a:rPr>
              <a:t>Transformaciones sociales en Guerra Fría.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4C3426-D340-451F-9438-030839E29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94" y="1682297"/>
            <a:ext cx="4240813" cy="3976630"/>
          </a:xfrm>
        </p:spPr>
        <p:txBody>
          <a:bodyPr>
            <a:normAutofit fontScale="92500" lnSpcReduction="10000"/>
          </a:bodyPr>
          <a:lstStyle/>
          <a:p>
            <a:r>
              <a:rPr lang="es-CL" dirty="0">
                <a:latin typeface="Bahnschrift" panose="020B0502040204020203" pitchFamily="34" charset="0"/>
              </a:rPr>
              <a:t>Expansión del Consumo.</a:t>
            </a:r>
          </a:p>
          <a:p>
            <a:pPr marL="135463" indent="0">
              <a:buNone/>
            </a:pPr>
            <a:endParaRPr lang="es-CL" dirty="0">
              <a:latin typeface="Bahnschrift" panose="020B0502040204020203" pitchFamily="34" charset="0"/>
            </a:endParaRPr>
          </a:p>
          <a:p>
            <a:r>
              <a:rPr lang="es-CL" dirty="0">
                <a:latin typeface="Bahnschrift" panose="020B0502040204020203" pitchFamily="34" charset="0"/>
              </a:rPr>
              <a:t>Desarrollo de la cultura de Masas.</a:t>
            </a:r>
          </a:p>
          <a:p>
            <a:pPr marL="135463" indent="0">
              <a:buNone/>
            </a:pPr>
            <a:endParaRPr lang="es-CL" dirty="0">
              <a:latin typeface="Bahnschrift" panose="020B0502040204020203" pitchFamily="34" charset="0"/>
            </a:endParaRPr>
          </a:p>
          <a:p>
            <a:r>
              <a:rPr lang="es-CL" dirty="0">
                <a:latin typeface="Bahnschrift" panose="020B0502040204020203" pitchFamily="34" charset="0"/>
              </a:rPr>
              <a:t>Democratización de la educación: Mayor acceso y libertad educativa.</a:t>
            </a:r>
          </a:p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CB7EF1-A790-45D6-8593-C6EC325677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11</a:t>
            </a:fld>
            <a:endParaRPr lang="es-CL"/>
          </a:p>
        </p:txBody>
      </p:sp>
      <p:pic>
        <p:nvPicPr>
          <p:cNvPr id="5122" name="Picture 2" descr="Resultado de imagen para los beatles">
            <a:extLst>
              <a:ext uri="{FF2B5EF4-FFF2-40B4-BE49-F238E27FC236}">
                <a16:creationId xmlns:a16="http://schemas.microsoft.com/office/drawing/2014/main" id="{0F9142C3-8011-4B3C-8A31-06197306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95" y="988334"/>
            <a:ext cx="4341886" cy="2440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taza, tabla, café, interior&#10;&#10;Descripción generada automáticamente">
            <a:extLst>
              <a:ext uri="{FF2B5EF4-FFF2-40B4-BE49-F238E27FC236}">
                <a16:creationId xmlns:a16="http://schemas.microsoft.com/office/drawing/2014/main" id="{0DC7B3E8-DCCD-423A-BDED-AB4C51D00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32929" y="3554621"/>
            <a:ext cx="1874298" cy="2499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agen 8" descr="Proyector de video juego&#10;&#10;Descripción generada automáticamente con confianza media">
            <a:extLst>
              <a:ext uri="{FF2B5EF4-FFF2-40B4-BE49-F238E27FC236}">
                <a16:creationId xmlns:a16="http://schemas.microsoft.com/office/drawing/2014/main" id="{B359B82B-FAD3-4A1A-988A-5E2016BF5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27107" y="3792284"/>
            <a:ext cx="4657531" cy="2177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320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67EC5-0F40-4F1C-BB6D-21BC189E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3200" dirty="0">
                <a:latin typeface="Bahnschrift" panose="020B0502040204020203" pitchFamily="34" charset="0"/>
              </a:rPr>
              <a:t>Ampliación de los Derechos Civiles.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C70C12-6A2F-471C-90A2-671AAEF7C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95" y="1588202"/>
            <a:ext cx="4313588" cy="4176604"/>
          </a:xfrm>
        </p:spPr>
        <p:txBody>
          <a:bodyPr>
            <a:normAutofit fontScale="85000" lnSpcReduction="20000"/>
          </a:bodyPr>
          <a:lstStyle/>
          <a:p>
            <a:pPr marL="135464" indent="0">
              <a:buNone/>
            </a:pPr>
            <a:r>
              <a:rPr lang="es-CL" sz="2800" dirty="0">
                <a:latin typeface="Bahnschrift" panose="020B0502040204020203" pitchFamily="34" charset="0"/>
              </a:rPr>
              <a:t>Aprovechando principios de libertad y democracia luchan por sus derechos:</a:t>
            </a:r>
          </a:p>
          <a:p>
            <a:pPr marL="135464" indent="0">
              <a:buNone/>
            </a:pPr>
            <a:endParaRPr lang="es-CL" sz="2800" dirty="0">
              <a:latin typeface="Bahnschrift" panose="020B0502040204020203" pitchFamily="34" charset="0"/>
            </a:endParaRPr>
          </a:p>
          <a:p>
            <a:r>
              <a:rPr lang="es-CL" sz="2800" dirty="0">
                <a:latin typeface="Bahnschrift" panose="020B0502040204020203" pitchFamily="34" charset="0"/>
              </a:rPr>
              <a:t>Población Afroamericana.</a:t>
            </a:r>
          </a:p>
          <a:p>
            <a:pPr marL="135464" indent="0">
              <a:buNone/>
            </a:pPr>
            <a:endParaRPr lang="es-CL" sz="2800" dirty="0">
              <a:latin typeface="Bahnschrift" panose="020B0502040204020203" pitchFamily="34" charset="0"/>
            </a:endParaRPr>
          </a:p>
          <a:p>
            <a:pPr marL="135464" indent="0">
              <a:buNone/>
            </a:pPr>
            <a:endParaRPr lang="es-CL" sz="2800" dirty="0">
              <a:latin typeface="Bahnschrift" panose="020B0502040204020203" pitchFamily="34" charset="0"/>
            </a:endParaRPr>
          </a:p>
          <a:p>
            <a:r>
              <a:rPr lang="es-CL" sz="2800" dirty="0">
                <a:latin typeface="Bahnschrift" panose="020B0502040204020203" pitchFamily="34" charset="0"/>
              </a:rPr>
              <a:t>Mujeres.</a:t>
            </a:r>
          </a:p>
          <a:p>
            <a:pPr marL="135464" indent="0">
              <a:buNone/>
            </a:pPr>
            <a:endParaRPr lang="es-CL" sz="2800" dirty="0">
              <a:latin typeface="Bahnschrift" panose="020B0502040204020203" pitchFamily="34" charset="0"/>
            </a:endParaRPr>
          </a:p>
          <a:p>
            <a:pPr marL="135464" indent="0">
              <a:buNone/>
            </a:pPr>
            <a:endParaRPr lang="es-CL" sz="2800" dirty="0">
              <a:latin typeface="Bahnschrift" panose="020B0502040204020203" pitchFamily="34" charset="0"/>
            </a:endParaRPr>
          </a:p>
          <a:p>
            <a:r>
              <a:rPr lang="es-CL" sz="2800" dirty="0">
                <a:latin typeface="Bahnschrift" panose="020B0502040204020203" pitchFamily="34" charset="0"/>
              </a:rPr>
              <a:t>Diversidad sexual.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DFDAE0-666A-47FD-8B20-32FE0AC0F6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12</a:t>
            </a:fld>
            <a:endParaRPr lang="es-CL"/>
          </a:p>
        </p:txBody>
      </p:sp>
      <p:pic>
        <p:nvPicPr>
          <p:cNvPr id="6146" name="Picture 2" descr="Resultado de imagen para martin luther king">
            <a:extLst>
              <a:ext uri="{FF2B5EF4-FFF2-40B4-BE49-F238E27FC236}">
                <a16:creationId xmlns:a16="http://schemas.microsoft.com/office/drawing/2014/main" id="{6BE0DCD5-ABC2-4356-9F14-C1D02A6ED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/>
          <a:stretch/>
        </p:blipFill>
        <p:spPr bwMode="auto">
          <a:xfrm>
            <a:off x="8371643" y="1198142"/>
            <a:ext cx="3295591" cy="2478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Un grupo de personas de pie en la calle&#10;&#10;Descripción generada automáticamente">
            <a:extLst>
              <a:ext uri="{FF2B5EF4-FFF2-40B4-BE49-F238E27FC236}">
                <a16:creationId xmlns:a16="http://schemas.microsoft.com/office/drawing/2014/main" id="{E7B2A01F-37F2-4AD5-91EA-1D130AF910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575" r="16066"/>
          <a:stretch/>
        </p:blipFill>
        <p:spPr>
          <a:xfrm>
            <a:off x="8888768" y="3931076"/>
            <a:ext cx="2565647" cy="2430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agen 8" descr="Imagen que contiene circuito, computadora&#10;&#10;Descripción generada automáticamente">
            <a:extLst>
              <a:ext uri="{FF2B5EF4-FFF2-40B4-BE49-F238E27FC236}">
                <a16:creationId xmlns:a16="http://schemas.microsoft.com/office/drawing/2014/main" id="{A6B008F5-D87C-45FB-A879-6B8B06497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27950" y="2437323"/>
            <a:ext cx="30480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773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969F1-CC82-40B7-9E9D-07009151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91" y="102920"/>
            <a:ext cx="3547600" cy="978400"/>
          </a:xfrm>
        </p:spPr>
        <p:txBody>
          <a:bodyPr>
            <a:normAutofit fontScale="90000"/>
          </a:bodyPr>
          <a:lstStyle/>
          <a:p>
            <a:r>
              <a:rPr lang="es-CL" sz="3600" dirty="0">
                <a:latin typeface="Bahnschrift" panose="020B0502040204020203" pitchFamily="34" charset="0"/>
              </a:rPr>
              <a:t>Cuestionamientos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F3D06F-36E9-4FE8-A07C-E1AF2535CB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13</a:t>
            </a:fld>
            <a:endParaRPr lang="es-CL"/>
          </a:p>
        </p:txBody>
      </p:sp>
      <p:pic>
        <p:nvPicPr>
          <p:cNvPr id="7170" name="Picture 2" descr="Resultado de imagen para protestas contra la guerra de vietnam">
            <a:extLst>
              <a:ext uri="{FF2B5EF4-FFF2-40B4-BE49-F238E27FC236}">
                <a16:creationId xmlns:a16="http://schemas.microsoft.com/office/drawing/2014/main" id="{A71F0E72-0D55-4EDB-BA5B-C7C75037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" y="1036138"/>
            <a:ext cx="4445372" cy="292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protestas contra la guerra de vietnam">
            <a:extLst>
              <a:ext uri="{FF2B5EF4-FFF2-40B4-BE49-F238E27FC236}">
                <a16:creationId xmlns:a16="http://schemas.microsoft.com/office/drawing/2014/main" id="{692751A7-063E-4B67-91B8-BAD432C08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0" y="889818"/>
            <a:ext cx="4194369" cy="3219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hippies contra vietnam">
            <a:extLst>
              <a:ext uri="{FF2B5EF4-FFF2-40B4-BE49-F238E27FC236}">
                <a16:creationId xmlns:a16="http://schemas.microsoft.com/office/drawing/2014/main" id="{80BCE303-74AA-4C15-AA31-5F863F24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91" y="3419442"/>
            <a:ext cx="3902050" cy="292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5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2191786" y="2575425"/>
            <a:ext cx="803529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CL" sz="8800" dirty="0">
                <a:latin typeface="Bahnschrift" panose="020B0502040204020203" pitchFamily="34" charset="0"/>
              </a:rPr>
              <a:t>Consecuencias</a:t>
            </a:r>
            <a:endParaRPr sz="8800" dirty="0">
              <a:latin typeface="Bahnschrift" panose="020B0502040204020203" pitchFamily="34" charset="0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673473" y="682798"/>
            <a:ext cx="845120" cy="76867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0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73D80-4877-49A0-9E97-F5EED4D9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3200" dirty="0">
                <a:latin typeface="Bahnschrift" panose="020B0502040204020203" pitchFamily="34" charset="0"/>
              </a:rPr>
              <a:t>Vencedores y vencidos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C19732-3CA0-4712-A46F-57DC09B1A8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15</a:t>
            </a:fld>
            <a:endParaRPr lang="es-CL"/>
          </a:p>
        </p:txBody>
      </p:sp>
      <p:pic>
        <p:nvPicPr>
          <p:cNvPr id="9218" name="Picture 2" descr="Resultado de imagen para eeuu gana la guerra fria">
            <a:extLst>
              <a:ext uri="{FF2B5EF4-FFF2-40B4-BE49-F238E27FC236}">
                <a16:creationId xmlns:a16="http://schemas.microsoft.com/office/drawing/2014/main" id="{08349667-2D37-4D92-A5D3-7B0BEC066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26" y="1271558"/>
            <a:ext cx="7251657" cy="4801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48D12-856A-4D28-BF94-72C861C4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146" y="181919"/>
            <a:ext cx="3401373" cy="978400"/>
          </a:xfrm>
        </p:spPr>
        <p:txBody>
          <a:bodyPr>
            <a:normAutofit fontScale="90000"/>
          </a:bodyPr>
          <a:lstStyle/>
          <a:p>
            <a:r>
              <a:rPr lang="es-CL" sz="3600" dirty="0">
                <a:latin typeface="Bahnschrift" panose="020B0502040204020203" pitchFamily="34" charset="0"/>
              </a:rPr>
              <a:t>Mundo Multipolar</a:t>
            </a:r>
            <a:endParaRPr lang="es-CL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EE99ED-7F3B-4E15-BC7F-43F115072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905" y="1260733"/>
            <a:ext cx="4829200" cy="985929"/>
          </a:xfrm>
        </p:spPr>
        <p:txBody>
          <a:bodyPr>
            <a:normAutofit lnSpcReduction="10000"/>
          </a:bodyPr>
          <a:lstStyle/>
          <a:p>
            <a:r>
              <a:rPr lang="es-CL" dirty="0">
                <a:latin typeface="Bahnschrift" panose="020B0502040204020203" pitchFamily="34" charset="0"/>
              </a:rPr>
              <a:t>Conflictos con el mundo islámico.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181288-783D-48BB-AB38-B651782E0F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76895" y="1165484"/>
            <a:ext cx="5120200" cy="1081178"/>
          </a:xfrm>
        </p:spPr>
        <p:txBody>
          <a:bodyPr/>
          <a:lstStyle/>
          <a:p>
            <a:r>
              <a:rPr lang="es-CL" dirty="0">
                <a:latin typeface="Bahnschrift" panose="020B0502040204020203" pitchFamily="34" charset="0"/>
              </a:rPr>
              <a:t>Ascenso de nuevas potencias económicas.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97477A-365C-43C9-AF26-9D6473B131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16</a:t>
            </a:fld>
            <a:endParaRPr lang="es-CL"/>
          </a:p>
        </p:txBody>
      </p:sp>
      <p:pic>
        <p:nvPicPr>
          <p:cNvPr id="10242" name="Picture 2" descr="Resultado de imagen para torres gemelas caida">
            <a:extLst>
              <a:ext uri="{FF2B5EF4-FFF2-40B4-BE49-F238E27FC236}">
                <a16:creationId xmlns:a16="http://schemas.microsoft.com/office/drawing/2014/main" id="{DDDF9805-F25A-485A-93CA-91295CB3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60" y="2459115"/>
            <a:ext cx="4277866" cy="3451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china potencia">
            <a:extLst>
              <a:ext uri="{FF2B5EF4-FFF2-40B4-BE49-F238E27FC236}">
                <a16:creationId xmlns:a16="http://schemas.microsoft.com/office/drawing/2014/main" id="{1247A014-BF53-4A5A-A7AD-B2D78CDE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45" y="2459115"/>
            <a:ext cx="4995450" cy="286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7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7E112-06B0-4D6E-B421-D7528BE7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Bahnschrift" panose="020B0502040204020203" pitchFamily="34" charset="0"/>
              </a:rPr>
              <a:t>Globalización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4D1D91-276C-4055-AFAA-ADAD8846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969" y="1274672"/>
            <a:ext cx="5222531" cy="1099877"/>
          </a:xfrm>
        </p:spPr>
        <p:txBody>
          <a:bodyPr/>
          <a:lstStyle/>
          <a:p>
            <a:r>
              <a:rPr lang="es-CL" dirty="0">
                <a:latin typeface="Bahnschrift" panose="020B0502040204020203" pitchFamily="34" charset="0"/>
              </a:rPr>
              <a:t>Se genera un sistema mundo interconectado.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590611-D04E-422F-BE85-975D8247B06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41403" y="1274672"/>
            <a:ext cx="5424433" cy="1335363"/>
          </a:xfrm>
        </p:spPr>
        <p:txBody>
          <a:bodyPr>
            <a:normAutofit/>
          </a:bodyPr>
          <a:lstStyle/>
          <a:p>
            <a:r>
              <a:rPr lang="es-CL" dirty="0">
                <a:latin typeface="Bahnschrift" panose="020B0502040204020203" pitchFamily="34" charset="0"/>
              </a:rPr>
              <a:t>Sociedad de la información y avance de las TIC.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A4A61B-0E84-49E0-B530-247DA6308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17</a:t>
            </a:fld>
            <a:endParaRPr lang="es-CL"/>
          </a:p>
        </p:txBody>
      </p:sp>
      <p:pic>
        <p:nvPicPr>
          <p:cNvPr id="11266" name="Picture 2" descr="Resultado de imagen para globalizacion">
            <a:extLst>
              <a:ext uri="{FF2B5EF4-FFF2-40B4-BE49-F238E27FC236}">
                <a16:creationId xmlns:a16="http://schemas.microsoft.com/office/drawing/2014/main" id="{635D1E1C-62D3-4073-B292-F33092C0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21" y="2436198"/>
            <a:ext cx="4879626" cy="2720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tic">
            <a:extLst>
              <a:ext uri="{FF2B5EF4-FFF2-40B4-BE49-F238E27FC236}">
                <a16:creationId xmlns:a16="http://schemas.microsoft.com/office/drawing/2014/main" id="{C19FA38D-FD27-4F45-BE31-CE2C6280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55" y="2423520"/>
            <a:ext cx="4879626" cy="2745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DF6B29-263A-456F-9AE9-5DC8DC6B0A85}"/>
              </a:ext>
            </a:extLst>
          </p:cNvPr>
          <p:cNvSpPr txBox="1"/>
          <p:nvPr/>
        </p:nvSpPr>
        <p:spPr>
          <a:xfrm>
            <a:off x="3258104" y="5694318"/>
            <a:ext cx="629426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>
                <a:latin typeface="Bahnschrift" panose="020B0502040204020203" pitchFamily="34" charset="0"/>
              </a:rPr>
              <a:t>¿QUÉ SISTEMA ECONÓMICO PREDOMINA? ¿CÓMO APORTA AL DESARROLLO DE ESTE MUNDO GLOBALIZADO?</a:t>
            </a:r>
          </a:p>
        </p:txBody>
      </p:sp>
    </p:spTree>
    <p:extLst>
      <p:ext uri="{BB962C8B-B14F-4D97-AF65-F5344CB8AC3E}">
        <p14:creationId xmlns:p14="http://schemas.microsoft.com/office/powerpoint/2010/main" val="341013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C6853C4-E772-460B-95B9-C7A22472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4948230" cy="5509815"/>
          </a:xfrm>
          <a:noFill/>
        </p:spPr>
        <p:txBody>
          <a:bodyPr anchor="t">
            <a:normAutofit/>
          </a:bodyPr>
          <a:lstStyle/>
          <a:p>
            <a:r>
              <a:rPr lang="es-CL" sz="5400" dirty="0">
                <a:latin typeface="Bahnschrift" panose="020B0502040204020203" pitchFamily="34" charset="0"/>
              </a:rPr>
              <a:t>Análisis de video: Preguntas.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1242830-FD58-4C80-8DF7-A0FC080B6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02808"/>
              </p:ext>
            </p:extLst>
          </p:nvPr>
        </p:nvGraphicFramePr>
        <p:xfrm>
          <a:off x="5815855" y="195310"/>
          <a:ext cx="5508711" cy="644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64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700200" y="2167890"/>
            <a:ext cx="87916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" b="1" dirty="0"/>
              <a:t>Objetivo:</a:t>
            </a:r>
            <a:endParaRPr b="1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1700200" y="3080000"/>
            <a:ext cx="87916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s-CL" sz="2400" dirty="0"/>
              <a:t>Caracterizar el fin de la Guerra Fría y su impacto en la configuración del mundo actual.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561C2-2CB2-45A9-AA17-56A9D324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¿Cuál es el mensaje central del video anterior?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80041-DCDB-41B9-ABC6-33944B30A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Preguntas de reflexión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7C9A29-DC13-4F4F-993E-45B3E275E5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¿Estas de acuerdo? ¿Por qué?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¿Cómo se relaciona lo propuesto en el video con el desarrollo y desenlace de la Guerra Fría?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AAADA5-A862-411D-8445-FE662E615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8" y="2870038"/>
            <a:ext cx="4718304" cy="2632605"/>
          </a:xfrm>
        </p:spPr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86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62C111-379A-4490-9D12-1484FDD8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97339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¿Se pueden observar en la actualidad elementos o aspectos de la Guerra Fría?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ide Number Placeholder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</a:t>
            </a:fld>
            <a:endParaRPr lang="en"/>
          </a:p>
        </p:txBody>
      </p:sp>
      <p:pic>
        <p:nvPicPr>
          <p:cNvPr id="78850" name="Picture 2" descr="https://scontent.fscl3-1.fna.fbcdn.net/v/t1.15752-9/43140808_1885276754921708_4481138069398880256_n.jpg?_nc_cat=104&amp;oh=c86fefc473e2c061c3132e7d80827589&amp;oe=5C19D849"/>
          <p:cNvPicPr>
            <a:picLocks noChangeAspect="1" noChangeArrowheads="1"/>
          </p:cNvPicPr>
          <p:nvPr/>
        </p:nvPicPr>
        <p:blipFill rotWithShape="1">
          <a:blip r:embed="rId2"/>
          <a:srcRect t="11301" b="13357"/>
          <a:stretch/>
        </p:blipFill>
        <p:spPr bwMode="auto">
          <a:xfrm>
            <a:off x="786977" y="346230"/>
            <a:ext cx="4374485" cy="5859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8852" name="Picture 4" descr="https://scontent.fscl3-1.fna.fbcdn.net/v/t1.15752-9/43137882_419349865257739_8142931601471307776_n.jpg?_nc_cat=108&amp;oh=cbd2c9154399f36d2ed4d041b683dafd&amp;oe=5C20CFB6"/>
          <p:cNvPicPr>
            <a:picLocks noChangeAspect="1" noChangeArrowheads="1"/>
          </p:cNvPicPr>
          <p:nvPr/>
        </p:nvPicPr>
        <p:blipFill rotWithShape="1">
          <a:blip r:embed="rId3"/>
          <a:srcRect t="7649" b="13928"/>
          <a:stretch/>
        </p:blipFill>
        <p:spPr bwMode="auto">
          <a:xfrm>
            <a:off x="7145950" y="226381"/>
            <a:ext cx="4374487" cy="609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2538196" y="2795464"/>
            <a:ext cx="7392821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s-CL" sz="6600" dirty="0"/>
              <a:t>Fin de la Guerra Fría y transformaciones sociales.</a:t>
            </a:r>
            <a:endParaRPr sz="6600" dirty="0"/>
          </a:p>
        </p:txBody>
      </p:sp>
      <p:sp>
        <p:nvSpPr>
          <p:cNvPr id="59" name="Google Shape;59;p12"/>
          <p:cNvSpPr/>
          <p:nvPr/>
        </p:nvSpPr>
        <p:spPr>
          <a:xfrm>
            <a:off x="5673473" y="682798"/>
            <a:ext cx="845120" cy="76867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filo.news/export/sites/claro/img/2017/11/08/caida_muro_de_berlin.jpg_751523899.jpg">
            <a:extLst>
              <a:ext uri="{FF2B5EF4-FFF2-40B4-BE49-F238E27FC236}">
                <a16:creationId xmlns:a16="http://schemas.microsoft.com/office/drawing/2014/main" id="{1B88EBAD-F835-44F1-8673-ECBB51525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Slide Number Placeholder"/>
          <p:cNvSpPr>
            <a:spLocks noGrp="1"/>
          </p:cNvSpPr>
          <p:nvPr>
            <p:ph type="sldNum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92CF4E-1F90-43DA-AE08-34404990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01" y="122088"/>
            <a:ext cx="3870664" cy="1148872"/>
          </a:xfrm>
        </p:spPr>
        <p:txBody>
          <a:bodyPr>
            <a:normAutofit/>
          </a:bodyPr>
          <a:lstStyle/>
          <a:p>
            <a:pPr algn="ctr"/>
            <a:r>
              <a:rPr lang="es-CL" sz="3200" dirty="0">
                <a:latin typeface="Bahnschrift" panose="020B0502040204020203" pitchFamily="34" charset="0"/>
              </a:rPr>
              <a:t>El debilitamiento de la URSS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13A8DE-58A1-4977-9FCD-31A6B7644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94" y="1270960"/>
            <a:ext cx="4829200" cy="3153174"/>
          </a:xfrm>
        </p:spPr>
        <p:txBody>
          <a:bodyPr/>
          <a:lstStyle/>
          <a:p>
            <a:pPr algn="just"/>
            <a:r>
              <a:rPr lang="es-CL" u="sng" dirty="0">
                <a:latin typeface="Bahnschrift" panose="020B0502040204020203" pitchFamily="34" charset="0"/>
              </a:rPr>
              <a:t>Perestroika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Reestructuración económica y política.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Apertura de espacios para el libre mercado dentro de la economía centralizada.</a:t>
            </a:r>
          </a:p>
          <a:p>
            <a:pPr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F4A4B9-05C2-412C-A3E4-997B0A0AC8A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12425" y="1270960"/>
            <a:ext cx="4829200" cy="3153174"/>
          </a:xfrm>
        </p:spPr>
        <p:txBody>
          <a:bodyPr/>
          <a:lstStyle/>
          <a:p>
            <a:pPr algn="just"/>
            <a:r>
              <a:rPr lang="es-CL" u="sng" dirty="0">
                <a:latin typeface="Bahnschrift" panose="020B0502040204020203" pitchFamily="34" charset="0"/>
              </a:rPr>
              <a:t>Glasnost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“Libertad de información”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Crear un debate interno entre los ciudadanos.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>
                <a:latin typeface="Bahnschrift" panose="020B0502040204020203" pitchFamily="34" charset="0"/>
              </a:rPr>
              <a:t>Alentar una actitud positiva frente a las reformas económicas.</a:t>
            </a:r>
          </a:p>
          <a:p>
            <a:pPr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BF03655-6D92-4153-91B8-670F19B790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8</a:t>
            </a:fld>
            <a:endParaRPr lang="es-CL"/>
          </a:p>
        </p:txBody>
      </p:sp>
      <p:pic>
        <p:nvPicPr>
          <p:cNvPr id="2050" name="Picture 2" descr="Resultado de imagen para gorbachov">
            <a:extLst>
              <a:ext uri="{FF2B5EF4-FFF2-40B4-BE49-F238E27FC236}">
                <a16:creationId xmlns:a16="http://schemas.microsoft.com/office/drawing/2014/main" id="{31C692F5-6EE9-4431-A53A-C68A8E5D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06" y="4276925"/>
            <a:ext cx="1923788" cy="1950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815599-0C35-466F-8F4E-4F78B0862A3D}"/>
              </a:ext>
            </a:extLst>
          </p:cNvPr>
          <p:cNvSpPr txBox="1"/>
          <p:nvPr/>
        </p:nvSpPr>
        <p:spPr>
          <a:xfrm>
            <a:off x="3265165" y="5052364"/>
            <a:ext cx="60945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Mijaíl Gorbachov </a:t>
            </a:r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secretario general del Comité Central del Partido Comunista de la Unión Soviética desde 1985 hasta 1991 y jefe de Estado de la Unión Soviética de 1988 a 1991.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177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0EFDA-1B01-4092-9695-418A5ED6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85" y="116537"/>
            <a:ext cx="3844030" cy="978398"/>
          </a:xfrm>
        </p:spPr>
        <p:txBody>
          <a:bodyPr>
            <a:noAutofit/>
          </a:bodyPr>
          <a:lstStyle/>
          <a:p>
            <a:pPr algn="ctr"/>
            <a:r>
              <a:rPr lang="es-CL" sz="3200" dirty="0">
                <a:latin typeface="Bahnschrift" panose="020B0502040204020203" pitchFamily="34" charset="0"/>
              </a:rPr>
              <a:t>CAMBIOS GEOPOLÍTICOS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4E318D-2010-4F3C-9FEB-B41D7FD3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638" y="1274672"/>
            <a:ext cx="4829200" cy="2262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es-CL" dirty="0">
                <a:latin typeface="Bahnschrift" panose="020B0502040204020203" pitchFamily="34" charset="0"/>
              </a:rPr>
              <a:t>Surgimiento de 15 nuevos Estados en Europa del Este (Fin del Estado soviético).</a:t>
            </a:r>
          </a:p>
          <a:p>
            <a:pPr algn="just"/>
            <a:r>
              <a:rPr lang="es-CL" dirty="0">
                <a:latin typeface="Bahnschrift" panose="020B0502040204020203" pitchFamily="34" charset="0"/>
              </a:rPr>
              <a:t>Reunificación de Alemania</a:t>
            </a:r>
          </a:p>
          <a:p>
            <a:pPr algn="just"/>
            <a:endParaRPr lang="es-CL" dirty="0">
              <a:latin typeface="Bahnschrift" panose="020B0502040204020203" pitchFamily="34" charset="0"/>
            </a:endParaRPr>
          </a:p>
          <a:p>
            <a:pPr algn="just"/>
            <a:r>
              <a:rPr lang="es-CL" dirty="0">
                <a:latin typeface="Bahnschrift" panose="020B0502040204020203" pitchFamily="34" charset="0"/>
              </a:rPr>
              <a:t>Finaliza la competencia ideológica.</a:t>
            </a:r>
          </a:p>
          <a:p>
            <a:pPr algn="just"/>
            <a:endParaRPr lang="es-CL" dirty="0">
              <a:latin typeface="Bahnschrift" panose="020B0502040204020203" pitchFamily="34" charset="0"/>
            </a:endParaRPr>
          </a:p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6C5995-67C0-48C1-BE6E-728569E4E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69975" y="1274671"/>
            <a:ext cx="4829200" cy="22626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CL" dirty="0">
                <a:latin typeface="Bahnschrift" panose="020B0502040204020203" pitchFamily="34" charset="0"/>
              </a:rPr>
              <a:t>Se detuvo la carrera armamentista.</a:t>
            </a:r>
          </a:p>
          <a:p>
            <a:pPr algn="just"/>
            <a:r>
              <a:rPr lang="es-CL" dirty="0">
                <a:latin typeface="Bahnschrift" panose="020B0502040204020203" pitchFamily="34" charset="0"/>
              </a:rPr>
              <a:t>EE.UU se impone como máxima potencia política y económica mundial.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03BD9F-BE91-4950-8A13-0FFB2FAD87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9</a:t>
            </a:fld>
            <a:endParaRPr lang="es-CL"/>
          </a:p>
        </p:txBody>
      </p:sp>
      <p:pic>
        <p:nvPicPr>
          <p:cNvPr id="3074" name="Picture 2" descr="Resultado de imagen para fin de la guerra frÃ­a">
            <a:extLst>
              <a:ext uri="{FF2B5EF4-FFF2-40B4-BE49-F238E27FC236}">
                <a16:creationId xmlns:a16="http://schemas.microsoft.com/office/drawing/2014/main" id="{5168EE34-8F4C-4348-948B-897D9840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64" y="3717032"/>
            <a:ext cx="4943872" cy="25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19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512</Words>
  <Application>Microsoft Office PowerPoint</Application>
  <PresentationFormat>Panorámica</PresentationFormat>
  <Paragraphs>83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</vt:lpstr>
      <vt:lpstr>Bahnschrift</vt:lpstr>
      <vt:lpstr>Calibri</vt:lpstr>
      <vt:lpstr>Calibri Light</vt:lpstr>
      <vt:lpstr>Garamond</vt:lpstr>
      <vt:lpstr>Wingdings</vt:lpstr>
      <vt:lpstr>Tema de Office</vt:lpstr>
      <vt:lpstr>Orgánico</vt:lpstr>
      <vt:lpstr>Fin de la Guerra Fría e impacto cultural</vt:lpstr>
      <vt:lpstr>Presentación de PowerPoint</vt:lpstr>
      <vt:lpstr>¿Cuál es el mensaje central del video anterior?</vt:lpstr>
      <vt:lpstr>¿Se pueden observar en la actualidad elementos o aspectos de la Guerra Fría?</vt:lpstr>
      <vt:lpstr>Presentación de PowerPoint</vt:lpstr>
      <vt:lpstr>Fin de la Guerra Fría y transformaciones sociales.</vt:lpstr>
      <vt:lpstr>Presentación de PowerPoint</vt:lpstr>
      <vt:lpstr>El debilitamiento de la URSS</vt:lpstr>
      <vt:lpstr>CAMBIOS GEOPOLÍTICOS</vt:lpstr>
      <vt:lpstr>Presentación de PowerPoint</vt:lpstr>
      <vt:lpstr>Transformaciones sociales en Guerra Fría.</vt:lpstr>
      <vt:lpstr>Ampliación de los Derechos Civiles.</vt:lpstr>
      <vt:lpstr>Cuestionamientos</vt:lpstr>
      <vt:lpstr>Consecuencias</vt:lpstr>
      <vt:lpstr>Vencedores y vencidos</vt:lpstr>
      <vt:lpstr>Mundo Multipolar</vt:lpstr>
      <vt:lpstr>Globalización</vt:lpstr>
      <vt:lpstr>Análisis de video: Preguntas.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de la Guerra Fría e impacto cultural</dc:title>
  <dc:creator>Abraham López</dc:creator>
  <cp:lastModifiedBy>Carmen Barros Ortega</cp:lastModifiedBy>
  <cp:revision>7</cp:revision>
  <dcterms:created xsi:type="dcterms:W3CDTF">2020-10-30T13:18:02Z</dcterms:created>
  <dcterms:modified xsi:type="dcterms:W3CDTF">2021-08-13T19:45:43Z</dcterms:modified>
</cp:coreProperties>
</file>