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gBpKh3jhfSVRyR5i57pRy33ZGR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panorámica con descripción">
  <p:cSld name="Imagen panorámica con descripció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>
            <a:spLocks noGrp="1"/>
          </p:cNvSpPr>
          <p:nvPr>
            <p:ph type="pic" idx="2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body" idx="1"/>
          </p:nvPr>
        </p:nvSpPr>
        <p:spPr>
          <a:xfrm>
            <a:off x="1141413" y="5299603"/>
            <a:ext cx="99060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escripción">
  <p:cSld name="Título y descripció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4"/>
          <p:cNvSpPr txBox="1"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 con descripción">
  <p:cSld name="Cita con descripció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5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lang="es-ES" sz="8000" b="0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83" name="Google Shape;83;p25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lang="es-ES" sz="8000" b="0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5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Font typeface="Century Gothic"/>
              <a:buNone/>
              <a:defRPr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Font typeface="Century Gothic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5"/>
          <p:cNvSpPr txBox="1">
            <a:spLocks noGrp="1"/>
          </p:cNvSpPr>
          <p:nvPr>
            <p:ph type="body" idx="2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5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5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5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jeta de nombre">
  <p:cSld name="Tarjeta de nombr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6"/>
          <p:cNvSpPr txBox="1"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6"/>
          <p:cNvSpPr txBox="1"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6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6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r la tarjeta de nombre">
  <p:cSld name="Citar la tarjeta de nombr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7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lang="es-ES" sz="8000" b="0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98" name="Google Shape;98;p27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lang="es-ES" sz="8000" b="0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  <p:sp>
        <p:nvSpPr>
          <p:cNvPr id="99" name="Google Shape;99;p27"/>
          <p:cNvSpPr txBox="1"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7"/>
          <p:cNvSpPr txBox="1">
            <a:spLocks noGrp="1"/>
          </p:cNvSpPr>
          <p:nvPr>
            <p:ph type="body" idx="1"/>
          </p:nvPr>
        </p:nvSpPr>
        <p:spPr>
          <a:xfrm>
            <a:off x="1141412" y="3886200"/>
            <a:ext cx="9906000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27"/>
          <p:cNvSpPr txBox="1">
            <a:spLocks noGrp="1"/>
          </p:cNvSpPr>
          <p:nvPr>
            <p:ph type="body" idx="2"/>
          </p:nvPr>
        </p:nvSpPr>
        <p:spPr>
          <a:xfrm>
            <a:off x="1141411" y="4775200"/>
            <a:ext cx="99060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27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7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dadero o falso">
  <p:cSld name="Verdadero o falso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8"/>
          <p:cNvSpPr txBox="1"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8"/>
          <p:cNvSpPr txBox="1">
            <a:spLocks noGrp="1"/>
          </p:cNvSpPr>
          <p:nvPr>
            <p:ph type="body" idx="1"/>
          </p:nvPr>
        </p:nvSpPr>
        <p:spPr>
          <a:xfrm>
            <a:off x="1141412" y="3505200"/>
            <a:ext cx="9906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 b="0" cap="none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8"/>
          <p:cNvSpPr txBox="1">
            <a:spLocks noGrp="1"/>
          </p:cNvSpPr>
          <p:nvPr>
            <p:ph type="body" idx="2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8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8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8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9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9"/>
          <p:cNvSpPr txBox="1">
            <a:spLocks noGrp="1"/>
          </p:cNvSpPr>
          <p:nvPr>
            <p:ph type="body" idx="1"/>
          </p:nvPr>
        </p:nvSpPr>
        <p:spPr>
          <a:xfrm rot="5400000">
            <a:off x="4532311" y="-723900"/>
            <a:ext cx="3124201" cy="9905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9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9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9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0"/>
          <p:cNvSpPr txBox="1">
            <a:spLocks noGrp="1"/>
          </p:cNvSpPr>
          <p:nvPr>
            <p:ph type="title"/>
          </p:nvPr>
        </p:nvSpPr>
        <p:spPr>
          <a:xfrm rot="5400000">
            <a:off x="7351354" y="2095143"/>
            <a:ext cx="5181601" cy="2210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0"/>
          <p:cNvSpPr txBox="1">
            <a:spLocks noGrp="1"/>
          </p:cNvSpPr>
          <p:nvPr>
            <p:ph type="body" idx="1"/>
          </p:nvPr>
        </p:nvSpPr>
        <p:spPr>
          <a:xfrm rot="5400000">
            <a:off x="2322512" y="-571500"/>
            <a:ext cx="5181600" cy="7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30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0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1141412" y="2666999"/>
            <a:ext cx="4876800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2"/>
          </p:nvPr>
        </p:nvSpPr>
        <p:spPr>
          <a:xfrm>
            <a:off x="6170612" y="2667000"/>
            <a:ext cx="48768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1141412" y="3243262"/>
            <a:ext cx="4876800" cy="2547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3"/>
          </p:nvPr>
        </p:nvSpPr>
        <p:spPr>
          <a:xfrm>
            <a:off x="6443133" y="2667000"/>
            <a:ext cx="460428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4"/>
          </p:nvPr>
        </p:nvSpPr>
        <p:spPr>
          <a:xfrm>
            <a:off x="6170612" y="3243262"/>
            <a:ext cx="4876801" cy="2547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5103812" y="609601"/>
            <a:ext cx="5943601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6pPr>
            <a:lvl7pPr marL="3200400" lvl="6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7pPr>
            <a:lvl8pPr marL="3657600" lvl="7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8pPr>
            <a:lvl9pPr marL="4114800" lvl="8" indent="-317500" algn="l">
              <a:spcBef>
                <a:spcPts val="600"/>
              </a:spcBef>
              <a:spcAft>
                <a:spcPts val="600"/>
              </a:spcAft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1141411" y="2971800"/>
            <a:ext cx="3549121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7433733" y="-18288"/>
            <a:ext cx="3276599" cy="690372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1141411" y="2971800"/>
            <a:ext cx="5334001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6399212" y="5883275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5105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10742612" y="5883275"/>
            <a:ext cx="3225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s://caminandopormadrid.blogspot.com/2016/10/luces-y-sombras-en-la-conquista-de.htm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hyperlink" Target="https://es.wikipedia.org/wiki/Poblaci%C3%B3n_de_Am%C3%A9rica_precolombin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s.wikipedia.org/wiki/Conquista_de_Chil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alessandrogirola.me/2014/11/27/conquistadores-fumetti-e-giochi-di-ruolo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Murales_Rivera_-_Indianer_vor_Tenochtitlan_-_Pyramide.jpg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" descr="Imagen que contiene exterior, hombre, agua, grupo&#10;&#10;Descripción generada automáticamente"/>
          <p:cNvPicPr preferRelativeResize="0"/>
          <p:nvPr/>
        </p:nvPicPr>
        <p:blipFill rotWithShape="1">
          <a:blip r:embed="rId4">
            <a:alphaModFix amt="25000"/>
          </a:blip>
          <a:srcRect t="2722" b="1888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"/>
          <p:cNvSpPr txBox="1">
            <a:spLocks noGrp="1"/>
          </p:cNvSpPr>
          <p:nvPr>
            <p:ph type="ctrTitle"/>
          </p:nvPr>
        </p:nvSpPr>
        <p:spPr>
          <a:xfrm>
            <a:off x="1012054" y="1688828"/>
            <a:ext cx="10422383" cy="164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</a:pPr>
            <a:r>
              <a:rPr lang="es-ES"/>
              <a:t>EMPRESAS DE CONQUISTA Y LA VISIÓN EUROPEA DE AMÉRICA</a:t>
            </a:r>
            <a:endParaRPr/>
          </a:p>
        </p:txBody>
      </p:sp>
      <p:sp>
        <p:nvSpPr>
          <p:cNvPr id="130" name="Google Shape;130;p1"/>
          <p:cNvSpPr txBox="1">
            <a:spLocks noGrp="1"/>
          </p:cNvSpPr>
          <p:nvPr>
            <p:ph type="subTitle" idx="1"/>
          </p:nvPr>
        </p:nvSpPr>
        <p:spPr>
          <a:xfrm>
            <a:off x="1885134" y="3886200"/>
            <a:ext cx="8676222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s-ES"/>
              <a:t>OA 05 – OA 6</a:t>
            </a:r>
            <a:endParaRPr/>
          </a:p>
          <a:p>
            <a:pPr marL="0" lvl="0" indent="0" algn="ctr" rtl="0">
              <a:spcBef>
                <a:spcPts val="1020"/>
              </a:spcBef>
              <a:spcAft>
                <a:spcPts val="0"/>
              </a:spcAft>
              <a:buSzPts val="2100"/>
              <a:buNone/>
            </a:pPr>
            <a:r>
              <a:rPr lang="es-ES"/>
              <a:t>Profesor: Abraham López</a:t>
            </a:r>
            <a:endParaRPr/>
          </a:p>
          <a:p>
            <a:pPr marL="0" lvl="0" indent="0" algn="ctr" rtl="0">
              <a:spcBef>
                <a:spcPts val="1020"/>
              </a:spcBef>
              <a:spcAft>
                <a:spcPts val="0"/>
              </a:spcAft>
              <a:buSzPts val="2100"/>
              <a:buNone/>
            </a:pPr>
            <a:r>
              <a:rPr lang="es-ES"/>
              <a:t>Curso: Octavo básico</a:t>
            </a:r>
            <a:endParaRPr/>
          </a:p>
          <a:p>
            <a:pPr marL="0" lvl="0" indent="0" algn="ctr" rtl="0">
              <a:spcBef>
                <a:spcPts val="1020"/>
              </a:spcBef>
              <a:spcAft>
                <a:spcPts val="0"/>
              </a:spcAft>
              <a:buSzPts val="2100"/>
              <a:buNone/>
            </a:pPr>
            <a:r>
              <a:rPr lang="es-ES"/>
              <a:t>Asignatura: Historia</a:t>
            </a:r>
            <a:endParaRPr/>
          </a:p>
        </p:txBody>
      </p:sp>
      <p:sp>
        <p:nvSpPr>
          <p:cNvPr id="131" name="Google Shape;131;p1"/>
          <p:cNvSpPr txBox="1"/>
          <p:nvPr/>
        </p:nvSpPr>
        <p:spPr>
          <a:xfrm>
            <a:off x="9341540" y="6657945"/>
            <a:ext cx="2850460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b="0" i="0" u="sng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Autor desconocido está bajo licencia </a:t>
            </a:r>
            <a:r>
              <a:rPr lang="es-ES" sz="700" b="0" i="0" u="sng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sz="7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 txBox="1">
            <a:spLocks noGrp="1"/>
          </p:cNvSpPr>
          <p:nvPr>
            <p:ph type="title"/>
          </p:nvPr>
        </p:nvSpPr>
        <p:spPr>
          <a:xfrm>
            <a:off x="1603261" y="343065"/>
            <a:ext cx="8982301" cy="104745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entury Gothic"/>
              <a:buNone/>
            </a:pPr>
            <a:r>
              <a:rPr lang="es-ES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DIFERENCIAS PODEMOS IDENTIFICAR?</a:t>
            </a:r>
            <a:endParaRPr/>
          </a:p>
        </p:txBody>
      </p:sp>
      <p:pic>
        <p:nvPicPr>
          <p:cNvPr id="204" name="Google Shape;204;p10" descr="Imagen que contiene exterior, montaña, persona, pasto&#10;&#10;Descripción generada automá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7182" y="2122070"/>
            <a:ext cx="5558942" cy="3946849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0"/>
          <p:cNvSpPr txBox="1"/>
          <p:nvPr/>
        </p:nvSpPr>
        <p:spPr>
          <a:xfrm>
            <a:off x="234789" y="5760378"/>
            <a:ext cx="598873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Autor desconocido está bajo licencia </a:t>
            </a:r>
            <a:r>
              <a:rPr lang="es-ES" sz="9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sz="9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6" name="Google Shape;206;p10" descr="Imagen que contiene exterior, montaña, agua, tabla&#10;&#10;Descripción generada automá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94412" y="2122069"/>
            <a:ext cx="5262465" cy="394684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0"/>
          <p:cNvSpPr txBox="1"/>
          <p:nvPr/>
        </p:nvSpPr>
        <p:spPr>
          <a:xfrm>
            <a:off x="6515877" y="5774375"/>
            <a:ext cx="48768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Autor desconocido está bajo licencia </a:t>
            </a:r>
            <a:r>
              <a:rPr lang="es-ES" sz="9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sz="9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10"/>
          <p:cNvSpPr txBox="1"/>
          <p:nvPr/>
        </p:nvSpPr>
        <p:spPr>
          <a:xfrm>
            <a:off x="58591" y="5760377"/>
            <a:ext cx="5676124" cy="646331"/>
          </a:xfrm>
          <a:prstGeom prst="rect">
            <a:avLst/>
          </a:prstGeom>
          <a:solidFill>
            <a:schemeClr val="lt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conquistadores llamaron la atención por sus vestimentas y uso de armas de acero</a:t>
            </a:r>
            <a:endParaRPr/>
          </a:p>
        </p:txBody>
      </p:sp>
      <p:sp>
        <p:nvSpPr>
          <p:cNvPr id="209" name="Google Shape;209;p10"/>
          <p:cNvSpPr txBox="1"/>
          <p:nvPr/>
        </p:nvSpPr>
        <p:spPr>
          <a:xfrm>
            <a:off x="6029875" y="5721491"/>
            <a:ext cx="5676124" cy="923330"/>
          </a:xfrm>
          <a:prstGeom prst="rect">
            <a:avLst/>
          </a:prstGeom>
          <a:solidFill>
            <a:schemeClr val="lt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aborígenes mesoamericanos mantenían un estilo de vida sencillo y coherente con el espacio selvático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"/>
          <p:cNvSpPr txBox="1">
            <a:spLocks noGrp="1"/>
          </p:cNvSpPr>
          <p:nvPr>
            <p:ph type="title"/>
          </p:nvPr>
        </p:nvSpPr>
        <p:spPr>
          <a:xfrm>
            <a:off x="1141412" y="210105"/>
            <a:ext cx="9905998" cy="190500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entury Gothic"/>
              <a:buNone/>
            </a:pPr>
            <a:r>
              <a:rPr lang="es-ES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¿CÓMO SE VE EL EUROPEO A LAS PERSONAS AMERICANAS?</a:t>
            </a:r>
            <a:endParaRPr/>
          </a:p>
        </p:txBody>
      </p:sp>
      <p:sp>
        <p:nvSpPr>
          <p:cNvPr id="215" name="Google Shape;215;p11"/>
          <p:cNvSpPr txBox="1">
            <a:spLocks noGrp="1"/>
          </p:cNvSpPr>
          <p:nvPr>
            <p:ph type="body" idx="1"/>
          </p:nvPr>
        </p:nvSpPr>
        <p:spPr>
          <a:xfrm>
            <a:off x="1141412" y="2666999"/>
            <a:ext cx="10417313" cy="3902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-ES" sz="1600"/>
              <a:t>“LA MAYOR COSA DESPUÉS DE LA CREACIÓN DEL MUNDO ES EL DESCUBRIMIENTO DE INDIAS; Y ASÍ LAS LLAMAN NUEVO MUNDO. </a:t>
            </a:r>
            <a:r>
              <a:rPr lang="es-ES"/>
              <a:t>También se puede llamar nuevo por ser todas sus cosas diferentísimas de las del nuestro. Los hombres son como nosotros, fuera del color, que de otra manera bestias y monstruos serían y no vendrían, como vienen de adán. Más no tienen letras, ni moneda, ni bestias de carga; cosas principalísimas para la policía y vivienda del hombre: que ir desnudos, siendo la  tierra caliente y falta de lana y lino, no es novedad, y como no conocen al verdadero Dios y señor, están en grandísimos pecados”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s-ES"/>
              <a:t>Fuente: López de Gomara, Francisco (Zaragoza, 1504), Historia General de las Indias.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"/>
          <p:cNvSpPr txBox="1">
            <a:spLocks noGrp="1"/>
          </p:cNvSpPr>
          <p:nvPr>
            <p:ph type="title"/>
          </p:nvPr>
        </p:nvSpPr>
        <p:spPr>
          <a:xfrm>
            <a:off x="4818563" y="599242"/>
            <a:ext cx="2551698" cy="935115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entury Gothic"/>
              <a:buNone/>
            </a:pPr>
            <a:r>
              <a:rPr lang="es-ES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</a:t>
            </a:r>
            <a:endParaRPr/>
          </a:p>
        </p:txBody>
      </p:sp>
      <p:sp>
        <p:nvSpPr>
          <p:cNvPr id="221" name="Google Shape;221;p12"/>
          <p:cNvSpPr txBox="1">
            <a:spLocks noGrp="1"/>
          </p:cNvSpPr>
          <p:nvPr>
            <p:ph type="body" idx="1"/>
          </p:nvPr>
        </p:nvSpPr>
        <p:spPr>
          <a:xfrm>
            <a:off x="1141413" y="213433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/>
              <a:t>Considerando la fuente anterior: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s-ES"/>
              <a:t>¿De qué manera explicó el europeo sus diferencias con la población americana? Explica.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s-ES"/>
              <a:t>¿Qué rol jugaron las diferencias culturales en el enfrentamiento desarrollado entre ambos pueblos? argumenta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2"/>
          <p:cNvSpPr/>
          <p:nvPr/>
        </p:nvSpPr>
        <p:spPr>
          <a:xfrm>
            <a:off x="0" y="-1"/>
            <a:ext cx="12192000" cy="2270840"/>
          </a:xfrm>
          <a:custGeom>
            <a:avLst/>
            <a:gdLst/>
            <a:ahLst/>
            <a:cxnLst/>
            <a:rect l="l" t="t" r="r" b="b"/>
            <a:pathLst>
              <a:path w="12192000" h="2270840" extrusionOk="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44450" cap="flat" cmpd="sng">
            <a:solidFill>
              <a:schemeClr val="dk2">
                <a:alpha val="6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17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s-ES"/>
              <a:t>OBJETIVO</a:t>
            </a:r>
            <a:endParaRPr/>
          </a:p>
        </p:txBody>
      </p:sp>
      <p:sp>
        <p:nvSpPr>
          <p:cNvPr id="139" name="Google Shape;139;p2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 sz="2800"/>
              <a:t>Identificar las principales características del proceso de conquista en relación a elementos como: formación de las empresas de conquista y visión europea del mundo americano.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"/>
          <p:cNvSpPr txBox="1">
            <a:spLocks noGrp="1"/>
          </p:cNvSpPr>
          <p:nvPr>
            <p:ph type="title"/>
          </p:nvPr>
        </p:nvSpPr>
        <p:spPr>
          <a:xfrm>
            <a:off x="838200" y="-74646"/>
            <a:ext cx="9178245" cy="1226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s-ES"/>
              <a:t>INICIO</a:t>
            </a:r>
            <a:endParaRPr/>
          </a:p>
        </p:txBody>
      </p:sp>
      <p:pic>
        <p:nvPicPr>
          <p:cNvPr id="145" name="Google Shape;145;p3" title="1492: llegada y encuentro en Guanahani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796925"/>
            <a:ext cx="10117138" cy="5691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"/>
          <p:cNvSpPr txBox="1">
            <a:spLocks noGrp="1"/>
          </p:cNvSpPr>
          <p:nvPr>
            <p:ph type="body" idx="1"/>
          </p:nvPr>
        </p:nvSpPr>
        <p:spPr>
          <a:xfrm>
            <a:off x="644375" y="393296"/>
            <a:ext cx="6573600" cy="53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 sz="2800"/>
              <a:t>¿Cómo era el medioambiente con el que se encontraron los conquistadores?</a:t>
            </a:r>
            <a:endParaRPr/>
          </a:p>
          <a:p>
            <a:pPr marL="285750" lvl="0" indent="-107950" algn="ctr" rtl="0">
              <a:spcBef>
                <a:spcPts val="1160"/>
              </a:spcBef>
              <a:spcAft>
                <a:spcPts val="0"/>
              </a:spcAft>
              <a:buSzPts val="2800"/>
              <a:buNone/>
            </a:pPr>
            <a:r>
              <a:rPr lang="es-ES" sz="2800"/>
              <a:t>Jungla - Salvaje - extraño/nuevo - Primitivo</a:t>
            </a:r>
            <a:endParaRPr sz="2800"/>
          </a:p>
          <a:p>
            <a:pPr marL="0" lvl="0" indent="0" algn="ctr" rtl="0">
              <a:spcBef>
                <a:spcPts val="1160"/>
              </a:spcBef>
              <a:spcAft>
                <a:spcPts val="0"/>
              </a:spcAft>
              <a:buSzPts val="2800"/>
              <a:buNone/>
            </a:pPr>
            <a:r>
              <a:rPr lang="es-ES" sz="2800"/>
              <a:t>¿Cómo fue la reacción de los dos grupos que se encuentran en la jungla? ¿A qué crees que se debe?</a:t>
            </a:r>
            <a:endParaRPr sz="2800"/>
          </a:p>
          <a:p>
            <a:pPr marL="0" lvl="0" indent="0" algn="ctr" rtl="0">
              <a:spcBef>
                <a:spcPts val="1160"/>
              </a:spcBef>
              <a:spcAft>
                <a:spcPts val="0"/>
              </a:spcAft>
              <a:buSzPts val="2800"/>
              <a:buNone/>
            </a:pPr>
            <a:r>
              <a:rPr lang="es-ES" sz="2800"/>
              <a:t>Sorpresa &lt;- Misterio &lt;- curiosidad &lt;- tensión &lt;-nerviosismo.</a:t>
            </a:r>
            <a:endParaRPr sz="2800"/>
          </a:p>
        </p:txBody>
      </p:sp>
      <p:pic>
        <p:nvPicPr>
          <p:cNvPr id="151" name="Google Shape;151;p4" descr="Lup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70839" y="1280585"/>
            <a:ext cx="3976788" cy="3976788"/>
          </a:xfrm>
          <a:prstGeom prst="roundRect">
            <a:avLst>
              <a:gd name="adj" fmla="val 3517"/>
            </a:avLst>
          </a:prstGeom>
          <a:noFill/>
          <a:ln w="38100" cap="flat" cmpd="sng">
            <a:solidFill>
              <a:srgbClr val="363D4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"/>
          <p:cNvSpPr txBox="1"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Century Gothic"/>
              <a:buNone/>
            </a:pPr>
            <a:r>
              <a:rPr lang="es-ES" sz="41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PRINCIPALES HITOS DE LA CONQUISTA </a:t>
            </a:r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body" idx="1"/>
          </p:nvPr>
        </p:nvSpPr>
        <p:spPr>
          <a:xfrm>
            <a:off x="4965431" y="2438400"/>
            <a:ext cx="6586489" cy="378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s-ES" sz="2000"/>
              <a:t>Desembarco de Cristóbal </a:t>
            </a:r>
            <a:r>
              <a:rPr lang="es-ES"/>
              <a:t>Colón</a:t>
            </a:r>
            <a:r>
              <a:rPr lang="es-ES" sz="2000"/>
              <a:t> 1492</a:t>
            </a:r>
            <a:endParaRPr/>
          </a:p>
          <a:p>
            <a:pPr marL="285750" lvl="0" indent="-15875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s-ES" sz="2000"/>
              <a:t>Hernán </a:t>
            </a:r>
            <a:r>
              <a:rPr lang="es-ES"/>
              <a:t>Cortés</a:t>
            </a:r>
            <a:r>
              <a:rPr lang="es-ES" sz="2000"/>
              <a:t> arriba México 1519</a:t>
            </a:r>
            <a:endParaRPr/>
          </a:p>
          <a:p>
            <a:pPr marL="285750" lvl="0" indent="-15875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s-ES" sz="2000"/>
              <a:t>Francisco Pizarro inicia la conquista de Perú 1532</a:t>
            </a:r>
            <a:endParaRPr/>
          </a:p>
          <a:p>
            <a:pPr marL="285750" lvl="0" indent="-15875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s-ES" sz="2000"/>
              <a:t>Pedro de Valdivia funda Santiago 1541</a:t>
            </a:r>
            <a:endParaRPr/>
          </a:p>
        </p:txBody>
      </p:sp>
      <p:pic>
        <p:nvPicPr>
          <p:cNvPr id="158" name="Google Shape;158;p5" descr="Imagen que contiene perro, hombre, café, parad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r="378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5"/>
          <p:cNvSpPr txBox="1"/>
          <p:nvPr/>
        </p:nvSpPr>
        <p:spPr>
          <a:xfrm>
            <a:off x="2149013" y="6657945"/>
            <a:ext cx="2486578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b="0" i="0" u="sng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Autor desconocido está bajo licencia </a:t>
            </a:r>
            <a:r>
              <a:rPr lang="es-ES" sz="700" b="0" i="0" u="sng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sz="7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"/>
          <p:cNvSpPr txBox="1">
            <a:spLocks noGrp="1"/>
          </p:cNvSpPr>
          <p:nvPr>
            <p:ph type="title"/>
          </p:nvPr>
        </p:nvSpPr>
        <p:spPr>
          <a:xfrm>
            <a:off x="1654576" y="358965"/>
            <a:ext cx="8882848" cy="1032857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entury Gothic"/>
              <a:buNone/>
            </a:pPr>
            <a:r>
              <a:rPr lang="es-ES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BUSCABAN LOS CONQUISTADORES?</a:t>
            </a:r>
            <a:endParaRPr/>
          </a:p>
        </p:txBody>
      </p:sp>
      <p:sp>
        <p:nvSpPr>
          <p:cNvPr id="165" name="Google Shape;165;p6"/>
          <p:cNvSpPr txBox="1">
            <a:spLocks noGrp="1"/>
          </p:cNvSpPr>
          <p:nvPr>
            <p:ph type="body" idx="1"/>
          </p:nvPr>
        </p:nvSpPr>
        <p:spPr>
          <a:xfrm>
            <a:off x="1117423" y="1908018"/>
            <a:ext cx="10515600" cy="3333889"/>
          </a:xfrm>
          <a:prstGeom prst="rect">
            <a:avLst/>
          </a:prstGeom>
          <a:solidFill>
            <a:schemeClr val="lt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“Vuestras altezas, como católicos cristianos y Príncipes amadores de la santa fe cristiana e impulsores de ella, y enemigos de todas idolatrías y herejías, pensaron en enviarme a mí, Cristóbal Colón, a las dichas tierras de India. Ello, para ver a los príncipes, pueblo y tierras, y la manera que se pudiera tener para la conversión de ellos a nuestra fe. Ordenaron que no fuese por tierra al Oriente, por donde hasta hoy no sabemos que haya pasado nadie”</a:t>
            </a:r>
            <a:endParaRPr/>
          </a:p>
          <a:p>
            <a:pPr marL="285750" lvl="0" indent="-15875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s-E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Fuente: Colón, Cristóbal (Madrid, 1493) Relación del primer viaje de descubrimiento</a:t>
            </a:r>
            <a:endParaRPr/>
          </a:p>
        </p:txBody>
      </p:sp>
      <p:sp>
        <p:nvSpPr>
          <p:cNvPr id="166" name="Google Shape;166;p6"/>
          <p:cNvSpPr txBox="1"/>
          <p:nvPr/>
        </p:nvSpPr>
        <p:spPr>
          <a:xfrm>
            <a:off x="1143001" y="5575705"/>
            <a:ext cx="7312034" cy="923330"/>
          </a:xfrm>
          <a:prstGeom prst="rect">
            <a:avLst/>
          </a:prstGeom>
          <a:solidFill>
            <a:schemeClr val="accent6"/>
          </a:solidFill>
          <a:ln w="19050" cap="rnd" cmpd="sng">
            <a:solidFill>
              <a:srgbClr val="9752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Considerando tus conocimientos sobre los viajes de exploración ¿Crees que Colón expresa todas las razones por las cuales emprendió su viaje? Argumenta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"/>
          <p:cNvSpPr txBox="1">
            <a:spLocks noGrp="1"/>
          </p:cNvSpPr>
          <p:nvPr>
            <p:ph type="title"/>
          </p:nvPr>
        </p:nvSpPr>
        <p:spPr>
          <a:xfrm>
            <a:off x="2110555" y="122647"/>
            <a:ext cx="8277795" cy="853062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entury Gothic"/>
              <a:buNone/>
            </a:pPr>
            <a:r>
              <a:rPr lang="es-ES" b="1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EMPRESAS DE CONQUISTA EUROPEA</a:t>
            </a:r>
            <a:endParaRPr/>
          </a:p>
        </p:txBody>
      </p:sp>
      <p:sp>
        <p:nvSpPr>
          <p:cNvPr id="172" name="Google Shape;172;p7"/>
          <p:cNvSpPr txBox="1">
            <a:spLocks noGrp="1"/>
          </p:cNvSpPr>
          <p:nvPr>
            <p:ph type="body" idx="1"/>
          </p:nvPr>
        </p:nvSpPr>
        <p:spPr>
          <a:xfrm>
            <a:off x="342422" y="4141062"/>
            <a:ext cx="3945492" cy="2332608"/>
          </a:xfrm>
          <a:prstGeom prst="rect">
            <a:avLst/>
          </a:prstGeom>
          <a:solidFill>
            <a:schemeClr val="accent6"/>
          </a:solidFill>
          <a:ln w="19050" cap="rnd" cmpd="sng">
            <a:solidFill>
              <a:srgbClr val="9752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285750" lvl="0" indent="-17780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285750" lvl="0" indent="-285750" algn="l" rtl="0">
              <a:spcBef>
                <a:spcPts val="940"/>
              </a:spcBef>
              <a:spcAft>
                <a:spcPts val="0"/>
              </a:spcAft>
              <a:buSzPct val="100000"/>
              <a:buChar char="•"/>
            </a:pPr>
            <a:r>
              <a:rPr lang="es-ES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Exmilitares de las guerras contra los moros.</a:t>
            </a:r>
            <a:endParaRPr/>
          </a:p>
          <a:p>
            <a:pPr marL="285750" lvl="0" indent="-285750" algn="l" rtl="0">
              <a:spcBef>
                <a:spcPts val="940"/>
              </a:spcBef>
              <a:spcAft>
                <a:spcPts val="0"/>
              </a:spcAft>
              <a:buSzPct val="100000"/>
              <a:buChar char="•"/>
            </a:pPr>
            <a:r>
              <a:rPr lang="es-ES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Segundos hijos sin derecho a herencia.</a:t>
            </a:r>
            <a:endParaRPr/>
          </a:p>
          <a:p>
            <a:pPr marL="285750" lvl="0" indent="-285750" algn="l" rtl="0">
              <a:spcBef>
                <a:spcPts val="940"/>
              </a:spcBef>
              <a:spcAft>
                <a:spcPts val="0"/>
              </a:spcAft>
              <a:buSzPct val="100000"/>
              <a:buChar char="•"/>
            </a:pPr>
            <a:r>
              <a:rPr lang="es-ES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Expertos en combate y navegante.</a:t>
            </a:r>
            <a:endParaRPr/>
          </a:p>
          <a:p>
            <a:pPr marL="285750" lvl="0" indent="-285750" algn="l" rtl="0">
              <a:spcBef>
                <a:spcPts val="940"/>
              </a:spcBef>
              <a:spcAft>
                <a:spcPts val="0"/>
              </a:spcAft>
              <a:buSzPct val="100000"/>
              <a:buChar char="•"/>
            </a:pPr>
            <a:r>
              <a:rPr lang="es-ES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Católicos.</a:t>
            </a:r>
            <a:endParaRPr/>
          </a:p>
          <a:p>
            <a:pPr marL="285750" lvl="0" indent="-177800" algn="l" rtl="0">
              <a:spcBef>
                <a:spcPts val="94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sp>
        <p:nvSpPr>
          <p:cNvPr id="173" name="Google Shape;173;p7"/>
          <p:cNvSpPr txBox="1"/>
          <p:nvPr/>
        </p:nvSpPr>
        <p:spPr>
          <a:xfrm>
            <a:off x="4489771" y="2183907"/>
            <a:ext cx="3945492" cy="2769834"/>
          </a:xfrm>
          <a:prstGeom prst="rect">
            <a:avLst/>
          </a:prstGeom>
          <a:solidFill>
            <a:schemeClr val="accent6"/>
          </a:solidFill>
          <a:ln w="19050" cap="rnd" cmpd="sng">
            <a:solidFill>
              <a:srgbClr val="9752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Financiamiento privado y en algunos casos con ayuda estatal.</a:t>
            </a:r>
            <a:endParaRPr/>
          </a:p>
          <a:p>
            <a:pPr marL="285750" marR="0" lvl="0" indent="-285750" algn="l" rtl="0">
              <a:spcBef>
                <a:spcPts val="9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conquista en nombre del rey y la reina.</a:t>
            </a:r>
            <a:endParaRPr/>
          </a:p>
          <a:p>
            <a:pPr marL="285750" marR="0" lvl="0" indent="-285750" algn="l" rtl="0">
              <a:spcBef>
                <a:spcPts val="9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compañía de conquista se encuentra a cargo de un capitán.</a:t>
            </a:r>
            <a:endParaRPr/>
          </a:p>
          <a:p>
            <a:pPr marL="285750" marR="0" lvl="0" indent="-285750" algn="l" rtl="0">
              <a:spcBef>
                <a:spcPts val="9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capitán distribuye las ganancias y las riquezas</a:t>
            </a:r>
            <a:endParaRPr/>
          </a:p>
          <a:p>
            <a:pPr marL="285750" marR="0" lvl="0" indent="-177800" algn="l" rtl="0">
              <a:spcBef>
                <a:spcPts val="9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2000" b="0" i="0" u="none" strike="noStrike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" name="Google Shape;174;p7"/>
          <p:cNvSpPr txBox="1"/>
          <p:nvPr/>
        </p:nvSpPr>
        <p:spPr>
          <a:xfrm>
            <a:off x="8015687" y="5601812"/>
            <a:ext cx="3945492" cy="646588"/>
          </a:xfrm>
          <a:prstGeom prst="rect">
            <a:avLst/>
          </a:prstGeom>
          <a:solidFill>
            <a:schemeClr val="accent6"/>
          </a:solidFill>
          <a:ln w="19050" cap="rnd" cmpd="sng">
            <a:solidFill>
              <a:srgbClr val="9752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ES"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Buscan riqueza, fama y poder.</a:t>
            </a:r>
            <a:endParaRPr/>
          </a:p>
        </p:txBody>
      </p:sp>
      <p:sp>
        <p:nvSpPr>
          <p:cNvPr id="175" name="Google Shape;175;p7"/>
          <p:cNvSpPr/>
          <p:nvPr/>
        </p:nvSpPr>
        <p:spPr>
          <a:xfrm rot="5400000">
            <a:off x="8744504" y="4039339"/>
            <a:ext cx="1224319" cy="129693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6" name="Google Shape;176;p7"/>
          <p:cNvSpPr/>
          <p:nvPr/>
        </p:nvSpPr>
        <p:spPr>
          <a:xfrm rot="3379900">
            <a:off x="3050992" y="2766719"/>
            <a:ext cx="872959" cy="134204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7" name="Google Shape;177;p7"/>
          <p:cNvSpPr/>
          <p:nvPr/>
        </p:nvSpPr>
        <p:spPr>
          <a:xfrm>
            <a:off x="2514344" y="1212379"/>
            <a:ext cx="1946254" cy="1145220"/>
          </a:xfrm>
          <a:prstGeom prst="flowChartMagneticTape">
            <a:avLst/>
          </a:prstGeom>
          <a:solidFill>
            <a:schemeClr val="accent1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¿Cómo?</a:t>
            </a:r>
            <a:endParaRPr/>
          </a:p>
        </p:txBody>
      </p:sp>
      <p:sp>
        <p:nvSpPr>
          <p:cNvPr id="178" name="Google Shape;178;p7"/>
          <p:cNvSpPr/>
          <p:nvPr/>
        </p:nvSpPr>
        <p:spPr>
          <a:xfrm>
            <a:off x="237767" y="3139737"/>
            <a:ext cx="2041864" cy="1033272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¿Quiénes?</a:t>
            </a:r>
            <a:endParaRPr/>
          </a:p>
        </p:txBody>
      </p:sp>
      <p:sp>
        <p:nvSpPr>
          <p:cNvPr id="179" name="Google Shape;179;p7"/>
          <p:cNvSpPr/>
          <p:nvPr/>
        </p:nvSpPr>
        <p:spPr>
          <a:xfrm>
            <a:off x="6537982" y="6106640"/>
            <a:ext cx="2732211" cy="727968"/>
          </a:xfrm>
          <a:prstGeom prst="irregularSeal2">
            <a:avLst/>
          </a:prstGeom>
          <a:solidFill>
            <a:schemeClr val="accent1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¿Para qué?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 txBox="1">
            <a:spLocks noGrp="1"/>
          </p:cNvSpPr>
          <p:nvPr>
            <p:ph type="title"/>
          </p:nvPr>
        </p:nvSpPr>
        <p:spPr>
          <a:xfrm>
            <a:off x="1757889" y="5156603"/>
            <a:ext cx="8676222" cy="646331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700"/>
              <a:buFont typeface="Century Gothic"/>
              <a:buNone/>
            </a:pPr>
            <a:r>
              <a:rPr lang="es-ES" sz="37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VISIÓN DEL MUNDO AMERICANO</a:t>
            </a:r>
            <a:endParaRPr/>
          </a:p>
        </p:txBody>
      </p:sp>
      <p:pic>
        <p:nvPicPr>
          <p:cNvPr id="185" name="Google Shape;185;p8" descr="Una cascada en medio de una montaña&#10;&#10;Descripción generada automá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t="40336" r="-2" b="3098"/>
          <a:stretch/>
        </p:blipFill>
        <p:spPr>
          <a:xfrm>
            <a:off x="20" y="10"/>
            <a:ext cx="7574515" cy="4273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8" descr="Imagen que contiene alfombra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 l="8023" r="10945"/>
          <a:stretch/>
        </p:blipFill>
        <p:spPr>
          <a:xfrm>
            <a:off x="7574535" y="10"/>
            <a:ext cx="4617465" cy="427381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8"/>
          <p:cNvSpPr txBox="1"/>
          <p:nvPr/>
        </p:nvSpPr>
        <p:spPr>
          <a:xfrm>
            <a:off x="9370395" y="4073771"/>
            <a:ext cx="2821605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b="0" i="0" u="sng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Autor desconocido está bajo licencia </a:t>
            </a:r>
            <a:r>
              <a:rPr lang="es-ES" sz="700" b="0" i="0" u="sng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sz="7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Google Shape;188;p8"/>
          <p:cNvSpPr txBox="1"/>
          <p:nvPr/>
        </p:nvSpPr>
        <p:spPr>
          <a:xfrm>
            <a:off x="0" y="3889105"/>
            <a:ext cx="3159839" cy="369332"/>
          </a:xfrm>
          <a:prstGeom prst="rect">
            <a:avLst/>
          </a:prstGeom>
          <a:solidFill>
            <a:schemeClr val="lt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Machu Pichu,  Actual Perú</a:t>
            </a:r>
            <a:endParaRPr/>
          </a:p>
        </p:txBody>
      </p:sp>
      <p:sp>
        <p:nvSpPr>
          <p:cNvPr id="189" name="Google Shape;189;p8"/>
          <p:cNvSpPr txBox="1"/>
          <p:nvPr/>
        </p:nvSpPr>
        <p:spPr>
          <a:xfrm>
            <a:off x="7615954" y="3850632"/>
            <a:ext cx="4534627" cy="646331"/>
          </a:xfrm>
          <a:prstGeom prst="rect">
            <a:avLst/>
          </a:prstGeom>
          <a:solidFill>
            <a:schemeClr val="lt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Tenoch Titlán, centro de la civilización azteca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 txBox="1">
            <a:spLocks noGrp="1"/>
          </p:cNvSpPr>
          <p:nvPr>
            <p:ph type="title"/>
          </p:nvPr>
        </p:nvSpPr>
        <p:spPr>
          <a:xfrm>
            <a:off x="2068006" y="148422"/>
            <a:ext cx="8455348" cy="922356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entury Gothic"/>
              <a:buNone/>
            </a:pPr>
            <a:r>
              <a:rPr lang="es-ES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ARQUITECTURA Y GEOGRAFÍA ESPAÑOLA </a:t>
            </a:r>
            <a:endParaRPr/>
          </a:p>
        </p:txBody>
      </p:sp>
      <p:pic>
        <p:nvPicPr>
          <p:cNvPr id="195" name="Google Shape;195;p9" descr="Edificio en frente de una iglesia&#10;&#10;Descripción generada automá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5538" y="1384072"/>
            <a:ext cx="5206886" cy="4864328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196" name="Google Shape;196;p9" descr="Imagen que contiene agua, barco, viejo, gente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47630" y="1882248"/>
            <a:ext cx="6535689" cy="3740425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197" name="Google Shape;197;p9"/>
          <p:cNvSpPr txBox="1"/>
          <p:nvPr/>
        </p:nvSpPr>
        <p:spPr>
          <a:xfrm>
            <a:off x="5655635" y="5438007"/>
            <a:ext cx="2938625" cy="369332"/>
          </a:xfrm>
          <a:prstGeom prst="rect">
            <a:avLst/>
          </a:prstGeom>
          <a:solidFill>
            <a:schemeClr val="lt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Puerto de Palos, Siglo XV</a:t>
            </a:r>
            <a:endParaRPr/>
          </a:p>
        </p:txBody>
      </p:sp>
      <p:sp>
        <p:nvSpPr>
          <p:cNvPr id="198" name="Google Shape;198;p9"/>
          <p:cNvSpPr txBox="1"/>
          <p:nvPr/>
        </p:nvSpPr>
        <p:spPr>
          <a:xfrm>
            <a:off x="195538" y="5879068"/>
            <a:ext cx="3744936" cy="369332"/>
          </a:xfrm>
          <a:prstGeom prst="rect">
            <a:avLst/>
          </a:prstGeom>
          <a:solidFill>
            <a:schemeClr val="lt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Catedral Barroca, España S.XVII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lla">
  <a:themeElements>
    <a:clrScheme name="Malla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672</Words>
  <Application>Microsoft Office PowerPoint</Application>
  <PresentationFormat>Panorámica</PresentationFormat>
  <Paragraphs>62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Century Gothic</vt:lpstr>
      <vt:lpstr>Arial</vt:lpstr>
      <vt:lpstr>Malla</vt:lpstr>
      <vt:lpstr>EMPRESAS DE CONQUISTA Y LA VISIÓN EUROPEA DE AMÉRICA</vt:lpstr>
      <vt:lpstr>OBJETIVO</vt:lpstr>
      <vt:lpstr>INICIO</vt:lpstr>
      <vt:lpstr>Presentación de PowerPoint</vt:lpstr>
      <vt:lpstr>PRINCIPALES HITOS DE LA CONQUISTA </vt:lpstr>
      <vt:lpstr>¿QUÉ BUSCABAN LOS CONQUISTADORES?</vt:lpstr>
      <vt:lpstr>LAS EMPRESAS DE CONQUISTA EUROPEA</vt:lpstr>
      <vt:lpstr>LA VISIÓN DEL MUNDO AMERICANO</vt:lpstr>
      <vt:lpstr>ARQUITECTURA Y GEOGRAFÍA ESPAÑOLA </vt:lpstr>
      <vt:lpstr>¿QUÉ DIFERENCIAS PODEMOS IDENTIFICAR?</vt:lpstr>
      <vt:lpstr>¿CÓMO SE VE EL EUROPEO A LAS PERSONAS AMERICANAS?</vt:lpstr>
      <vt:lpstr>ACTIVIDAD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EMPRESAS DE CONQUISTA Y LA VISIÓN EUROPEA DE AMÉRICA</dc:title>
  <dc:creator>Abraham López</dc:creator>
  <cp:lastModifiedBy>Carmen Barros Ortega</cp:lastModifiedBy>
  <cp:revision>1</cp:revision>
  <dcterms:created xsi:type="dcterms:W3CDTF">2020-07-02T18:02:05Z</dcterms:created>
  <dcterms:modified xsi:type="dcterms:W3CDTF">2021-06-29T15:49:49Z</dcterms:modified>
</cp:coreProperties>
</file>