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DRdWFWC4d1yKZAHkHvtK8gXaE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aFV0xHGAp8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v=JNrcyt6Rn3M" TargetMode="External"/><Relationship Id="rId5" Type="http://schemas.openxmlformats.org/officeDocument/2006/relationships/hyperlink" Target="https://www.youtube.com/watch?v=kX7bEoB4zTM" TargetMode="External"/><Relationship Id="rId4" Type="http://schemas.openxmlformats.org/officeDocument/2006/relationships/hyperlink" Target="https://www.youtube.com/watch?v=fgbGCjabTWM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hlinkClick r:id="rId3"/>
              </a:rPr>
              <a:t>https://www.youtube.com/watch?v=SaFV0xHGAp8</a:t>
            </a:r>
            <a:r>
              <a:rPr lang="es-E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hlinkClick r:id="rId4"/>
              </a:rPr>
              <a:t>https://www.youtube.com/watch?v=fgbGCjabTWM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hlinkClick r:id="rId5"/>
              </a:rPr>
              <a:t>https://www.youtube.com/watch?v=kX7bEoB4zTM</a:t>
            </a:r>
            <a:r>
              <a:rPr lang="es-ES"/>
              <a:t> Caricatura anticomunista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hlinkClick r:id="rId6"/>
              </a:rPr>
              <a:t>https://www.youtube.com/watch?v=JNrcyt6Rn3M</a:t>
            </a:r>
            <a:r>
              <a:rPr lang="es-ES"/>
              <a:t> Disney sovietico</a:t>
            </a:r>
            <a:endParaRPr/>
          </a:p>
        </p:txBody>
      </p:sp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https://www.youtube.com/watch?v=FucKbL1Fx_E</a:t>
            </a:r>
            <a:endParaRPr/>
          </a:p>
        </p:txBody>
      </p:sp>
      <p:sp>
        <p:nvSpPr>
          <p:cNvPr id="194" name="Google Shape;19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22f59a6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22f59a60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e22f59a60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https://www.youtube.com/watch?v=nQpeQU2KdQY</a:t>
            </a:r>
            <a:endParaRPr/>
          </a:p>
        </p:txBody>
      </p:sp>
      <p:sp>
        <p:nvSpPr>
          <p:cNvPr id="149" name="Google Shape;14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historiasdeclaselucus.blogspot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kaosenlared.net/eeuu-y-rusia-guerra-fria-en-america-latina-y-el-carib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 amt="50000"/>
          </a:blip>
          <a:srcRect l="13778" r="1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lang="es-ES">
                <a:solidFill>
                  <a:srgbClr val="FFFFFF"/>
                </a:solidFill>
              </a:rPr>
              <a:t>Chile y el mundo durante la Guerra Fría</a:t>
            </a:r>
            <a:endParaRPr/>
          </a:p>
        </p:txBody>
      </p:sp>
      <p:sp>
        <p:nvSpPr>
          <p:cNvPr id="109" name="Google Shape;109;p1"/>
          <p:cNvSpPr txBox="1"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None/>
            </a:pPr>
            <a:r>
              <a:rPr lang="es-ES" sz="1700" dirty="0">
                <a:solidFill>
                  <a:srgbClr val="FFFFFF"/>
                </a:solidFill>
              </a:rPr>
              <a:t>Historia – Segundo Medio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None/>
            </a:pPr>
            <a:r>
              <a:rPr lang="es-ES" sz="1700" dirty="0" err="1">
                <a:solidFill>
                  <a:srgbClr val="FFFFFF"/>
                </a:solidFill>
              </a:rPr>
              <a:t>OA</a:t>
            </a:r>
            <a:r>
              <a:rPr lang="es-ES" sz="1700" dirty="0">
                <a:solidFill>
                  <a:srgbClr val="FFFFFF"/>
                </a:solidFill>
              </a:rPr>
              <a:t> 08 – 09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None/>
            </a:pPr>
            <a:r>
              <a:rPr lang="es-ES" sz="1700" dirty="0">
                <a:solidFill>
                  <a:srgbClr val="FFFFFF"/>
                </a:solidFill>
              </a:rPr>
              <a:t>Profesor: Abraham López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None/>
            </a:pPr>
            <a:r>
              <a:rPr lang="es-ES" sz="1700" dirty="0">
                <a:solidFill>
                  <a:srgbClr val="FFFFFF"/>
                </a:solidFill>
              </a:rPr>
              <a:t>Clase </a:t>
            </a:r>
            <a:r>
              <a:rPr lang="es-ES" sz="1700" dirty="0" err="1">
                <a:solidFill>
                  <a:srgbClr val="FFFFFF"/>
                </a:solidFill>
              </a:rPr>
              <a:t>N°</a:t>
            </a:r>
            <a:r>
              <a:rPr lang="es-ES" sz="1700" dirty="0">
                <a:solidFill>
                  <a:srgbClr val="FFFFFF"/>
                </a:solidFill>
              </a:rPr>
              <a:t> 1-2</a:t>
            </a:r>
            <a:endParaRPr dirty="0"/>
          </a:p>
        </p:txBody>
      </p:sp>
      <p:sp>
        <p:nvSpPr>
          <p:cNvPr id="110" name="Google Shape;110;p1"/>
          <p:cNvSpPr txBox="1"/>
          <p:nvPr/>
        </p:nvSpPr>
        <p:spPr>
          <a:xfrm>
            <a:off x="9724658" y="6657945"/>
            <a:ext cx="2467342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sz="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6" name="Google Shape;186;p9" descr="Imagen que contiene jugador, competencia de atletism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9091" r="13528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9"/>
          <p:cNvSpPr/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9000">
                <a:srgbClr val="FFFFFF">
                  <a:alpha val="37647"/>
                </a:srgbClr>
              </a:gs>
              <a:gs pos="35000">
                <a:srgbClr val="FFFFFF">
                  <a:alpha val="77647"/>
                </a:srgbClr>
              </a:gs>
              <a:gs pos="58000">
                <a:schemeClr val="lt1"/>
              </a:gs>
              <a:gs pos="100000">
                <a:schemeClr val="lt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9"/>
          <p:cNvSpPr txBox="1"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s-ES" sz="2800"/>
              <a:t>Características principales</a:t>
            </a:r>
            <a:endParaRPr/>
          </a:p>
        </p:txBody>
      </p:sp>
      <p:sp>
        <p:nvSpPr>
          <p:cNvPr id="189" name="Google Shape;189;p9"/>
          <p:cNvSpPr/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/>
          <p:nvPr/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9525" cap="flat" cmpd="sng">
            <a:solidFill>
              <a:srgbClr val="D5D5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/>
          <p:nvPr/>
        </p:nvSpPr>
        <p:spPr>
          <a:xfrm>
            <a:off x="371094" y="2718054"/>
            <a:ext cx="3438906" cy="3207258"/>
          </a:xfrm>
          <a:prstGeom prst="flowChartDocumen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Conflicto primariamente ideológico entre las dos grandes corrientes político/económicas de la época: comunismo y capitalismo.</a:t>
            </a:r>
            <a:endParaRPr/>
          </a:p>
          <a:p>
            <a:pPr marL="285750" marR="0" lvl="0" indent="-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posesión de armas nucleares por parte de las grandes potencias limitó el desarrollo del conflicto armado.</a:t>
            </a:r>
            <a:endParaRPr/>
          </a:p>
          <a:p>
            <a:pPr marL="57150" marR="0" lvl="0" indent="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10" descr="Imagen que contiene hombre, parado, mujer, play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16222" r="21834" b="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10"/>
          <p:cNvSpPr/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9000">
                <a:srgbClr val="000000">
                  <a:alpha val="37647"/>
                </a:srgbClr>
              </a:gs>
              <a:gs pos="35000">
                <a:srgbClr val="000000">
                  <a:alpha val="77647"/>
                </a:srgbClr>
              </a:gs>
              <a:gs pos="58000">
                <a:schemeClr val="dk1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0"/>
          <p:cNvSpPr txBox="1"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ES" sz="2800"/>
              <a:t>Características principales</a:t>
            </a:r>
            <a:endParaRPr sz="2800"/>
          </a:p>
        </p:txBody>
      </p:sp>
      <p:sp>
        <p:nvSpPr>
          <p:cNvPr id="200" name="Google Shape;200;p10"/>
          <p:cNvSpPr/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0"/>
          <p:cNvSpPr/>
          <p:nvPr/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0"/>
          <p:cNvSpPr txBox="1">
            <a:spLocks noGrp="1"/>
          </p:cNvSpPr>
          <p:nvPr>
            <p:ph type="body" idx="1"/>
          </p:nvPr>
        </p:nvSpPr>
        <p:spPr>
          <a:xfrm>
            <a:off x="371094" y="2718054"/>
            <a:ext cx="3438906" cy="320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8575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</a:pPr>
            <a:r>
              <a:rPr lang="es-ES" sz="1700"/>
              <a:t>El enfrentamiento se manifestó a través de diversas áreas como: deportes, ciencias, tecnología, economía, etc.</a:t>
            </a:r>
            <a:endParaRPr/>
          </a:p>
          <a:p>
            <a:pPr marL="285750" lvl="0" indent="-1206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endParaRPr sz="1700"/>
          </a:p>
          <a:p>
            <a:pPr marL="285750" lvl="0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</a:pPr>
            <a:r>
              <a:rPr lang="es-ES" sz="1700"/>
              <a:t>La influencia de ambas potencias extendió el enfrentamiento a todo el mundo.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endParaRPr sz="1700"/>
          </a:p>
          <a:p>
            <a:pPr marL="0" lvl="0" indent="0" algn="ctr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r>
              <a:rPr lang="es-ES" sz="1700"/>
              <a:t>¿Conoces algún avance científico/tecnológico desarrollado durante la Guerra Fría?</a:t>
            </a:r>
            <a:endParaRPr sz="1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11" title="Chile, vￃﾭctima de la Guerra Frￃﾭa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7048" y="499803"/>
            <a:ext cx="10414920" cy="5858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2"/>
          <p:cNvSpPr/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2"/>
          <p:cNvSpPr/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2"/>
          <p:cNvSpPr txBox="1"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None/>
            </a:pPr>
            <a:r>
              <a:rPr lang="es-ES" sz="5600"/>
              <a:t>Actividad</a:t>
            </a:r>
            <a:endParaRPr/>
          </a:p>
        </p:txBody>
      </p:sp>
      <p:cxnSp>
        <p:nvCxnSpPr>
          <p:cNvPr id="216" name="Google Shape;216;p12"/>
          <p:cNvCxnSpPr/>
          <p:nvPr/>
        </p:nvCxnSpPr>
        <p:spPr>
          <a:xfrm>
            <a:off x="4654296" y="1852863"/>
            <a:ext cx="0" cy="3236495"/>
          </a:xfrm>
          <a:prstGeom prst="straightConnector1">
            <a:avLst/>
          </a:prstGeom>
          <a:noFill/>
          <a:ln w="19050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7" name="Google Shape;217;p12"/>
          <p:cNvSpPr txBox="1">
            <a:spLocks noGrp="1"/>
          </p:cNvSpPr>
          <p:nvPr>
            <p:ph type="body" idx="1"/>
          </p:nvPr>
        </p:nvSpPr>
        <p:spPr>
          <a:xfrm>
            <a:off x="5158842" y="1555737"/>
            <a:ext cx="4702848" cy="356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s-ES" sz="1500"/>
              <a:t>Desarrolla en tu cuaderno, y luego comparte tus respuesta a modo plenario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s-ES" sz="1500"/>
              <a:t>1. ¿Qué procesos estudiados durante la primera mitad del siglo XX continuaron durante el periodo de Guerra Fría?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s-ES" sz="1500"/>
              <a:t>2. ¿En qué hechos específicos de la Guerra Fría en Chile, mencionados en el video, es posible identificar dicho aporte?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s-ES" sz="1500"/>
              <a:t>3. ¿De qué manera el contexto de Guerra Fría aportó a la profundización de los conflictos sociales en Chile?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22f59a60d_0_0"/>
          <p:cNvSpPr txBox="1">
            <a:spLocks noGrp="1"/>
          </p:cNvSpPr>
          <p:nvPr>
            <p:ph type="ctrTitle"/>
          </p:nvPr>
        </p:nvSpPr>
        <p:spPr>
          <a:xfrm>
            <a:off x="1524000" y="347766"/>
            <a:ext cx="9144000" cy="672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Sociedad siglo XIX</a:t>
            </a:r>
            <a:endParaRPr/>
          </a:p>
        </p:txBody>
      </p:sp>
      <p:sp>
        <p:nvSpPr>
          <p:cNvPr id="117" name="Google Shape;117;ge22f59a60d_0_0"/>
          <p:cNvSpPr txBox="1">
            <a:spLocks noGrp="1"/>
          </p:cNvSpPr>
          <p:nvPr>
            <p:ph type="subTitle" idx="1"/>
          </p:nvPr>
        </p:nvSpPr>
        <p:spPr>
          <a:xfrm>
            <a:off x="1524000" y="1571151"/>
            <a:ext cx="9144000" cy="387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Ideal liberal &lt;- libertad religiosa, económica, social y subordinación del Estado a los individuos. Derechos en lugar de privilegios y sociedad de clases. No estamental. 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Encabezado por la burguesía &lt;- representa poder económico y desarrollo cultural y científico.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En contexto de Revolución Industrial (Siglo XIX) la valoración de estos principios lleva al desarrollo de: 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Idea de progreso indefinido &lt;- Existen sociedades o grupos sociales superiores e inferiores. La humanidad no tiene techo en su desarrollo.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Al avance del nacionalismo extremo (competencia entre potencias mundiales). Sociedad militarizada.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Estos principios se manifiestan mediante una gran brutalidad durante la Primera y Segunda Guerra Mundial, con crímenes de guerra, abusos y humillaciones hacia los enemigos de cada bando.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Después de la SGM se cuestiona fuertemente la capacidad del ser humano para la destrucción. 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Se crea la ONU &lt;- Genera una política internacional de promoción y defensa de los DD.HH y la Paz</a:t>
            </a:r>
            <a:endParaRPr/>
          </a:p>
        </p:txBody>
      </p:sp>
      <p:cxnSp>
        <p:nvCxnSpPr>
          <p:cNvPr id="118" name="Google Shape;118;ge22f59a60d_0_0"/>
          <p:cNvCxnSpPr/>
          <p:nvPr/>
        </p:nvCxnSpPr>
        <p:spPr>
          <a:xfrm rot="10800000" flipH="1">
            <a:off x="1974275" y="5299525"/>
            <a:ext cx="6971400" cy="72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"/>
          <p:cNvSpPr txBox="1"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s-ES" sz="3600"/>
              <a:t>Objetivo</a:t>
            </a:r>
            <a:endParaRPr/>
          </a:p>
        </p:txBody>
      </p:sp>
      <p:pic>
        <p:nvPicPr>
          <p:cNvPr id="124" name="Google Shape;124;p2" descr="Imagen que contiene exterior, nieve, agua, niñ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t="21405" b="17725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 extrusionOk="0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25" name="Google Shape;125;p2"/>
          <p:cNvSpPr txBox="1">
            <a:spLocks noGrp="1"/>
          </p:cNvSpPr>
          <p:nvPr>
            <p:ph type="body" idx="1"/>
          </p:nvPr>
        </p:nvSpPr>
        <p:spPr>
          <a:xfrm>
            <a:off x="4223982" y="3752850"/>
            <a:ext cx="7485413" cy="245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/>
              <a:t>Caracterizar el proceso de Guerra Fría considerando su influencia en Chile y la manera en que agudizó procesos desarrollados a lo largo de la primera mitad del siglo XX.</a:t>
            </a:r>
            <a:endParaRPr/>
          </a:p>
        </p:txBody>
      </p:sp>
      <p:sp>
        <p:nvSpPr>
          <p:cNvPr id="126" name="Google Shape;126;p2"/>
          <p:cNvSpPr txBox="1"/>
          <p:nvPr/>
        </p:nvSpPr>
        <p:spPr>
          <a:xfrm>
            <a:off x="9857708" y="6657945"/>
            <a:ext cx="2334292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1114425" y="0"/>
            <a:ext cx="9963150" cy="6858000"/>
          </a:xfrm>
          <a:custGeom>
            <a:avLst/>
            <a:gdLst/>
            <a:ahLst/>
            <a:cxnLst/>
            <a:rect l="l" t="t" r="r" b="b"/>
            <a:pathLst>
              <a:path w="9963150" h="6858000" extrusionOk="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rgbClr val="EFEFE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39700" sx="102000" sy="102000" algn="ctr" rotWithShape="0">
              <a:srgbClr val="D8D8D8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1121664" y="0"/>
            <a:ext cx="9948672" cy="6858000"/>
          </a:xfrm>
          <a:custGeom>
            <a:avLst/>
            <a:gdLst/>
            <a:ahLst/>
            <a:cxnLst/>
            <a:rect l="l" t="t" r="r" b="b"/>
            <a:pathLst>
              <a:path w="9963150" h="6858000" extrusionOk="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 txBox="1"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lang="es-E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entendemos por Guerra Fría? </a:t>
            </a:r>
            <a:endParaRPr/>
          </a:p>
        </p:txBody>
      </p:sp>
      <p:sp>
        <p:nvSpPr>
          <p:cNvPr id="135" name="Google Shape;135;p3"/>
          <p:cNvSpPr/>
          <p:nvPr/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dk1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/>
          <p:nvPr/>
        </p:nvSpPr>
        <p:spPr>
          <a:xfrm>
            <a:off x="-1" y="0"/>
            <a:ext cx="4546337" cy="6858000"/>
          </a:xfrm>
          <a:custGeom>
            <a:avLst/>
            <a:gdLst/>
            <a:ahLst/>
            <a:cxnLst/>
            <a:rect l="l" t="t" r="r" b="b"/>
            <a:pathLst>
              <a:path w="4319042" h="6858000" extrusionOk="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dk1">
              <a:alpha val="3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s-ES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INICIO</a:t>
            </a:r>
            <a:endParaRPr/>
          </a:p>
        </p:txBody>
      </p:sp>
      <p:sp>
        <p:nvSpPr>
          <p:cNvPr id="144" name="Google Shape;144;p4"/>
          <p:cNvSpPr/>
          <p:nvPr/>
        </p:nvSpPr>
        <p:spPr>
          <a:xfrm>
            <a:off x="130492" y="2290439"/>
            <a:ext cx="5157216" cy="2991775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¿De qué forma estos documentos permiten anticipar el conflicto desarrollado posteriormente entre las dos potencias?</a:t>
            </a:r>
            <a:endParaRPr/>
          </a:p>
          <a:p>
            <a:pPr marL="0" marR="0" lvl="0" indent="12700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2700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¿Qué argumentos plantea Stalin para sustentar su opinión sobre el sistema capitalista?¿Estas de acuerdo con él?</a:t>
            </a:r>
            <a:endParaRPr/>
          </a:p>
        </p:txBody>
      </p:sp>
      <p:pic>
        <p:nvPicPr>
          <p:cNvPr id="145" name="Google Shape;145;p4" descr="Captura de pantalla de un celular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18201" y="1"/>
            <a:ext cx="677227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5" title="#HistoryFiles - El origen de la Guerra Fría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31351" y="371650"/>
            <a:ext cx="10425425" cy="5890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/>
          <p:nvPr/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46939">
              <a:alpha val="9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s-ES">
                <a:solidFill>
                  <a:srgbClr val="FFFFFF"/>
                </a:solidFill>
              </a:rPr>
              <a:t>Guerra Fría (1947 – 1991)</a:t>
            </a:r>
            <a:endParaRPr/>
          </a:p>
        </p:txBody>
      </p:sp>
      <p:pic>
        <p:nvPicPr>
          <p:cNvPr id="158" name="Google Shape;158;p6" descr="Imagen que contiene tabla, pastel, cumpleaños, tren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15344" r="1" b="2695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6"/>
          <p:cNvSpPr/>
          <p:nvPr/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7990091" y="802432"/>
            <a:ext cx="3424739" cy="4945225"/>
          </a:xfrm>
          <a:prstGeom prst="flowChartOffpageConnector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Conflicto político, económico, cultural y, en algunas zonas armado, que involucró a las dos principales potencias de la segunda mitad del siglo XX.</a:t>
            </a:r>
            <a:endParaRPr/>
          </a:p>
          <a:p>
            <a:pPr marL="0" marR="0" lvl="0" indent="12700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 desarrollo influyó a nivel global, generando consecuencias para una gran cantidad de países, incluyendo a Chile.</a:t>
            </a:r>
            <a:endParaRPr/>
          </a:p>
          <a:p>
            <a:pPr marL="0" marR="0" lvl="0" indent="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/>
          <p:nvPr/>
        </p:nvSpPr>
        <p:spPr>
          <a:xfrm>
            <a:off x="0" y="0"/>
            <a:ext cx="12191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7"/>
          <p:cNvSpPr txBox="1"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s-ES" sz="5400"/>
              <a:t>La Guerra Fría según la historiografía</a:t>
            </a:r>
            <a:endParaRPr/>
          </a:p>
        </p:txBody>
      </p:sp>
      <p:sp>
        <p:nvSpPr>
          <p:cNvPr id="167" name="Google Shape;167;p7"/>
          <p:cNvSpPr/>
          <p:nvPr/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7" descr="Captura de pantalla de un celular con letras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-3" b="6202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0" name="Google Shape;170;p7"/>
          <p:cNvGrpSpPr/>
          <p:nvPr/>
        </p:nvGrpSpPr>
        <p:grpSpPr>
          <a:xfrm>
            <a:off x="11460480" y="3154317"/>
            <a:ext cx="731521" cy="673460"/>
            <a:chOff x="3940602" y="308034"/>
            <a:chExt cx="2116791" cy="3428999"/>
          </a:xfrm>
        </p:grpSpPr>
        <p:sp>
          <p:nvSpPr>
            <p:cNvPr id="171" name="Google Shape;171;p7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73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8"/>
          <p:cNvSpPr/>
          <p:nvPr/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C8CAC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19050" dir="5400000" algn="t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8" descr="Imagen que contiene texto, mapa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-210" b="-4591"/>
          <a:stretch/>
        </p:blipFill>
        <p:spPr>
          <a:xfrm>
            <a:off x="976251" y="649224"/>
            <a:ext cx="7163222" cy="56302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Panorámica</PresentationFormat>
  <Paragraphs>57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Tema de Office</vt:lpstr>
      <vt:lpstr>Tema de Office</vt:lpstr>
      <vt:lpstr>Chile y el mundo durante la Guerra Fría</vt:lpstr>
      <vt:lpstr>Sociedad siglo XIX</vt:lpstr>
      <vt:lpstr>Objetivo</vt:lpstr>
      <vt:lpstr>¿Qué entendemos por Guerra Fría? </vt:lpstr>
      <vt:lpstr>INICIO</vt:lpstr>
      <vt:lpstr>Presentación de PowerPoint</vt:lpstr>
      <vt:lpstr>Guerra Fría (1947 – 1991)</vt:lpstr>
      <vt:lpstr>La Guerra Fría según la historiografía</vt:lpstr>
      <vt:lpstr>Presentación de PowerPoint</vt:lpstr>
      <vt:lpstr>Características principales</vt:lpstr>
      <vt:lpstr>Características principales</vt:lpstr>
      <vt:lpstr>Presentación de PowerPoint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Chile y el mundo durante la Guerra Fría</dc:title>
  <dc:creator>Abraham López</dc:creator>
  <cp:lastModifiedBy>Carmen Barros Ortega</cp:lastModifiedBy>
  <cp:revision>1</cp:revision>
  <dcterms:created xsi:type="dcterms:W3CDTF">2020-08-25T08:46:59Z</dcterms:created>
  <dcterms:modified xsi:type="dcterms:W3CDTF">2021-08-02T15:25:57Z</dcterms:modified>
</cp:coreProperties>
</file>