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16"/>
  </p:notesMasterIdLst>
  <p:sldIdLst>
    <p:sldId id="256" r:id="rId2"/>
    <p:sldId id="257" r:id="rId3"/>
    <p:sldId id="259" r:id="rId4"/>
    <p:sldId id="258" r:id="rId5"/>
    <p:sldId id="298" r:id="rId6"/>
    <p:sldId id="302" r:id="rId7"/>
    <p:sldId id="299" r:id="rId8"/>
    <p:sldId id="300" r:id="rId9"/>
    <p:sldId id="303" r:id="rId10"/>
    <p:sldId id="291" r:id="rId11"/>
    <p:sldId id="292" r:id="rId12"/>
    <p:sldId id="293" r:id="rId13"/>
    <p:sldId id="294" r:id="rId14"/>
    <p:sldId id="301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47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540A39-8935-4C51-8B9D-7CBCB115823C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L"/>
        </a:p>
      </dgm:t>
    </dgm:pt>
    <dgm:pt modelId="{59533221-E4BA-4CEC-8C94-AFC00D7D1906}">
      <dgm:prSet phldrT="[Texto]" custT="1"/>
      <dgm:spPr/>
      <dgm:t>
        <a:bodyPr/>
        <a:lstStyle/>
        <a:p>
          <a:r>
            <a:rPr lang="es-ES" sz="1800" dirty="0">
              <a:solidFill>
                <a:schemeClr val="tx1"/>
              </a:solidFill>
            </a:rPr>
            <a:t>Es la </a:t>
          </a:r>
          <a:r>
            <a:rPr lang="es-ES" sz="1800" b="1" dirty="0">
              <a:solidFill>
                <a:schemeClr val="tx1"/>
              </a:solidFill>
            </a:rPr>
            <a:t>fusión</a:t>
          </a:r>
          <a:r>
            <a:rPr lang="es-ES" sz="1800" dirty="0">
              <a:solidFill>
                <a:schemeClr val="tx1"/>
              </a:solidFill>
            </a:rPr>
            <a:t> o mezcla de </a:t>
          </a:r>
          <a:r>
            <a:rPr lang="es-ES" sz="1800" b="1" dirty="0">
              <a:solidFill>
                <a:schemeClr val="tx1"/>
              </a:solidFill>
            </a:rPr>
            <a:t>elementos culturales </a:t>
          </a:r>
          <a:r>
            <a:rPr lang="es-ES" sz="1800" dirty="0">
              <a:solidFill>
                <a:schemeClr val="tx1"/>
              </a:solidFill>
            </a:rPr>
            <a:t>que provienen de dos o más culturas originales, resultando </a:t>
          </a:r>
          <a:r>
            <a:rPr lang="es-ES" sz="1800" b="1" dirty="0">
              <a:solidFill>
                <a:schemeClr val="tx1"/>
              </a:solidFill>
            </a:rPr>
            <a:t>productos</a:t>
          </a:r>
          <a:r>
            <a:rPr lang="es-ES" sz="1800" dirty="0">
              <a:solidFill>
                <a:schemeClr val="tx1"/>
              </a:solidFill>
            </a:rPr>
            <a:t> </a:t>
          </a:r>
          <a:r>
            <a:rPr lang="es-ES" sz="1800" b="1" dirty="0">
              <a:solidFill>
                <a:srgbClr val="FF7800"/>
              </a:solidFill>
            </a:rPr>
            <a:t>culturales</a:t>
          </a:r>
          <a:r>
            <a:rPr lang="es-ES" sz="1800" dirty="0">
              <a:solidFill>
                <a:srgbClr val="FF7800"/>
              </a:solidFill>
            </a:rPr>
            <a:t> </a:t>
          </a:r>
          <a:r>
            <a:rPr lang="es-ES" sz="1800" b="1" dirty="0">
              <a:solidFill>
                <a:srgbClr val="FF7800"/>
              </a:solidFill>
            </a:rPr>
            <a:t>nuevos</a:t>
          </a:r>
          <a:r>
            <a:rPr lang="es-ES" sz="500" dirty="0">
              <a:solidFill>
                <a:schemeClr val="tx1"/>
              </a:solidFill>
            </a:rPr>
            <a:t>.</a:t>
          </a:r>
          <a:endParaRPr lang="es-CL" sz="500" dirty="0"/>
        </a:p>
      </dgm:t>
    </dgm:pt>
    <dgm:pt modelId="{3CBC6F80-4878-4A2D-BDD5-454C3AB02667}" type="parTrans" cxnId="{1A78CE5D-3A76-48F2-8334-07339935FD9E}">
      <dgm:prSet/>
      <dgm:spPr/>
      <dgm:t>
        <a:bodyPr/>
        <a:lstStyle/>
        <a:p>
          <a:endParaRPr lang="es-CL"/>
        </a:p>
      </dgm:t>
    </dgm:pt>
    <dgm:pt modelId="{D8E10996-8707-42BB-8F18-D11C86EA775D}" type="sibTrans" cxnId="{1A78CE5D-3A76-48F2-8334-07339935FD9E}">
      <dgm:prSet/>
      <dgm:spPr/>
      <dgm:t>
        <a:bodyPr/>
        <a:lstStyle/>
        <a:p>
          <a:endParaRPr lang="es-CL"/>
        </a:p>
      </dgm:t>
    </dgm:pt>
    <dgm:pt modelId="{E241DDCF-C862-44B4-947E-2A8DC96DF585}">
      <dgm:prSet phldrT="[Texto]" custT="1"/>
      <dgm:spPr/>
      <dgm:t>
        <a:bodyPr/>
        <a:lstStyle/>
        <a:p>
          <a:r>
            <a:rPr lang="es-ES" sz="1800" dirty="0">
              <a:solidFill>
                <a:schemeClr val="tx1"/>
              </a:solidFill>
            </a:rPr>
            <a:t>Para el caso americano, este sincretismo incluyó </a:t>
          </a:r>
          <a:r>
            <a:rPr lang="es-ES" sz="1800" b="1" dirty="0">
              <a:solidFill>
                <a:schemeClr val="tx1"/>
              </a:solidFill>
            </a:rPr>
            <a:t>elementos</a:t>
          </a:r>
          <a:r>
            <a:rPr lang="es-ES" sz="1800" dirty="0">
              <a:solidFill>
                <a:schemeClr val="tx1"/>
              </a:solidFill>
            </a:rPr>
            <a:t> </a:t>
          </a:r>
          <a:r>
            <a:rPr lang="es-ES" sz="1800" b="1" dirty="0">
              <a:solidFill>
                <a:schemeClr val="tx1"/>
              </a:solidFill>
            </a:rPr>
            <a:t>indígenas, africanos</a:t>
          </a:r>
          <a:r>
            <a:rPr lang="es-ES" sz="1800" dirty="0">
              <a:solidFill>
                <a:schemeClr val="tx1"/>
              </a:solidFill>
            </a:rPr>
            <a:t> y </a:t>
          </a:r>
          <a:r>
            <a:rPr lang="es-ES" sz="1800" b="1" dirty="0">
              <a:solidFill>
                <a:schemeClr val="tx1"/>
              </a:solidFill>
            </a:rPr>
            <a:t>europeos</a:t>
          </a:r>
          <a:r>
            <a:rPr lang="es-ES" sz="500" dirty="0">
              <a:solidFill>
                <a:schemeClr val="tx1"/>
              </a:solidFill>
            </a:rPr>
            <a:t>.</a:t>
          </a:r>
          <a:endParaRPr lang="es-CL" sz="500" dirty="0"/>
        </a:p>
      </dgm:t>
    </dgm:pt>
    <dgm:pt modelId="{88730CC2-5F15-49F1-8456-DD0B5B72A086}" type="parTrans" cxnId="{1DABEEF2-7C65-451B-951C-778D3AC56E3F}">
      <dgm:prSet/>
      <dgm:spPr/>
      <dgm:t>
        <a:bodyPr/>
        <a:lstStyle/>
        <a:p>
          <a:endParaRPr lang="es-CL"/>
        </a:p>
      </dgm:t>
    </dgm:pt>
    <dgm:pt modelId="{BCB8D8BE-ABB2-4B7E-B4A5-71FDE6F0996B}" type="sibTrans" cxnId="{1DABEEF2-7C65-451B-951C-778D3AC56E3F}">
      <dgm:prSet/>
      <dgm:spPr/>
      <dgm:t>
        <a:bodyPr/>
        <a:lstStyle/>
        <a:p>
          <a:endParaRPr lang="es-CL"/>
        </a:p>
      </dgm:t>
    </dgm:pt>
    <dgm:pt modelId="{43EB7C67-A418-4A96-8A19-8BDF2B57FB78}">
      <dgm:prSet phldrT="[Texto]" custT="1"/>
      <dgm:spPr/>
      <dgm:t>
        <a:bodyPr/>
        <a:lstStyle/>
        <a:p>
          <a:r>
            <a:rPr lang="es-ES" sz="1800" dirty="0">
              <a:solidFill>
                <a:schemeClr val="tx1"/>
              </a:solidFill>
            </a:rPr>
            <a:t>En Chile ocurrió de forma más activa en el </a:t>
          </a:r>
          <a:r>
            <a:rPr lang="es-ES" sz="1800" b="1" dirty="0">
              <a:solidFill>
                <a:schemeClr val="tx1"/>
              </a:solidFill>
            </a:rPr>
            <a:t>Valle</a:t>
          </a:r>
          <a:r>
            <a:rPr lang="es-ES" sz="1800" dirty="0">
              <a:solidFill>
                <a:schemeClr val="tx1"/>
              </a:solidFill>
            </a:rPr>
            <a:t> </a:t>
          </a:r>
          <a:r>
            <a:rPr lang="es-ES" sz="1800" b="1" dirty="0">
              <a:solidFill>
                <a:schemeClr val="tx1"/>
              </a:solidFill>
            </a:rPr>
            <a:t>Central</a:t>
          </a:r>
          <a:r>
            <a:rPr lang="es-ES" sz="1800" dirty="0">
              <a:solidFill>
                <a:schemeClr val="tx1"/>
              </a:solidFill>
            </a:rPr>
            <a:t> y la </a:t>
          </a:r>
          <a:r>
            <a:rPr lang="es-ES" sz="1800" b="1" dirty="0">
              <a:solidFill>
                <a:schemeClr val="tx1"/>
              </a:solidFill>
            </a:rPr>
            <a:t>zona</a:t>
          </a:r>
          <a:r>
            <a:rPr lang="es-ES" sz="1800" dirty="0">
              <a:solidFill>
                <a:schemeClr val="tx1"/>
              </a:solidFill>
            </a:rPr>
            <a:t> </a:t>
          </a:r>
          <a:r>
            <a:rPr lang="es-ES" sz="1800" b="1" dirty="0">
              <a:solidFill>
                <a:schemeClr val="tx1"/>
              </a:solidFill>
            </a:rPr>
            <a:t>fronteriza</a:t>
          </a:r>
          <a:r>
            <a:rPr lang="es-ES" sz="1800" dirty="0">
              <a:solidFill>
                <a:schemeClr val="tx1"/>
              </a:solidFill>
            </a:rPr>
            <a:t> del Biobío, en el contexto de la </a:t>
          </a:r>
          <a:r>
            <a:rPr lang="es-ES" sz="1800" b="1" dirty="0">
              <a:solidFill>
                <a:schemeClr val="tx1"/>
              </a:solidFill>
            </a:rPr>
            <a:t>encomienda</a:t>
          </a:r>
          <a:r>
            <a:rPr lang="es-ES" sz="1800" dirty="0">
              <a:solidFill>
                <a:schemeClr val="tx1"/>
              </a:solidFill>
            </a:rPr>
            <a:t>, los </a:t>
          </a:r>
          <a:r>
            <a:rPr lang="es-ES" sz="1800" b="1" dirty="0">
              <a:solidFill>
                <a:schemeClr val="tx1"/>
              </a:solidFill>
            </a:rPr>
            <a:t>parlamentos</a:t>
          </a:r>
          <a:r>
            <a:rPr lang="es-ES" sz="1800" dirty="0">
              <a:solidFill>
                <a:schemeClr val="tx1"/>
              </a:solidFill>
            </a:rPr>
            <a:t>, el </a:t>
          </a:r>
          <a:r>
            <a:rPr lang="es-ES" sz="1800" b="1" dirty="0">
              <a:solidFill>
                <a:schemeClr val="tx1"/>
              </a:solidFill>
            </a:rPr>
            <a:t>comercio</a:t>
          </a:r>
          <a:r>
            <a:rPr lang="es-ES" sz="1800" dirty="0">
              <a:solidFill>
                <a:schemeClr val="tx1"/>
              </a:solidFill>
            </a:rPr>
            <a:t> y los </a:t>
          </a:r>
          <a:r>
            <a:rPr lang="es-ES" sz="1800" b="1" dirty="0">
              <a:solidFill>
                <a:schemeClr val="tx1"/>
              </a:solidFill>
            </a:rPr>
            <a:t>enfrentamientos</a:t>
          </a:r>
          <a:r>
            <a:rPr lang="es-ES" sz="1800" dirty="0">
              <a:solidFill>
                <a:schemeClr val="tx1"/>
              </a:solidFill>
            </a:rPr>
            <a:t> </a:t>
          </a:r>
          <a:r>
            <a:rPr lang="es-ES" sz="1800" b="1" dirty="0">
              <a:solidFill>
                <a:schemeClr val="tx1"/>
              </a:solidFill>
            </a:rPr>
            <a:t>bélicos</a:t>
          </a:r>
          <a:r>
            <a:rPr lang="es-ES" sz="600" dirty="0">
              <a:solidFill>
                <a:schemeClr val="tx1"/>
              </a:solidFill>
            </a:rPr>
            <a:t>. </a:t>
          </a:r>
          <a:endParaRPr lang="es-CL" sz="600" dirty="0"/>
        </a:p>
      </dgm:t>
    </dgm:pt>
    <dgm:pt modelId="{C3DCA657-16C7-43CD-9C6F-A84C64003C0C}" type="parTrans" cxnId="{2B71E967-1AEF-4B21-82FB-943215392E94}">
      <dgm:prSet/>
      <dgm:spPr/>
      <dgm:t>
        <a:bodyPr/>
        <a:lstStyle/>
        <a:p>
          <a:endParaRPr lang="es-CL"/>
        </a:p>
      </dgm:t>
    </dgm:pt>
    <dgm:pt modelId="{DB48689D-C7A6-4F39-A266-3E576D971B7C}" type="sibTrans" cxnId="{2B71E967-1AEF-4B21-82FB-943215392E94}">
      <dgm:prSet/>
      <dgm:spPr/>
      <dgm:t>
        <a:bodyPr/>
        <a:lstStyle/>
        <a:p>
          <a:endParaRPr lang="es-CL"/>
        </a:p>
      </dgm:t>
    </dgm:pt>
    <dgm:pt modelId="{9209AAE0-5F73-474C-BD1C-7A5F87FBD3BB}" type="pres">
      <dgm:prSet presAssocID="{EB540A39-8935-4C51-8B9D-7CBCB115823C}" presName="linear" presStyleCnt="0">
        <dgm:presLayoutVars>
          <dgm:dir/>
          <dgm:animLvl val="lvl"/>
          <dgm:resizeHandles val="exact"/>
        </dgm:presLayoutVars>
      </dgm:prSet>
      <dgm:spPr/>
    </dgm:pt>
    <dgm:pt modelId="{6CF9B1B9-EE94-43A5-A237-D002210FA2B3}" type="pres">
      <dgm:prSet presAssocID="{59533221-E4BA-4CEC-8C94-AFC00D7D1906}" presName="parentLin" presStyleCnt="0"/>
      <dgm:spPr/>
    </dgm:pt>
    <dgm:pt modelId="{531D2A60-E255-4F01-B1DB-02121AD93BA9}" type="pres">
      <dgm:prSet presAssocID="{59533221-E4BA-4CEC-8C94-AFC00D7D1906}" presName="parentLeftMargin" presStyleLbl="node1" presStyleIdx="0" presStyleCnt="3"/>
      <dgm:spPr/>
    </dgm:pt>
    <dgm:pt modelId="{50715FC1-A128-4B54-9F52-B68718E2FD7C}" type="pres">
      <dgm:prSet presAssocID="{59533221-E4BA-4CEC-8C94-AFC00D7D1906}" presName="parentText" presStyleLbl="node1" presStyleIdx="0" presStyleCnt="3" custScaleX="98576" custScaleY="405164">
        <dgm:presLayoutVars>
          <dgm:chMax val="0"/>
          <dgm:bulletEnabled val="1"/>
        </dgm:presLayoutVars>
      </dgm:prSet>
      <dgm:spPr/>
    </dgm:pt>
    <dgm:pt modelId="{ED863A18-FBA9-4B88-B19F-028C7D89B5BE}" type="pres">
      <dgm:prSet presAssocID="{59533221-E4BA-4CEC-8C94-AFC00D7D1906}" presName="negativeSpace" presStyleCnt="0"/>
      <dgm:spPr/>
    </dgm:pt>
    <dgm:pt modelId="{35FC1514-24B5-4237-AB90-4559E17D228E}" type="pres">
      <dgm:prSet presAssocID="{59533221-E4BA-4CEC-8C94-AFC00D7D1906}" presName="childText" presStyleLbl="conFgAcc1" presStyleIdx="0" presStyleCnt="3">
        <dgm:presLayoutVars>
          <dgm:bulletEnabled val="1"/>
        </dgm:presLayoutVars>
      </dgm:prSet>
      <dgm:spPr/>
    </dgm:pt>
    <dgm:pt modelId="{915F6E6E-3D43-45AC-B915-C445BA5C1393}" type="pres">
      <dgm:prSet presAssocID="{D8E10996-8707-42BB-8F18-D11C86EA775D}" presName="spaceBetweenRectangles" presStyleCnt="0"/>
      <dgm:spPr/>
    </dgm:pt>
    <dgm:pt modelId="{681D54C3-BA79-46E9-AFFE-89C5902C0AC9}" type="pres">
      <dgm:prSet presAssocID="{E241DDCF-C862-44B4-947E-2A8DC96DF585}" presName="parentLin" presStyleCnt="0"/>
      <dgm:spPr/>
    </dgm:pt>
    <dgm:pt modelId="{10784806-AF87-4303-A40C-718CEB5B8D5A}" type="pres">
      <dgm:prSet presAssocID="{E241DDCF-C862-44B4-947E-2A8DC96DF585}" presName="parentLeftMargin" presStyleLbl="node1" presStyleIdx="0" presStyleCnt="3"/>
      <dgm:spPr/>
    </dgm:pt>
    <dgm:pt modelId="{818307D1-DEB7-4087-96D3-7F4AC2ECCBE9}" type="pres">
      <dgm:prSet presAssocID="{E241DDCF-C862-44B4-947E-2A8DC96DF585}" presName="parentText" presStyleLbl="node1" presStyleIdx="1" presStyleCnt="3" custScaleX="90618" custScaleY="653310">
        <dgm:presLayoutVars>
          <dgm:chMax val="0"/>
          <dgm:bulletEnabled val="1"/>
        </dgm:presLayoutVars>
      </dgm:prSet>
      <dgm:spPr/>
    </dgm:pt>
    <dgm:pt modelId="{090352AB-01EF-4126-8F25-1E92E5769995}" type="pres">
      <dgm:prSet presAssocID="{E241DDCF-C862-44B4-947E-2A8DC96DF585}" presName="negativeSpace" presStyleCnt="0"/>
      <dgm:spPr/>
    </dgm:pt>
    <dgm:pt modelId="{F96ED504-F534-444C-84D0-BEC2940ABEA4}" type="pres">
      <dgm:prSet presAssocID="{E241DDCF-C862-44B4-947E-2A8DC96DF585}" presName="childText" presStyleLbl="conFgAcc1" presStyleIdx="1" presStyleCnt="3">
        <dgm:presLayoutVars>
          <dgm:bulletEnabled val="1"/>
        </dgm:presLayoutVars>
      </dgm:prSet>
      <dgm:spPr/>
    </dgm:pt>
    <dgm:pt modelId="{4F420D69-354E-4217-9196-1EF6946548D0}" type="pres">
      <dgm:prSet presAssocID="{BCB8D8BE-ABB2-4B7E-B4A5-71FDE6F0996B}" presName="spaceBetweenRectangles" presStyleCnt="0"/>
      <dgm:spPr/>
    </dgm:pt>
    <dgm:pt modelId="{9BED46B2-45A2-40E2-AB27-79A4BB5B1655}" type="pres">
      <dgm:prSet presAssocID="{43EB7C67-A418-4A96-8A19-8BDF2B57FB78}" presName="parentLin" presStyleCnt="0"/>
      <dgm:spPr/>
    </dgm:pt>
    <dgm:pt modelId="{EFB24D15-6ACA-45E9-BBC6-7F4C6B09BD74}" type="pres">
      <dgm:prSet presAssocID="{43EB7C67-A418-4A96-8A19-8BDF2B57FB78}" presName="parentLeftMargin" presStyleLbl="node1" presStyleIdx="1" presStyleCnt="3"/>
      <dgm:spPr/>
    </dgm:pt>
    <dgm:pt modelId="{3A227626-943C-4610-A8E9-35F52922652E}" type="pres">
      <dgm:prSet presAssocID="{43EB7C67-A418-4A96-8A19-8BDF2B57FB78}" presName="parentText" presStyleLbl="node1" presStyleIdx="2" presStyleCnt="3" custScaleX="110841" custScaleY="549433">
        <dgm:presLayoutVars>
          <dgm:chMax val="0"/>
          <dgm:bulletEnabled val="1"/>
        </dgm:presLayoutVars>
      </dgm:prSet>
      <dgm:spPr/>
    </dgm:pt>
    <dgm:pt modelId="{FB7C8BCE-BE7A-40B2-9BE2-896D219750A2}" type="pres">
      <dgm:prSet presAssocID="{43EB7C67-A418-4A96-8A19-8BDF2B57FB78}" presName="negativeSpace" presStyleCnt="0"/>
      <dgm:spPr/>
    </dgm:pt>
    <dgm:pt modelId="{CD103838-376D-4514-9E2B-CA17AAB7219A}" type="pres">
      <dgm:prSet presAssocID="{43EB7C67-A418-4A96-8A19-8BDF2B57FB78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7C49CA0A-606E-4661-93CF-3521F7124979}" type="presOf" srcId="{E241DDCF-C862-44B4-947E-2A8DC96DF585}" destId="{10784806-AF87-4303-A40C-718CEB5B8D5A}" srcOrd="0" destOrd="0" presId="urn:microsoft.com/office/officeart/2005/8/layout/list1"/>
    <dgm:cxn modelId="{AEAC4516-0727-4656-A52B-D7FEA2C25E2C}" type="presOf" srcId="{43EB7C67-A418-4A96-8A19-8BDF2B57FB78}" destId="{3A227626-943C-4610-A8E9-35F52922652E}" srcOrd="1" destOrd="0" presId="urn:microsoft.com/office/officeart/2005/8/layout/list1"/>
    <dgm:cxn modelId="{0CA6171C-1C86-4021-AC5E-019F7B8F4CC0}" type="presOf" srcId="{E241DDCF-C862-44B4-947E-2A8DC96DF585}" destId="{818307D1-DEB7-4087-96D3-7F4AC2ECCBE9}" srcOrd="1" destOrd="0" presId="urn:microsoft.com/office/officeart/2005/8/layout/list1"/>
    <dgm:cxn modelId="{891BE627-7D41-4EE0-9B43-73D066103082}" type="presOf" srcId="{EB540A39-8935-4C51-8B9D-7CBCB115823C}" destId="{9209AAE0-5F73-474C-BD1C-7A5F87FBD3BB}" srcOrd="0" destOrd="0" presId="urn:microsoft.com/office/officeart/2005/8/layout/list1"/>
    <dgm:cxn modelId="{1A78CE5D-3A76-48F2-8334-07339935FD9E}" srcId="{EB540A39-8935-4C51-8B9D-7CBCB115823C}" destId="{59533221-E4BA-4CEC-8C94-AFC00D7D1906}" srcOrd="0" destOrd="0" parTransId="{3CBC6F80-4878-4A2D-BDD5-454C3AB02667}" sibTransId="{D8E10996-8707-42BB-8F18-D11C86EA775D}"/>
    <dgm:cxn modelId="{28EB7B43-7DA9-4012-A21D-ECF03830111C}" type="presOf" srcId="{59533221-E4BA-4CEC-8C94-AFC00D7D1906}" destId="{531D2A60-E255-4F01-B1DB-02121AD93BA9}" srcOrd="0" destOrd="0" presId="urn:microsoft.com/office/officeart/2005/8/layout/list1"/>
    <dgm:cxn modelId="{2B71E967-1AEF-4B21-82FB-943215392E94}" srcId="{EB540A39-8935-4C51-8B9D-7CBCB115823C}" destId="{43EB7C67-A418-4A96-8A19-8BDF2B57FB78}" srcOrd="2" destOrd="0" parTransId="{C3DCA657-16C7-43CD-9C6F-A84C64003C0C}" sibTransId="{DB48689D-C7A6-4F39-A266-3E576D971B7C}"/>
    <dgm:cxn modelId="{EB90564D-D3A5-4DB0-AEE2-CFCBB74A29D9}" type="presOf" srcId="{59533221-E4BA-4CEC-8C94-AFC00D7D1906}" destId="{50715FC1-A128-4B54-9F52-B68718E2FD7C}" srcOrd="1" destOrd="0" presId="urn:microsoft.com/office/officeart/2005/8/layout/list1"/>
    <dgm:cxn modelId="{B7DE2AC1-1C81-4CBC-87FA-7ED375BB567C}" type="presOf" srcId="{43EB7C67-A418-4A96-8A19-8BDF2B57FB78}" destId="{EFB24D15-6ACA-45E9-BBC6-7F4C6B09BD74}" srcOrd="0" destOrd="0" presId="urn:microsoft.com/office/officeart/2005/8/layout/list1"/>
    <dgm:cxn modelId="{1DABEEF2-7C65-451B-951C-778D3AC56E3F}" srcId="{EB540A39-8935-4C51-8B9D-7CBCB115823C}" destId="{E241DDCF-C862-44B4-947E-2A8DC96DF585}" srcOrd="1" destOrd="0" parTransId="{88730CC2-5F15-49F1-8456-DD0B5B72A086}" sibTransId="{BCB8D8BE-ABB2-4B7E-B4A5-71FDE6F0996B}"/>
    <dgm:cxn modelId="{B875258E-45FF-4307-8710-83B3B276E76F}" type="presParOf" srcId="{9209AAE0-5F73-474C-BD1C-7A5F87FBD3BB}" destId="{6CF9B1B9-EE94-43A5-A237-D002210FA2B3}" srcOrd="0" destOrd="0" presId="urn:microsoft.com/office/officeart/2005/8/layout/list1"/>
    <dgm:cxn modelId="{978C90A5-5CC0-4BFF-A6CE-1A3EA74ED75E}" type="presParOf" srcId="{6CF9B1B9-EE94-43A5-A237-D002210FA2B3}" destId="{531D2A60-E255-4F01-B1DB-02121AD93BA9}" srcOrd="0" destOrd="0" presId="urn:microsoft.com/office/officeart/2005/8/layout/list1"/>
    <dgm:cxn modelId="{26715D16-755E-4B14-8C30-722CB469C291}" type="presParOf" srcId="{6CF9B1B9-EE94-43A5-A237-D002210FA2B3}" destId="{50715FC1-A128-4B54-9F52-B68718E2FD7C}" srcOrd="1" destOrd="0" presId="urn:microsoft.com/office/officeart/2005/8/layout/list1"/>
    <dgm:cxn modelId="{2827A867-8BCC-418F-97B2-2B39A21AFAD3}" type="presParOf" srcId="{9209AAE0-5F73-474C-BD1C-7A5F87FBD3BB}" destId="{ED863A18-FBA9-4B88-B19F-028C7D89B5BE}" srcOrd="1" destOrd="0" presId="urn:microsoft.com/office/officeart/2005/8/layout/list1"/>
    <dgm:cxn modelId="{CC11DF56-5C51-4B94-A376-E4B4801D2941}" type="presParOf" srcId="{9209AAE0-5F73-474C-BD1C-7A5F87FBD3BB}" destId="{35FC1514-24B5-4237-AB90-4559E17D228E}" srcOrd="2" destOrd="0" presId="urn:microsoft.com/office/officeart/2005/8/layout/list1"/>
    <dgm:cxn modelId="{5D23F429-624C-439F-B394-72AB23768E16}" type="presParOf" srcId="{9209AAE0-5F73-474C-BD1C-7A5F87FBD3BB}" destId="{915F6E6E-3D43-45AC-B915-C445BA5C1393}" srcOrd="3" destOrd="0" presId="urn:microsoft.com/office/officeart/2005/8/layout/list1"/>
    <dgm:cxn modelId="{8596DA8C-CA68-436A-9054-106BFBCB41FC}" type="presParOf" srcId="{9209AAE0-5F73-474C-BD1C-7A5F87FBD3BB}" destId="{681D54C3-BA79-46E9-AFFE-89C5902C0AC9}" srcOrd="4" destOrd="0" presId="urn:microsoft.com/office/officeart/2005/8/layout/list1"/>
    <dgm:cxn modelId="{8052DACC-9D03-46D1-A353-0A7A60C88E16}" type="presParOf" srcId="{681D54C3-BA79-46E9-AFFE-89C5902C0AC9}" destId="{10784806-AF87-4303-A40C-718CEB5B8D5A}" srcOrd="0" destOrd="0" presId="urn:microsoft.com/office/officeart/2005/8/layout/list1"/>
    <dgm:cxn modelId="{F74E0144-02C9-4F1D-9DAE-4EC1AF36FB5F}" type="presParOf" srcId="{681D54C3-BA79-46E9-AFFE-89C5902C0AC9}" destId="{818307D1-DEB7-4087-96D3-7F4AC2ECCBE9}" srcOrd="1" destOrd="0" presId="urn:microsoft.com/office/officeart/2005/8/layout/list1"/>
    <dgm:cxn modelId="{15FD55B2-28B5-46C8-80E0-8B373D4494F0}" type="presParOf" srcId="{9209AAE0-5F73-474C-BD1C-7A5F87FBD3BB}" destId="{090352AB-01EF-4126-8F25-1E92E5769995}" srcOrd="5" destOrd="0" presId="urn:microsoft.com/office/officeart/2005/8/layout/list1"/>
    <dgm:cxn modelId="{A07A8200-C77E-4BAC-B0FB-AA04E71AD4FB}" type="presParOf" srcId="{9209AAE0-5F73-474C-BD1C-7A5F87FBD3BB}" destId="{F96ED504-F534-444C-84D0-BEC2940ABEA4}" srcOrd="6" destOrd="0" presId="urn:microsoft.com/office/officeart/2005/8/layout/list1"/>
    <dgm:cxn modelId="{D1906EB5-4BD1-42B9-B4D0-32EB339EE85B}" type="presParOf" srcId="{9209AAE0-5F73-474C-BD1C-7A5F87FBD3BB}" destId="{4F420D69-354E-4217-9196-1EF6946548D0}" srcOrd="7" destOrd="0" presId="urn:microsoft.com/office/officeart/2005/8/layout/list1"/>
    <dgm:cxn modelId="{2FF9BDF0-0409-4480-B6EA-52D22A0D4C82}" type="presParOf" srcId="{9209AAE0-5F73-474C-BD1C-7A5F87FBD3BB}" destId="{9BED46B2-45A2-40E2-AB27-79A4BB5B1655}" srcOrd="8" destOrd="0" presId="urn:microsoft.com/office/officeart/2005/8/layout/list1"/>
    <dgm:cxn modelId="{3040ED94-3C86-4379-A25D-9119F4803E9B}" type="presParOf" srcId="{9BED46B2-45A2-40E2-AB27-79A4BB5B1655}" destId="{EFB24D15-6ACA-45E9-BBC6-7F4C6B09BD74}" srcOrd="0" destOrd="0" presId="urn:microsoft.com/office/officeart/2005/8/layout/list1"/>
    <dgm:cxn modelId="{09270872-0E11-44C8-AF03-5205859ACFAB}" type="presParOf" srcId="{9BED46B2-45A2-40E2-AB27-79A4BB5B1655}" destId="{3A227626-943C-4610-A8E9-35F52922652E}" srcOrd="1" destOrd="0" presId="urn:microsoft.com/office/officeart/2005/8/layout/list1"/>
    <dgm:cxn modelId="{5690E889-F68A-4428-B2D9-CE905DDA4397}" type="presParOf" srcId="{9209AAE0-5F73-474C-BD1C-7A5F87FBD3BB}" destId="{FB7C8BCE-BE7A-40B2-9BE2-896D219750A2}" srcOrd="9" destOrd="0" presId="urn:microsoft.com/office/officeart/2005/8/layout/list1"/>
    <dgm:cxn modelId="{C8441E41-D156-4B28-8F1D-C45F6A6A2BB1}" type="presParOf" srcId="{9209AAE0-5F73-474C-BD1C-7A5F87FBD3BB}" destId="{CD103838-376D-4514-9E2B-CA17AAB7219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FC1514-24B5-4237-AB90-4559E17D228E}">
      <dsp:nvSpPr>
        <dsp:cNvPr id="0" name=""/>
        <dsp:cNvSpPr/>
      </dsp:nvSpPr>
      <dsp:spPr>
        <a:xfrm>
          <a:off x="0" y="1192533"/>
          <a:ext cx="7538720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715FC1-A128-4B54-9F52-B68718E2FD7C}">
      <dsp:nvSpPr>
        <dsp:cNvPr id="0" name=""/>
        <dsp:cNvSpPr/>
      </dsp:nvSpPr>
      <dsp:spPr>
        <a:xfrm>
          <a:off x="376567" y="144089"/>
          <a:ext cx="5196878" cy="119604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462" tIns="0" rIns="199462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solidFill>
                <a:schemeClr val="tx1"/>
              </a:solidFill>
            </a:rPr>
            <a:t>Es la </a:t>
          </a:r>
          <a:r>
            <a:rPr lang="es-ES" sz="1800" b="1" kern="1200" dirty="0">
              <a:solidFill>
                <a:schemeClr val="tx1"/>
              </a:solidFill>
            </a:rPr>
            <a:t>fusión</a:t>
          </a:r>
          <a:r>
            <a:rPr lang="es-ES" sz="1800" kern="1200" dirty="0">
              <a:solidFill>
                <a:schemeClr val="tx1"/>
              </a:solidFill>
            </a:rPr>
            <a:t> o mezcla de </a:t>
          </a:r>
          <a:r>
            <a:rPr lang="es-ES" sz="1800" b="1" kern="1200" dirty="0">
              <a:solidFill>
                <a:schemeClr val="tx1"/>
              </a:solidFill>
            </a:rPr>
            <a:t>elementos culturales </a:t>
          </a:r>
          <a:r>
            <a:rPr lang="es-ES" sz="1800" kern="1200" dirty="0">
              <a:solidFill>
                <a:schemeClr val="tx1"/>
              </a:solidFill>
            </a:rPr>
            <a:t>que provienen de dos o más culturas originales, resultando </a:t>
          </a:r>
          <a:r>
            <a:rPr lang="es-ES" sz="1800" b="1" kern="1200" dirty="0">
              <a:solidFill>
                <a:schemeClr val="tx1"/>
              </a:solidFill>
            </a:rPr>
            <a:t>productos</a:t>
          </a:r>
          <a:r>
            <a:rPr lang="es-ES" sz="1800" kern="1200" dirty="0">
              <a:solidFill>
                <a:schemeClr val="tx1"/>
              </a:solidFill>
            </a:rPr>
            <a:t> </a:t>
          </a:r>
          <a:r>
            <a:rPr lang="es-ES" sz="1800" b="1" kern="1200" dirty="0">
              <a:solidFill>
                <a:srgbClr val="FF7800"/>
              </a:solidFill>
            </a:rPr>
            <a:t>culturales</a:t>
          </a:r>
          <a:r>
            <a:rPr lang="es-ES" sz="1800" kern="1200" dirty="0">
              <a:solidFill>
                <a:srgbClr val="FF7800"/>
              </a:solidFill>
            </a:rPr>
            <a:t> </a:t>
          </a:r>
          <a:r>
            <a:rPr lang="es-ES" sz="1800" b="1" kern="1200" dirty="0">
              <a:solidFill>
                <a:srgbClr val="FF7800"/>
              </a:solidFill>
            </a:rPr>
            <a:t>nuevos</a:t>
          </a:r>
          <a:r>
            <a:rPr lang="es-ES" sz="500" kern="1200" dirty="0">
              <a:solidFill>
                <a:schemeClr val="tx1"/>
              </a:solidFill>
            </a:rPr>
            <a:t>.</a:t>
          </a:r>
          <a:endParaRPr lang="es-CL" sz="500" kern="1200" dirty="0"/>
        </a:p>
      </dsp:txBody>
      <dsp:txXfrm>
        <a:off x="434953" y="202475"/>
        <a:ext cx="5080106" cy="1079272"/>
      </dsp:txXfrm>
    </dsp:sp>
    <dsp:sp modelId="{F96ED504-F534-444C-84D0-BEC2940ABEA4}">
      <dsp:nvSpPr>
        <dsp:cNvPr id="0" name=""/>
        <dsp:cNvSpPr/>
      </dsp:nvSpPr>
      <dsp:spPr>
        <a:xfrm>
          <a:off x="0" y="3279504"/>
          <a:ext cx="7538720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8307D1-DEB7-4087-96D3-7F4AC2ECCBE9}">
      <dsp:nvSpPr>
        <dsp:cNvPr id="0" name=""/>
        <dsp:cNvSpPr/>
      </dsp:nvSpPr>
      <dsp:spPr>
        <a:xfrm>
          <a:off x="376567" y="1498533"/>
          <a:ext cx="4777336" cy="192857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462" tIns="0" rIns="199462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solidFill>
                <a:schemeClr val="tx1"/>
              </a:solidFill>
            </a:rPr>
            <a:t>Para el caso americano, este sincretismo incluyó </a:t>
          </a:r>
          <a:r>
            <a:rPr lang="es-ES" sz="1800" b="1" kern="1200" dirty="0">
              <a:solidFill>
                <a:schemeClr val="tx1"/>
              </a:solidFill>
            </a:rPr>
            <a:t>elementos</a:t>
          </a:r>
          <a:r>
            <a:rPr lang="es-ES" sz="1800" kern="1200" dirty="0">
              <a:solidFill>
                <a:schemeClr val="tx1"/>
              </a:solidFill>
            </a:rPr>
            <a:t> </a:t>
          </a:r>
          <a:r>
            <a:rPr lang="es-ES" sz="1800" b="1" kern="1200" dirty="0">
              <a:solidFill>
                <a:schemeClr val="tx1"/>
              </a:solidFill>
            </a:rPr>
            <a:t>indígenas, africanos</a:t>
          </a:r>
          <a:r>
            <a:rPr lang="es-ES" sz="1800" kern="1200" dirty="0">
              <a:solidFill>
                <a:schemeClr val="tx1"/>
              </a:solidFill>
            </a:rPr>
            <a:t> y </a:t>
          </a:r>
          <a:r>
            <a:rPr lang="es-ES" sz="1800" b="1" kern="1200" dirty="0">
              <a:solidFill>
                <a:schemeClr val="tx1"/>
              </a:solidFill>
            </a:rPr>
            <a:t>europeos</a:t>
          </a:r>
          <a:r>
            <a:rPr lang="es-ES" sz="500" kern="1200" dirty="0">
              <a:solidFill>
                <a:schemeClr val="tx1"/>
              </a:solidFill>
            </a:rPr>
            <a:t>.</a:t>
          </a:r>
          <a:endParaRPr lang="es-CL" sz="500" kern="1200" dirty="0"/>
        </a:p>
      </dsp:txBody>
      <dsp:txXfrm>
        <a:off x="470712" y="1592678"/>
        <a:ext cx="4589046" cy="1740281"/>
      </dsp:txXfrm>
    </dsp:sp>
    <dsp:sp modelId="{CD103838-376D-4514-9E2B-CA17AAB7219A}">
      <dsp:nvSpPr>
        <dsp:cNvPr id="0" name=""/>
        <dsp:cNvSpPr/>
      </dsp:nvSpPr>
      <dsp:spPr>
        <a:xfrm>
          <a:off x="0" y="5059830"/>
          <a:ext cx="7538720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227626-943C-4610-A8E9-35F52922652E}">
      <dsp:nvSpPr>
        <dsp:cNvPr id="0" name=""/>
        <dsp:cNvSpPr/>
      </dsp:nvSpPr>
      <dsp:spPr>
        <a:xfrm>
          <a:off x="376567" y="3585504"/>
          <a:ext cx="5843482" cy="162192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462" tIns="0" rIns="199462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solidFill>
                <a:schemeClr val="tx1"/>
              </a:solidFill>
            </a:rPr>
            <a:t>En Chile ocurrió de forma más activa en el </a:t>
          </a:r>
          <a:r>
            <a:rPr lang="es-ES" sz="1800" b="1" kern="1200" dirty="0">
              <a:solidFill>
                <a:schemeClr val="tx1"/>
              </a:solidFill>
            </a:rPr>
            <a:t>Valle</a:t>
          </a:r>
          <a:r>
            <a:rPr lang="es-ES" sz="1800" kern="1200" dirty="0">
              <a:solidFill>
                <a:schemeClr val="tx1"/>
              </a:solidFill>
            </a:rPr>
            <a:t> </a:t>
          </a:r>
          <a:r>
            <a:rPr lang="es-ES" sz="1800" b="1" kern="1200" dirty="0">
              <a:solidFill>
                <a:schemeClr val="tx1"/>
              </a:solidFill>
            </a:rPr>
            <a:t>Central</a:t>
          </a:r>
          <a:r>
            <a:rPr lang="es-ES" sz="1800" kern="1200" dirty="0">
              <a:solidFill>
                <a:schemeClr val="tx1"/>
              </a:solidFill>
            </a:rPr>
            <a:t> y la </a:t>
          </a:r>
          <a:r>
            <a:rPr lang="es-ES" sz="1800" b="1" kern="1200" dirty="0">
              <a:solidFill>
                <a:schemeClr val="tx1"/>
              </a:solidFill>
            </a:rPr>
            <a:t>zona</a:t>
          </a:r>
          <a:r>
            <a:rPr lang="es-ES" sz="1800" kern="1200" dirty="0">
              <a:solidFill>
                <a:schemeClr val="tx1"/>
              </a:solidFill>
            </a:rPr>
            <a:t> </a:t>
          </a:r>
          <a:r>
            <a:rPr lang="es-ES" sz="1800" b="1" kern="1200" dirty="0">
              <a:solidFill>
                <a:schemeClr val="tx1"/>
              </a:solidFill>
            </a:rPr>
            <a:t>fronteriza</a:t>
          </a:r>
          <a:r>
            <a:rPr lang="es-ES" sz="1800" kern="1200" dirty="0">
              <a:solidFill>
                <a:schemeClr val="tx1"/>
              </a:solidFill>
            </a:rPr>
            <a:t> del Biobío, en el contexto de la </a:t>
          </a:r>
          <a:r>
            <a:rPr lang="es-ES" sz="1800" b="1" kern="1200" dirty="0">
              <a:solidFill>
                <a:schemeClr val="tx1"/>
              </a:solidFill>
            </a:rPr>
            <a:t>encomienda</a:t>
          </a:r>
          <a:r>
            <a:rPr lang="es-ES" sz="1800" kern="1200" dirty="0">
              <a:solidFill>
                <a:schemeClr val="tx1"/>
              </a:solidFill>
            </a:rPr>
            <a:t>, los </a:t>
          </a:r>
          <a:r>
            <a:rPr lang="es-ES" sz="1800" b="1" kern="1200" dirty="0">
              <a:solidFill>
                <a:schemeClr val="tx1"/>
              </a:solidFill>
            </a:rPr>
            <a:t>parlamentos</a:t>
          </a:r>
          <a:r>
            <a:rPr lang="es-ES" sz="1800" kern="1200" dirty="0">
              <a:solidFill>
                <a:schemeClr val="tx1"/>
              </a:solidFill>
            </a:rPr>
            <a:t>, el </a:t>
          </a:r>
          <a:r>
            <a:rPr lang="es-ES" sz="1800" b="1" kern="1200" dirty="0">
              <a:solidFill>
                <a:schemeClr val="tx1"/>
              </a:solidFill>
            </a:rPr>
            <a:t>comercio</a:t>
          </a:r>
          <a:r>
            <a:rPr lang="es-ES" sz="1800" kern="1200" dirty="0">
              <a:solidFill>
                <a:schemeClr val="tx1"/>
              </a:solidFill>
            </a:rPr>
            <a:t> y los </a:t>
          </a:r>
          <a:r>
            <a:rPr lang="es-ES" sz="1800" b="1" kern="1200" dirty="0">
              <a:solidFill>
                <a:schemeClr val="tx1"/>
              </a:solidFill>
            </a:rPr>
            <a:t>enfrentamientos</a:t>
          </a:r>
          <a:r>
            <a:rPr lang="es-ES" sz="1800" kern="1200" dirty="0">
              <a:solidFill>
                <a:schemeClr val="tx1"/>
              </a:solidFill>
            </a:rPr>
            <a:t> </a:t>
          </a:r>
          <a:r>
            <a:rPr lang="es-ES" sz="1800" b="1" kern="1200" dirty="0">
              <a:solidFill>
                <a:schemeClr val="tx1"/>
              </a:solidFill>
            </a:rPr>
            <a:t>bélicos</a:t>
          </a:r>
          <a:r>
            <a:rPr lang="es-ES" sz="600" kern="1200" dirty="0">
              <a:solidFill>
                <a:schemeClr val="tx1"/>
              </a:solidFill>
            </a:rPr>
            <a:t>. </a:t>
          </a:r>
          <a:endParaRPr lang="es-CL" sz="600" kern="1200" dirty="0"/>
        </a:p>
      </dsp:txBody>
      <dsp:txXfrm>
        <a:off x="455743" y="3664680"/>
        <a:ext cx="5685130" cy="14635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84A9C5-A1AD-45F8-B4EB-70E17CF4C496}" type="datetimeFigureOut">
              <a:rPr lang="es-ES" smtClean="0"/>
              <a:t>06/08/2021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CEFD6C-45EA-4A5C-824F-E54230DDDE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895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altLang="es-CL" sz="1200" dirty="0">
                <a:latin typeface="Verdana" panose="020B0604030504040204" pitchFamily="34" charset="0"/>
              </a:rPr>
              <a:t>La pérdida de las ciudades del sur a finales del siglo XVI, la decadencia del trabajo en los lavaderos de oro, el desarrollo del trabajo agrícola y la aparición del sector mestizo que reemplaza la mano de obra indígena, van a ser causales de que la encomienda sea abolida en el siglo XVIII, bajo el gobierno de Ambrosio O’Higgins.</a:t>
            </a:r>
          </a:p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es-ES" noProof="0" smtClean="0"/>
              <a:t>13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67607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BB7E6FB-0711-419F-B154-D3EAAB402434}" type="datetimeFigureOut">
              <a:rPr lang="es-ES" smtClean="0"/>
              <a:t>06/08/2021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B6CC4E4-76E5-4EF0-B53A-B3FD289612B6}" type="slidenum">
              <a:rPr lang="es-ES" smtClean="0"/>
              <a:t>‹Nº›</a:t>
            </a:fld>
            <a:endParaRPr lang="es-E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4495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7E6FB-0711-419F-B154-D3EAAB402434}" type="datetimeFigureOut">
              <a:rPr lang="es-ES" smtClean="0"/>
              <a:t>06/08/2021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CC4E4-76E5-4EF0-B53A-B3FD289612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8048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7E6FB-0711-419F-B154-D3EAAB402434}" type="datetimeFigureOut">
              <a:rPr lang="es-ES" smtClean="0"/>
              <a:t>06/08/2021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CC4E4-76E5-4EF0-B53A-B3FD289612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2587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 rtl="0"/>
            <a:endParaRPr lang="es-ES" sz="1800" noProof="0" dirty="0"/>
          </a:p>
        </p:txBody>
      </p:sp>
      <p:cxnSp>
        <p:nvCxnSpPr>
          <p:cNvPr id="12" name="Conector recto 11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521207" y="448056"/>
            <a:ext cx="6877119" cy="640080"/>
          </a:xfrm>
        </p:spPr>
        <p:txBody>
          <a:bodyPr rtlCol="0" anchor="b" anchorCtr="0">
            <a:normAutofit/>
          </a:bodyPr>
          <a:lstStyle>
            <a:lvl1pPr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quarter" idx="10"/>
          </p:nvPr>
        </p:nvSpPr>
        <p:spPr>
          <a:xfrm>
            <a:off x="539496" y="1435608"/>
            <a:ext cx="44165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s-ES" noProof="0"/>
              <a:t>Haga clic para modificar los estilos de texto del patrón</a:t>
            </a:r>
          </a:p>
          <a:p>
            <a:pPr marL="0" lvl="1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s-ES" noProof="0"/>
              <a:t>Segundo nivel</a:t>
            </a:r>
          </a:p>
          <a:p>
            <a:pPr marL="0" lvl="2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s-ES" noProof="0"/>
              <a:t>Tercer nivel</a:t>
            </a:r>
          </a:p>
          <a:p>
            <a:pPr marL="0" lvl="3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s-ES" noProof="0"/>
              <a:t>Cuarto nivel</a:t>
            </a:r>
          </a:p>
          <a:p>
            <a:pPr marL="0" lvl="4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6" name="Marcador de posición de fecha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00F688C1-4093-445A-ACFD-68D29C72B492}" type="datetime1">
              <a:rPr lang="es-ES" noProof="0" smtClean="0"/>
              <a:t>06/08/2021</a:t>
            </a:fld>
            <a:endParaRPr lang="es-ES" noProof="0" dirty="0"/>
          </a:p>
        </p:txBody>
      </p:sp>
      <p:sp>
        <p:nvSpPr>
          <p:cNvPr id="7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8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37192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9860EDB8-5305-433F-BE41-D7A86D811DB3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230460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7E6FB-0711-419F-B154-D3EAAB402434}" type="datetimeFigureOut">
              <a:rPr lang="es-ES" smtClean="0"/>
              <a:t>06/08/2021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CC4E4-76E5-4EF0-B53A-B3FD289612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0357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7E6FB-0711-419F-B154-D3EAAB402434}" type="datetimeFigureOut">
              <a:rPr lang="es-ES" smtClean="0"/>
              <a:t>06/08/2021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CC4E4-76E5-4EF0-B53A-B3FD289612B6}" type="slidenum">
              <a:rPr lang="es-ES" smtClean="0"/>
              <a:t>‹Nº›</a:t>
            </a:fld>
            <a:endParaRPr lang="es-E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2071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7E6FB-0711-419F-B154-D3EAAB402434}" type="datetimeFigureOut">
              <a:rPr lang="es-ES" smtClean="0"/>
              <a:t>06/08/2021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CC4E4-76E5-4EF0-B53A-B3FD289612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843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7E6FB-0711-419F-B154-D3EAAB402434}" type="datetimeFigureOut">
              <a:rPr lang="es-ES" smtClean="0"/>
              <a:t>06/08/2021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CC4E4-76E5-4EF0-B53A-B3FD289612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3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7E6FB-0711-419F-B154-D3EAAB402434}" type="datetimeFigureOut">
              <a:rPr lang="es-ES" smtClean="0"/>
              <a:t>06/08/2021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CC4E4-76E5-4EF0-B53A-B3FD289612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5228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7E6FB-0711-419F-B154-D3EAAB402434}" type="datetimeFigureOut">
              <a:rPr lang="es-ES" smtClean="0"/>
              <a:t>06/08/2021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CC4E4-76E5-4EF0-B53A-B3FD289612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290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7E6FB-0711-419F-B154-D3EAAB402434}" type="datetimeFigureOut">
              <a:rPr lang="es-ES" smtClean="0"/>
              <a:t>06/08/2021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CC4E4-76E5-4EF0-B53A-B3FD289612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3753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7E6FB-0711-419F-B154-D3EAAB402434}" type="datetimeFigureOut">
              <a:rPr lang="es-ES" smtClean="0"/>
              <a:t>06/08/2021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CC4E4-76E5-4EF0-B53A-B3FD289612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989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3BB7E6FB-0711-419F-B154-D3EAAB402434}" type="datetimeFigureOut">
              <a:rPr lang="es-ES" smtClean="0"/>
              <a:t>06/08/2021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6B6CC4E4-76E5-4EF0-B53A-B3FD289612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1716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hyperlink" Target="https://en.wikipedia.org/wiki/Quetzalcoatl" TargetMode="External"/><Relationship Id="rId7" Type="http://schemas.openxmlformats.org/officeDocument/2006/relationships/hyperlink" Target="https://blog.atmtxphoto.com/tag/dia-de-los-muertos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11" Type="http://schemas.openxmlformats.org/officeDocument/2006/relationships/hyperlink" Target="http://historiabruno.blogspot.com/2015/03/cultura-e-sociedade-na-mesoamerica.html" TargetMode="External"/><Relationship Id="rId5" Type="http://schemas.openxmlformats.org/officeDocument/2006/relationships/hyperlink" Target="http://cpabarzuza.educacion.navarra.es/blog/aula56/2015/03/15/dioses-incas/" TargetMode="External"/><Relationship Id="rId10" Type="http://schemas.openxmlformats.org/officeDocument/2006/relationships/image" Target="../media/image6.jpg"/><Relationship Id="rId4" Type="http://schemas.openxmlformats.org/officeDocument/2006/relationships/image" Target="../media/image3.jpg"/><Relationship Id="rId9" Type="http://schemas.openxmlformats.org/officeDocument/2006/relationships/hyperlink" Target="https://en.wikipedia.org/wiki/Fiesta_de_la_Candelaria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vjOEs7KIrH0?feature=oembed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2.xml"/><Relationship Id="rId1" Type="http://schemas.openxmlformats.org/officeDocument/2006/relationships/video" Target="https://www.youtube.com/embed/B2MBFIOhrF4?feature=oembed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12.xml"/><Relationship Id="rId1" Type="http://schemas.openxmlformats.org/officeDocument/2006/relationships/video" Target="https://www.youtube.com/embed/_z9QqLlJcqg?feature=oemb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62E6B9D-7061-462E-8947-2825B75789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BCBE66D-4E28-4F31-90A0-960C40C59C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9 Rectángulo redondeado">
            <a:extLst>
              <a:ext uri="{FF2B5EF4-FFF2-40B4-BE49-F238E27FC236}">
                <a16:creationId xmlns:a16="http://schemas.microsoft.com/office/drawing/2014/main" id="{31A5B08E-CDE2-4B28-948B-BEC9C0EE1CA5}"/>
              </a:ext>
            </a:extLst>
          </p:cNvPr>
          <p:cNvSpPr/>
          <p:nvPr/>
        </p:nvSpPr>
        <p:spPr bwMode="auto">
          <a:xfrm>
            <a:off x="2799645" y="698049"/>
            <a:ext cx="6592710" cy="4466674"/>
          </a:xfrm>
          <a:prstGeom prst="roundRect">
            <a:avLst>
              <a:gd name="adj" fmla="val 10000"/>
            </a:avLst>
          </a:prstGeom>
          <a:blipFill>
            <a:blip r:embed="rId2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8000" b="-8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s-E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8862719-B7A4-44B1-BE15-34F30A31DD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7796" y="3288145"/>
            <a:ext cx="9892751" cy="1640357"/>
          </a:xfr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b">
            <a:normAutofit fontScale="90000"/>
          </a:bodyPr>
          <a:lstStyle/>
          <a:p>
            <a:r>
              <a:rPr lang="es-ES" sz="4400" dirty="0">
                <a:solidFill>
                  <a:schemeClr val="tx1"/>
                </a:solidFill>
              </a:rPr>
              <a:t>RELACIONES HISPANO-INDIGENAS durante la conquista Y LA COLONIA en América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ABB7A8D-1A14-4E2E-B3A0-3877FBD933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0196" y="5164723"/>
            <a:ext cx="2957949" cy="137235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t">
            <a:normAutofit fontScale="85000" lnSpcReduction="20000"/>
          </a:bodyPr>
          <a:lstStyle/>
          <a:p>
            <a:pPr algn="l"/>
            <a:r>
              <a:rPr lang="es-ES" sz="2000" dirty="0">
                <a:solidFill>
                  <a:schemeClr val="accent1"/>
                </a:solidFill>
              </a:rPr>
              <a:t>Historia-Octavo Básico</a:t>
            </a:r>
          </a:p>
          <a:p>
            <a:pPr algn="l"/>
            <a:r>
              <a:rPr lang="es-ES" sz="2000" dirty="0">
                <a:solidFill>
                  <a:schemeClr val="accent1"/>
                </a:solidFill>
              </a:rPr>
              <a:t>Profesor Abraham López</a:t>
            </a:r>
          </a:p>
          <a:p>
            <a:pPr algn="l"/>
            <a:r>
              <a:rPr lang="es-ES" sz="2000" dirty="0">
                <a:solidFill>
                  <a:schemeClr val="accent1"/>
                </a:solidFill>
              </a:rPr>
              <a:t>OA: 11</a:t>
            </a:r>
          </a:p>
          <a:p>
            <a:pPr algn="l"/>
            <a:r>
              <a:rPr lang="es-ES" sz="2000">
                <a:solidFill>
                  <a:schemeClr val="accent1"/>
                </a:solidFill>
              </a:rPr>
              <a:t>Clase: 3 - 4</a:t>
            </a:r>
            <a:endParaRPr lang="es-ES" sz="2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6186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C71303-7122-4807-B278-D80B20E68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Formas de trabajo y tributación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5E60284-D282-4243-899B-E80EE4BC1EB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21207" y="1201928"/>
            <a:ext cx="4711193" cy="3004312"/>
          </a:xfrm>
        </p:spPr>
        <p:txBody>
          <a:bodyPr>
            <a:normAutofit/>
          </a:bodyPr>
          <a:lstStyle/>
          <a:p>
            <a:r>
              <a:rPr lang="es-CL" sz="1800" b="1" dirty="0"/>
              <a:t>La encomienda:</a:t>
            </a:r>
          </a:p>
          <a:p>
            <a:r>
              <a:rPr lang="es-CL" sz="1800" dirty="0">
                <a:solidFill>
                  <a:schemeClr val="tx1"/>
                </a:solidFill>
              </a:rPr>
              <a:t>“</a:t>
            </a:r>
            <a:r>
              <a:rPr lang="es-CL" altLang="es-ES" sz="1800" dirty="0">
                <a:solidFill>
                  <a:schemeClr val="tx1"/>
                </a:solidFill>
                <a:cs typeface="Arial" panose="020B0604020202020204" pitchFamily="34" charset="0"/>
              </a:rPr>
              <a:t>Representó el principal </a:t>
            </a:r>
            <a:r>
              <a:rPr lang="es-CL" altLang="es-ES" sz="1800" dirty="0">
                <a:solidFill>
                  <a:schemeClr val="tx1"/>
                </a:solidFill>
              </a:rPr>
              <a:t>sistema</a:t>
            </a:r>
            <a:r>
              <a:rPr lang="es-CL" altLang="es-ES" sz="18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s-CL" altLang="es-ES" sz="1800" dirty="0">
                <a:solidFill>
                  <a:schemeClr val="tx1"/>
                </a:solidFill>
              </a:rPr>
              <a:t>de</a:t>
            </a:r>
            <a:r>
              <a:rPr lang="es-CL" altLang="es-ES" sz="18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s-CL" altLang="es-ES" sz="1800" dirty="0">
                <a:solidFill>
                  <a:schemeClr val="tx1"/>
                </a:solidFill>
              </a:rPr>
              <a:t>trabajo</a:t>
            </a:r>
            <a:r>
              <a:rPr lang="es-CL" altLang="es-ES" sz="1800" dirty="0">
                <a:solidFill>
                  <a:schemeClr val="tx1"/>
                </a:solidFill>
                <a:cs typeface="Arial" panose="020B0604020202020204" pitchFamily="34" charset="0"/>
              </a:rPr>
              <a:t> impuesto a la población originaria y consistía en el reparto de un </a:t>
            </a:r>
            <a:r>
              <a:rPr lang="es-CL" altLang="es-ES" sz="1800" dirty="0">
                <a:solidFill>
                  <a:schemeClr val="tx1"/>
                </a:solidFill>
              </a:rPr>
              <a:t>grupo</a:t>
            </a:r>
            <a:r>
              <a:rPr lang="es-CL" altLang="es-ES" sz="18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s-CL" altLang="es-ES" sz="1800" dirty="0">
                <a:solidFill>
                  <a:schemeClr val="tx1"/>
                </a:solidFill>
              </a:rPr>
              <a:t>de</a:t>
            </a:r>
            <a:r>
              <a:rPr lang="es-CL" altLang="es-ES" sz="18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s-CL" altLang="es-ES" sz="1800" dirty="0">
                <a:solidFill>
                  <a:schemeClr val="tx1"/>
                </a:solidFill>
              </a:rPr>
              <a:t>indígenas</a:t>
            </a:r>
            <a:r>
              <a:rPr lang="es-CL" altLang="es-ES" sz="1800" dirty="0">
                <a:solidFill>
                  <a:schemeClr val="tx1"/>
                </a:solidFill>
                <a:cs typeface="Arial" panose="020B0604020202020204" pitchFamily="34" charset="0"/>
              </a:rPr>
              <a:t> o </a:t>
            </a:r>
            <a:r>
              <a:rPr lang="es-CL" altLang="es-ES" sz="1800" dirty="0">
                <a:solidFill>
                  <a:schemeClr val="tx1"/>
                </a:solidFill>
              </a:rPr>
              <a:t>encomienda</a:t>
            </a:r>
            <a:r>
              <a:rPr lang="es-CL" altLang="es-ES" sz="1800" dirty="0">
                <a:solidFill>
                  <a:schemeClr val="tx1"/>
                </a:solidFill>
                <a:cs typeface="Arial" panose="020B0604020202020204" pitchFamily="34" charset="0"/>
              </a:rPr>
              <a:t> a un español </a:t>
            </a:r>
            <a:r>
              <a:rPr lang="es-CL" altLang="es-ES" sz="1800" dirty="0">
                <a:solidFill>
                  <a:schemeClr val="tx1"/>
                </a:solidFill>
              </a:rPr>
              <a:t>conquistador,</a:t>
            </a:r>
            <a:r>
              <a:rPr lang="es-CL" altLang="es-ES" sz="1800" dirty="0">
                <a:solidFill>
                  <a:schemeClr val="tx1"/>
                </a:solidFill>
                <a:cs typeface="Arial" panose="020B0604020202020204" pitchFamily="34" charset="0"/>
              </a:rPr>
              <a:t> el que recibía el nombre de </a:t>
            </a:r>
            <a:r>
              <a:rPr lang="es-CL" altLang="es-ES" sz="1800" dirty="0">
                <a:solidFill>
                  <a:schemeClr val="tx1"/>
                </a:solidFill>
              </a:rPr>
              <a:t>encomendero</a:t>
            </a:r>
            <a:r>
              <a:rPr lang="es-CL" altLang="es-ES" sz="1800" dirty="0">
                <a:solidFill>
                  <a:schemeClr val="tx1"/>
                </a:solidFill>
                <a:cs typeface="Arial" panose="020B0604020202020204" pitchFamily="34" charset="0"/>
              </a:rPr>
              <a:t>”</a:t>
            </a:r>
          </a:p>
          <a:p>
            <a:endParaRPr lang="es-CL" sz="1800" dirty="0"/>
          </a:p>
        </p:txBody>
      </p:sp>
      <p:graphicFrame>
        <p:nvGraphicFramePr>
          <p:cNvPr id="5" name="Tabla 5">
            <a:extLst>
              <a:ext uri="{FF2B5EF4-FFF2-40B4-BE49-F238E27FC236}">
                <a16:creationId xmlns:a16="http://schemas.microsoft.com/office/drawing/2014/main" id="{B74913C3-79AC-41A7-BDC8-B7052B911B24}"/>
              </a:ext>
            </a:extLst>
          </p:cNvPr>
          <p:cNvGraphicFramePr>
            <a:graphicFrameLocks noGrp="1"/>
          </p:cNvGraphicFramePr>
          <p:nvPr/>
        </p:nvGraphicFramePr>
        <p:xfrm>
          <a:off x="5534153" y="1683850"/>
          <a:ext cx="6136640" cy="472609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136640">
                  <a:extLst>
                    <a:ext uri="{9D8B030D-6E8A-4147-A177-3AD203B41FA5}">
                      <a16:colId xmlns:a16="http://schemas.microsoft.com/office/drawing/2014/main" val="2515405782"/>
                    </a:ext>
                  </a:extLst>
                </a:gridCol>
              </a:tblGrid>
              <a:tr h="519854">
                <a:tc>
                  <a:txBody>
                    <a:bodyPr/>
                    <a:lstStyle/>
                    <a:p>
                      <a:r>
                        <a:rPr lang="es-CL" dirty="0"/>
                        <a:t>Características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7786321"/>
                  </a:ext>
                </a:extLst>
              </a:tr>
              <a:tr h="3341790">
                <a:tc>
                  <a:txBody>
                    <a:bodyPr/>
                    <a:lstStyle/>
                    <a:p>
                      <a:pPr marL="285750" indent="-285750" eaLnBrk="1" hangingPunct="1">
                        <a:spcBef>
                          <a:spcPct val="0"/>
                        </a:spcBef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s-ES" altLang="es-CL" sz="1800" b="1" dirty="0">
                          <a:solidFill>
                            <a:schemeClr val="tx1"/>
                          </a:solidFill>
                          <a:cs typeface="Arial" charset="0"/>
                        </a:rPr>
                        <a:t>Objetivo: </a:t>
                      </a:r>
                      <a:r>
                        <a:rPr lang="es-ES" altLang="es-CL" sz="1800" b="0" dirty="0">
                          <a:solidFill>
                            <a:schemeClr val="tx1"/>
                          </a:solidFill>
                          <a:cs typeface="Arial" charset="0"/>
                        </a:rPr>
                        <a:t>organizar el tributo que los indígenas debían al rey de España en su calidad de súbditos. </a:t>
                      </a:r>
                    </a:p>
                    <a:p>
                      <a:pPr marL="0" indent="0" eaLnBrk="1" hangingPunct="1">
                        <a:spcBef>
                          <a:spcPct val="0"/>
                        </a:spcBef>
                        <a:buFontTx/>
                        <a:buNone/>
                        <a:defRPr/>
                      </a:pPr>
                      <a:endParaRPr lang="es-ES" altLang="es-CL" sz="1800" b="0" dirty="0">
                        <a:solidFill>
                          <a:schemeClr val="tx1"/>
                        </a:solidFill>
                        <a:cs typeface="Arial" charset="0"/>
                      </a:endParaRPr>
                    </a:p>
                    <a:p>
                      <a:pPr marL="285750" indent="-285750" eaLnBrk="1" hangingPunct="1">
                        <a:spcBef>
                          <a:spcPct val="0"/>
                        </a:spcBef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s-ES" altLang="es-CL" sz="1800" b="1" dirty="0">
                          <a:solidFill>
                            <a:schemeClr val="tx1"/>
                          </a:solidFill>
                          <a:cs typeface="Arial" charset="0"/>
                        </a:rPr>
                        <a:t>Obligaciones del encomendero: </a:t>
                      </a:r>
                      <a:r>
                        <a:rPr lang="es-ES" altLang="es-CL" sz="1800" b="0" dirty="0">
                          <a:solidFill>
                            <a:schemeClr val="tx1"/>
                          </a:solidFill>
                          <a:cs typeface="Arial" charset="0"/>
                        </a:rPr>
                        <a:t>alimentar, educar y evangelizar al indígena. </a:t>
                      </a:r>
                    </a:p>
                    <a:p>
                      <a:pPr marL="0" indent="0" eaLnBrk="1" hangingPunct="1">
                        <a:spcBef>
                          <a:spcPct val="0"/>
                        </a:spcBef>
                        <a:buFontTx/>
                        <a:buNone/>
                        <a:defRPr/>
                      </a:pPr>
                      <a:endParaRPr lang="es-ES" altLang="es-CL" sz="1800" b="0" dirty="0">
                        <a:solidFill>
                          <a:schemeClr val="tx1"/>
                        </a:solidFill>
                        <a:cs typeface="Arial" charset="0"/>
                      </a:endParaRPr>
                    </a:p>
                    <a:p>
                      <a:pPr marL="285750" indent="-285750" eaLnBrk="1" hangingPunct="1">
                        <a:spcBef>
                          <a:spcPct val="0"/>
                        </a:spcBef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s-ES" altLang="es-CL" sz="1800" b="1" dirty="0">
                          <a:solidFill>
                            <a:schemeClr val="tx1"/>
                          </a:solidFill>
                          <a:cs typeface="Arial" charset="0"/>
                        </a:rPr>
                        <a:t>Tipos de encomienda</a:t>
                      </a:r>
                      <a:r>
                        <a:rPr lang="es-ES" altLang="es-CL" sz="1800" b="0" dirty="0">
                          <a:solidFill>
                            <a:schemeClr val="tx1"/>
                          </a:solidFill>
                          <a:cs typeface="Arial" charset="0"/>
                        </a:rPr>
                        <a:t>: de tributo y de servicio personal, concedidas mediante mercedes reales.</a:t>
                      </a:r>
                    </a:p>
                    <a:p>
                      <a:pPr marL="0" indent="0" eaLnBrk="1" hangingPunct="1">
                        <a:spcBef>
                          <a:spcPct val="0"/>
                        </a:spcBef>
                        <a:buFontTx/>
                        <a:buNone/>
                        <a:defRPr/>
                      </a:pPr>
                      <a:endParaRPr lang="es-ES" altLang="es-CL" sz="1800" b="0" dirty="0">
                        <a:solidFill>
                          <a:schemeClr val="tx1"/>
                        </a:solidFill>
                        <a:cs typeface="Arial" charset="0"/>
                      </a:endParaRPr>
                    </a:p>
                    <a:p>
                      <a:pPr marL="285750" indent="-285750" eaLnBrk="1" hangingPunct="1">
                        <a:spcBef>
                          <a:spcPct val="0"/>
                        </a:spcBef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s-ES" altLang="es-CL" sz="1800" b="0" dirty="0">
                          <a:solidFill>
                            <a:schemeClr val="tx1"/>
                          </a:solidFill>
                          <a:cs typeface="Arial" charset="0"/>
                        </a:rPr>
                        <a:t>La encomienda legalmente era entregada para el usufructo de “dos vidas”.</a:t>
                      </a:r>
                    </a:p>
                    <a:p>
                      <a:pPr eaLnBrk="1" hangingPunct="1">
                        <a:spcBef>
                          <a:spcPct val="0"/>
                        </a:spcBef>
                        <a:defRPr/>
                      </a:pPr>
                      <a:endParaRPr lang="es-ES" altLang="es-CL" sz="1800" b="0" dirty="0">
                        <a:solidFill>
                          <a:schemeClr val="tx1"/>
                        </a:solidFill>
                        <a:cs typeface="Arial" charset="0"/>
                      </a:endParaRPr>
                    </a:p>
                    <a:p>
                      <a:pPr marL="285750" indent="-285750" eaLnBrk="1" hangingPunct="1">
                        <a:spcBef>
                          <a:spcPct val="0"/>
                        </a:spcBef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s-ES" altLang="es-CL" sz="1800" b="0" dirty="0">
                          <a:solidFill>
                            <a:schemeClr val="tx1"/>
                          </a:solidFill>
                          <a:cs typeface="Arial" charset="0"/>
                        </a:rPr>
                        <a:t>Según la legislación indiana, el derecho de encomienda podía ser revocado.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6825412"/>
                  </a:ext>
                </a:extLst>
              </a:tr>
            </a:tbl>
          </a:graphicData>
        </a:graphic>
      </p:graphicFrame>
      <p:grpSp>
        <p:nvGrpSpPr>
          <p:cNvPr id="7" name="3 Grupo">
            <a:extLst>
              <a:ext uri="{FF2B5EF4-FFF2-40B4-BE49-F238E27FC236}">
                <a16:creationId xmlns:a16="http://schemas.microsoft.com/office/drawing/2014/main" id="{B7933D42-DA1F-4CE0-9E8C-F09D776E87D1}"/>
              </a:ext>
            </a:extLst>
          </p:cNvPr>
          <p:cNvGrpSpPr>
            <a:grpSpLocks/>
          </p:cNvGrpSpPr>
          <p:nvPr/>
        </p:nvGrpSpPr>
        <p:grpSpPr bwMode="auto">
          <a:xfrm>
            <a:off x="1573714" y="3349447"/>
            <a:ext cx="1887855" cy="2609215"/>
            <a:chOff x="287691" y="2852936"/>
            <a:chExt cx="2412356" cy="3609205"/>
          </a:xfrm>
        </p:grpSpPr>
        <p:pic>
          <p:nvPicPr>
            <p:cNvPr id="8" name="Picture 25" descr="20080607klphishpe_9_Ies_SCO" title="Español encomendero">
              <a:extLst>
                <a:ext uri="{FF2B5EF4-FFF2-40B4-BE49-F238E27FC236}">
                  <a16:creationId xmlns:a16="http://schemas.microsoft.com/office/drawing/2014/main" id="{CF4EB954-D037-4F1A-B880-CBAA3580DE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7691" y="2852936"/>
              <a:ext cx="2280629" cy="3271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2 CuadroTexto">
              <a:extLst>
                <a:ext uri="{FF2B5EF4-FFF2-40B4-BE49-F238E27FC236}">
                  <a16:creationId xmlns:a16="http://schemas.microsoft.com/office/drawing/2014/main" id="{F9A7C292-75FB-42AA-8B28-758C71C7FE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879" y="6123587"/>
              <a:ext cx="2400168" cy="338554"/>
            </a:xfrm>
            <a:prstGeom prst="rect">
              <a:avLst/>
            </a:prstGeom>
            <a:noFill/>
            <a:ln>
              <a:noFill/>
            </a:ln>
            <a:scene3d>
              <a:camera prst="perspectiveFront"/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s-ES" altLang="es-CL" sz="1600" dirty="0"/>
                <a:t>Español encomendero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8344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F5B797-D276-48F3-A85A-9D6CD4D43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La encomienda en Chile y América</a:t>
            </a:r>
          </a:p>
        </p:txBody>
      </p:sp>
      <p:grpSp>
        <p:nvGrpSpPr>
          <p:cNvPr id="5" name="3 Grupo">
            <a:extLst>
              <a:ext uri="{FF2B5EF4-FFF2-40B4-BE49-F238E27FC236}">
                <a16:creationId xmlns:a16="http://schemas.microsoft.com/office/drawing/2014/main" id="{6DC31DE5-F057-439C-BDDC-6597CD48666D}"/>
              </a:ext>
            </a:extLst>
          </p:cNvPr>
          <p:cNvGrpSpPr>
            <a:grpSpLocks/>
          </p:cNvGrpSpPr>
          <p:nvPr/>
        </p:nvGrpSpPr>
        <p:grpSpPr bwMode="auto">
          <a:xfrm>
            <a:off x="521207" y="1404111"/>
            <a:ext cx="6870700" cy="1822450"/>
            <a:chOff x="-12918" y="1215649"/>
            <a:chExt cx="4636281" cy="1820927"/>
          </a:xfrm>
        </p:grpSpPr>
        <p:sp>
          <p:nvSpPr>
            <p:cNvPr id="6" name="32 Rectángulo">
              <a:extLst>
                <a:ext uri="{FF2B5EF4-FFF2-40B4-BE49-F238E27FC236}">
                  <a16:creationId xmlns:a16="http://schemas.microsoft.com/office/drawing/2014/main" id="{B757332F-9AC6-4E12-9426-C4EE75706B0F}"/>
                </a:ext>
              </a:extLst>
            </p:cNvPr>
            <p:cNvSpPr/>
            <p:nvPr/>
          </p:nvSpPr>
          <p:spPr bwMode="auto">
            <a:xfrm>
              <a:off x="-12918" y="1645501"/>
              <a:ext cx="4584862" cy="1391075"/>
            </a:xfrm>
            <a:prstGeom prst="rect">
              <a:avLst/>
            </a:prstGeom>
            <a:solidFill>
              <a:srgbClr val="FFFFCC"/>
            </a:solidFill>
            <a:ln>
              <a:solidFill>
                <a:srgbClr val="FF78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s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s-ES"/>
            </a:p>
          </p:txBody>
        </p:sp>
        <p:sp>
          <p:nvSpPr>
            <p:cNvPr id="7" name="4 CuadroTexto">
              <a:extLst>
                <a:ext uri="{FF2B5EF4-FFF2-40B4-BE49-F238E27FC236}">
                  <a16:creationId xmlns:a16="http://schemas.microsoft.com/office/drawing/2014/main" id="{970B5AA7-F59C-43C1-91E0-2F2C12A443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2918" y="1711073"/>
              <a:ext cx="4636281" cy="11999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85750" indent="-28575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s-ES" altLang="es-CL" sz="1800" dirty="0">
                  <a:cs typeface="Arial" panose="020B0604020202020204" pitchFamily="34" charset="0"/>
                </a:rPr>
                <a:t>Instauración de un </a:t>
              </a:r>
              <a:r>
                <a:rPr lang="es-ES" altLang="es-CL" sz="1800" b="1" dirty="0">
                  <a:solidFill>
                    <a:srgbClr val="FF7800"/>
                  </a:solidFill>
                  <a:cs typeface="Arial" panose="020B0604020202020204" pitchFamily="34" charset="0"/>
                </a:rPr>
                <a:t>sistema</a:t>
              </a:r>
              <a:r>
                <a:rPr lang="es-ES" altLang="es-CL" sz="1800" dirty="0">
                  <a:cs typeface="Arial" panose="020B0604020202020204" pitchFamily="34" charset="0"/>
                </a:rPr>
                <a:t> </a:t>
              </a:r>
              <a:r>
                <a:rPr lang="es-ES" altLang="es-CL" sz="1800" b="1" dirty="0">
                  <a:solidFill>
                    <a:srgbClr val="FF7800"/>
                  </a:solidFill>
                  <a:cs typeface="Arial" panose="020B0604020202020204" pitchFamily="34" charset="0"/>
                </a:rPr>
                <a:t>abusivo</a:t>
              </a:r>
              <a:r>
                <a:rPr lang="es-ES" altLang="es-CL" sz="1800" dirty="0">
                  <a:cs typeface="Arial" panose="020B0604020202020204" pitchFamily="34" charset="0"/>
                </a:rPr>
                <a:t>, clave en la disminución de la población indígena.</a:t>
              </a:r>
            </a:p>
            <a:p>
              <a:pPr eaLnBrk="1" hangingPunct="1">
                <a:spcBef>
                  <a:spcPct val="0"/>
                </a:spcBef>
              </a:pPr>
              <a:r>
                <a:rPr lang="es-ES" altLang="es-CL" sz="1800" dirty="0">
                  <a:cs typeface="Arial" panose="020B0604020202020204" pitchFamily="34" charset="0"/>
                </a:rPr>
                <a:t>Surgimiento de una </a:t>
              </a:r>
              <a:r>
                <a:rPr lang="es-ES" altLang="es-CL" sz="1800" b="1" dirty="0">
                  <a:solidFill>
                    <a:srgbClr val="FF7800"/>
                  </a:solidFill>
                  <a:cs typeface="Arial" panose="020B0604020202020204" pitchFamily="34" charset="0"/>
                </a:rPr>
                <a:t>aristocracia</a:t>
              </a:r>
              <a:r>
                <a:rPr lang="es-ES" altLang="es-CL" sz="1800" dirty="0">
                  <a:cs typeface="Arial" panose="020B0604020202020204" pitchFamily="34" charset="0"/>
                </a:rPr>
                <a:t> </a:t>
              </a:r>
              <a:r>
                <a:rPr lang="es-ES" altLang="es-CL" sz="1800" b="1" dirty="0">
                  <a:solidFill>
                    <a:srgbClr val="FF7800"/>
                  </a:solidFill>
                  <a:cs typeface="Arial" panose="020B0604020202020204" pitchFamily="34" charset="0"/>
                </a:rPr>
                <a:t>militar</a:t>
              </a:r>
              <a:r>
                <a:rPr lang="es-ES" altLang="es-CL" sz="1800" dirty="0">
                  <a:cs typeface="Arial" panose="020B0604020202020204" pitchFamily="34" charset="0"/>
                </a:rPr>
                <a:t> y terrateniente.</a:t>
              </a:r>
            </a:p>
            <a:p>
              <a:pPr eaLnBrk="1" hangingPunct="1">
                <a:spcBef>
                  <a:spcPct val="0"/>
                </a:spcBef>
              </a:pPr>
              <a:r>
                <a:rPr lang="es-ES" altLang="es-CL" sz="1800" dirty="0">
                  <a:cs typeface="Arial" panose="020B0604020202020204" pitchFamily="34" charset="0"/>
                </a:rPr>
                <a:t>Provocó rechazo, resentimiento y rebeldía en los </a:t>
              </a:r>
              <a:r>
                <a:rPr lang="es-ES" altLang="es-CL" sz="1800" b="1" dirty="0">
                  <a:solidFill>
                    <a:srgbClr val="FF7800"/>
                  </a:solidFill>
                  <a:cs typeface="Arial" panose="020B0604020202020204" pitchFamily="34" charset="0"/>
                </a:rPr>
                <a:t>indígenas</a:t>
              </a:r>
              <a:r>
                <a:rPr lang="es-ES" altLang="es-CL" sz="1800" dirty="0"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8" name="34 Redondear rectángulo de esquina del mismo lado">
              <a:extLst>
                <a:ext uri="{FF2B5EF4-FFF2-40B4-BE49-F238E27FC236}">
                  <a16:creationId xmlns:a16="http://schemas.microsoft.com/office/drawing/2014/main" id="{F93BC0BF-9ECD-48DF-8FF6-2F1863CE2D66}"/>
                </a:ext>
              </a:extLst>
            </p:cNvPr>
            <p:cNvSpPr/>
            <p:nvPr/>
          </p:nvSpPr>
          <p:spPr bwMode="auto">
            <a:xfrm>
              <a:off x="-12918" y="1215649"/>
              <a:ext cx="1607916" cy="420335"/>
            </a:xfrm>
            <a:prstGeom prst="round2SameRect">
              <a:avLst/>
            </a:prstGeom>
            <a:solidFill>
              <a:srgbClr val="FFC000">
                <a:alpha val="85000"/>
              </a:srgbClr>
            </a:solidFill>
            <a:ln>
              <a:solidFill>
                <a:srgbClr val="FF78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s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s-CL" b="1" dirty="0">
                  <a:solidFill>
                    <a:schemeClr val="tx1"/>
                  </a:solidFill>
                </a:rPr>
                <a:t>Consecuencias</a:t>
              </a:r>
            </a:p>
          </p:txBody>
        </p:sp>
      </p:grpSp>
      <p:grpSp>
        <p:nvGrpSpPr>
          <p:cNvPr id="9" name="3 Grupo">
            <a:extLst>
              <a:ext uri="{FF2B5EF4-FFF2-40B4-BE49-F238E27FC236}">
                <a16:creationId xmlns:a16="http://schemas.microsoft.com/office/drawing/2014/main" id="{B2948A21-B79E-4975-9295-636497E5B01F}"/>
              </a:ext>
            </a:extLst>
          </p:cNvPr>
          <p:cNvGrpSpPr>
            <a:grpSpLocks/>
          </p:cNvGrpSpPr>
          <p:nvPr/>
        </p:nvGrpSpPr>
        <p:grpSpPr bwMode="auto">
          <a:xfrm>
            <a:off x="4992688" y="3578713"/>
            <a:ext cx="6870700" cy="2827875"/>
            <a:chOff x="-12918" y="1215649"/>
            <a:chExt cx="4636281" cy="2827804"/>
          </a:xfrm>
        </p:grpSpPr>
        <p:sp>
          <p:nvSpPr>
            <p:cNvPr id="10" name="32 Rectángulo">
              <a:extLst>
                <a:ext uri="{FF2B5EF4-FFF2-40B4-BE49-F238E27FC236}">
                  <a16:creationId xmlns:a16="http://schemas.microsoft.com/office/drawing/2014/main" id="{B8A9CFB1-A2F4-48D2-8D78-5611DD0D47CC}"/>
                </a:ext>
              </a:extLst>
            </p:cNvPr>
            <p:cNvSpPr/>
            <p:nvPr/>
          </p:nvSpPr>
          <p:spPr bwMode="auto">
            <a:xfrm>
              <a:off x="-12918" y="1719412"/>
              <a:ext cx="4584862" cy="2324041"/>
            </a:xfrm>
            <a:prstGeom prst="rect">
              <a:avLst/>
            </a:prstGeom>
            <a:solidFill>
              <a:srgbClr val="FFFFCC"/>
            </a:solidFill>
            <a:ln>
              <a:solidFill>
                <a:srgbClr val="FF78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s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s-ES"/>
            </a:p>
          </p:txBody>
        </p:sp>
        <p:sp>
          <p:nvSpPr>
            <p:cNvPr id="11" name="4 CuadroTexto">
              <a:extLst>
                <a:ext uri="{FF2B5EF4-FFF2-40B4-BE49-F238E27FC236}">
                  <a16:creationId xmlns:a16="http://schemas.microsoft.com/office/drawing/2014/main" id="{FF3676E4-32C9-41EA-BA66-4926D28245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2918" y="1719412"/>
              <a:ext cx="4636281" cy="23076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85750" indent="-28575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s-ES" altLang="es-CL" sz="1800" dirty="0">
                  <a:cs typeface="Arial" panose="020B0604020202020204" pitchFamily="34" charset="0"/>
                </a:rPr>
                <a:t>A partir del siglo XVII, la encomienda entró en crisis debido a la </a:t>
              </a:r>
              <a:r>
                <a:rPr lang="es-ES" altLang="es-CL" sz="1800" b="1" dirty="0">
                  <a:solidFill>
                    <a:srgbClr val="FF7800"/>
                  </a:solidFill>
                  <a:cs typeface="Arial" panose="020B0604020202020204" pitchFamily="34" charset="0"/>
                </a:rPr>
                <a:t>escasez</a:t>
              </a:r>
              <a:r>
                <a:rPr lang="es-ES" altLang="es-CL" sz="1800" dirty="0">
                  <a:cs typeface="Arial" panose="020B0604020202020204" pitchFamily="34" charset="0"/>
                </a:rPr>
                <a:t> de mano de obra indígena.</a:t>
              </a:r>
            </a:p>
            <a:p>
              <a:pPr eaLnBrk="1" hangingPunct="1">
                <a:spcBef>
                  <a:spcPct val="0"/>
                </a:spcBef>
              </a:pPr>
              <a:r>
                <a:rPr lang="es-ES" altLang="es-CL" sz="1800" dirty="0">
                  <a:cs typeface="Arial" panose="020B0604020202020204" pitchFamily="34" charset="0"/>
                </a:rPr>
                <a:t>Los </a:t>
              </a:r>
              <a:r>
                <a:rPr lang="es-ES" altLang="es-CL" sz="1800" b="1" dirty="0">
                  <a:solidFill>
                    <a:srgbClr val="FF7800"/>
                  </a:solidFill>
                  <a:cs typeface="Arial" panose="020B0604020202020204" pitchFamily="34" charset="0"/>
                </a:rPr>
                <a:t>mestizos</a:t>
              </a:r>
              <a:r>
                <a:rPr lang="es-ES" altLang="es-CL" sz="1800" dirty="0">
                  <a:cs typeface="Arial" panose="020B0604020202020204" pitchFamily="34" charset="0"/>
                </a:rPr>
                <a:t> se transformaron en la mano de obra predominante.</a:t>
              </a:r>
            </a:p>
            <a:p>
              <a:pPr eaLnBrk="1" hangingPunct="1">
                <a:spcBef>
                  <a:spcPct val="0"/>
                </a:spcBef>
              </a:pPr>
              <a:r>
                <a:rPr lang="es-ES" altLang="es-CL" sz="1800" dirty="0">
                  <a:cs typeface="Arial" panose="020B0604020202020204" pitchFamily="34" charset="0"/>
                </a:rPr>
                <a:t>Fue perdiendo importancia como unidad económica frente a la </a:t>
              </a:r>
              <a:r>
                <a:rPr lang="es-ES" altLang="es-CL" sz="1800" b="1" dirty="0">
                  <a:solidFill>
                    <a:srgbClr val="FF7800"/>
                  </a:solidFill>
                  <a:cs typeface="Arial" panose="020B0604020202020204" pitchFamily="34" charset="0"/>
                </a:rPr>
                <a:t>hacienda</a:t>
              </a:r>
              <a:r>
                <a:rPr lang="es-ES" altLang="es-CL" sz="1800" dirty="0">
                  <a:cs typeface="Arial" panose="020B0604020202020204" pitchFamily="34" charset="0"/>
                </a:rPr>
                <a:t>.</a:t>
              </a:r>
            </a:p>
            <a:p>
              <a:pPr eaLnBrk="1" hangingPunct="1">
                <a:spcBef>
                  <a:spcPct val="0"/>
                </a:spcBef>
              </a:pPr>
              <a:r>
                <a:rPr lang="es-ES" altLang="es-CL" sz="1800" dirty="0">
                  <a:cs typeface="Arial" panose="020B0604020202020204" pitchFamily="34" charset="0"/>
                </a:rPr>
                <a:t>En 1791 fue </a:t>
              </a:r>
              <a:r>
                <a:rPr lang="es-ES" altLang="es-CL" sz="1800" b="1" dirty="0">
                  <a:solidFill>
                    <a:srgbClr val="FF7800"/>
                  </a:solidFill>
                  <a:cs typeface="Arial" panose="020B0604020202020204" pitchFamily="34" charset="0"/>
                </a:rPr>
                <a:t>abolida</a:t>
              </a:r>
              <a:r>
                <a:rPr lang="es-ES" altLang="es-CL" sz="1800" dirty="0">
                  <a:cs typeface="Arial" panose="020B0604020202020204" pitchFamily="34" charset="0"/>
                </a:rPr>
                <a:t> durante la gobernación de Ambrosio O’Higgins.</a:t>
              </a:r>
            </a:p>
          </p:txBody>
        </p:sp>
        <p:sp>
          <p:nvSpPr>
            <p:cNvPr id="12" name="34 Redondear rectángulo de esquina del mismo lado">
              <a:extLst>
                <a:ext uri="{FF2B5EF4-FFF2-40B4-BE49-F238E27FC236}">
                  <a16:creationId xmlns:a16="http://schemas.microsoft.com/office/drawing/2014/main" id="{36039AB5-22AF-431A-B0EA-C9B22BEF8921}"/>
                </a:ext>
              </a:extLst>
            </p:cNvPr>
            <p:cNvSpPr/>
            <p:nvPr/>
          </p:nvSpPr>
          <p:spPr bwMode="auto">
            <a:xfrm>
              <a:off x="-12918" y="1215649"/>
              <a:ext cx="2535600" cy="420677"/>
            </a:xfrm>
            <a:prstGeom prst="round2SameRect">
              <a:avLst/>
            </a:prstGeom>
            <a:solidFill>
              <a:srgbClr val="FFC000">
                <a:alpha val="85000"/>
              </a:srgbClr>
            </a:solidFill>
            <a:ln>
              <a:solidFill>
                <a:srgbClr val="FF78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s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s-CL" b="1" dirty="0">
                  <a:solidFill>
                    <a:schemeClr val="tx1"/>
                  </a:solidFill>
                </a:rPr>
                <a:t>Decadencia de la encomienda</a:t>
              </a:r>
            </a:p>
          </p:txBody>
        </p:sp>
      </p:grpSp>
      <p:grpSp>
        <p:nvGrpSpPr>
          <p:cNvPr id="13" name="2 Grupo">
            <a:extLst>
              <a:ext uri="{FF2B5EF4-FFF2-40B4-BE49-F238E27FC236}">
                <a16:creationId xmlns:a16="http://schemas.microsoft.com/office/drawing/2014/main" id="{CBF37811-5FB5-4820-99FF-832C7A0F04AB}"/>
              </a:ext>
            </a:extLst>
          </p:cNvPr>
          <p:cNvGrpSpPr>
            <a:grpSpLocks/>
          </p:cNvGrpSpPr>
          <p:nvPr/>
        </p:nvGrpSpPr>
        <p:grpSpPr bwMode="auto">
          <a:xfrm>
            <a:off x="1108582" y="3429000"/>
            <a:ext cx="2386458" cy="3429000"/>
            <a:chOff x="7248326" y="2714489"/>
            <a:chExt cx="1895674" cy="3577833"/>
          </a:xfrm>
        </p:grpSpPr>
        <p:pic>
          <p:nvPicPr>
            <p:cNvPr id="14" name="19 Imagen">
              <a:extLst>
                <a:ext uri="{FF2B5EF4-FFF2-40B4-BE49-F238E27FC236}">
                  <a16:creationId xmlns:a16="http://schemas.microsoft.com/office/drawing/2014/main" id="{DF07D197-A646-4455-BBCE-BA7906E9F1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48327" y="2714489"/>
              <a:ext cx="1807692" cy="2746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14 CuadroTexto">
              <a:extLst>
                <a:ext uri="{FF2B5EF4-FFF2-40B4-BE49-F238E27FC236}">
                  <a16:creationId xmlns:a16="http://schemas.microsoft.com/office/drawing/2014/main" id="{AC08C752-53CF-44D5-A40D-4E442B629D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48326" y="5461126"/>
              <a:ext cx="1895674" cy="831196"/>
            </a:xfrm>
            <a:prstGeom prst="rect">
              <a:avLst/>
            </a:prstGeom>
            <a:noFill/>
            <a:ln>
              <a:noFill/>
            </a:ln>
            <a:scene3d>
              <a:camera prst="perspectiveFront"/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s-ES" altLang="es-CL" sz="1600" dirty="0"/>
                <a:t>Abusos contra indígenas encomendados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14281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D3A999-375F-440C-A498-A3EBB46CF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/>
              <a:t>Normas de trabajo indígena y pueblos de indios</a:t>
            </a:r>
          </a:p>
        </p:txBody>
      </p:sp>
      <p:graphicFrame>
        <p:nvGraphicFramePr>
          <p:cNvPr id="12" name="Tabla 12">
            <a:extLst>
              <a:ext uri="{FF2B5EF4-FFF2-40B4-BE49-F238E27FC236}">
                <a16:creationId xmlns:a16="http://schemas.microsoft.com/office/drawing/2014/main" id="{E2E15DCA-5A46-44F5-ADFD-ED9929649B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3487469"/>
              </p:ext>
            </p:extLst>
          </p:nvPr>
        </p:nvGraphicFramePr>
        <p:xfrm>
          <a:off x="579120" y="1247115"/>
          <a:ext cx="11033760" cy="501700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758440">
                  <a:extLst>
                    <a:ext uri="{9D8B030D-6E8A-4147-A177-3AD203B41FA5}">
                      <a16:colId xmlns:a16="http://schemas.microsoft.com/office/drawing/2014/main" val="3003508697"/>
                    </a:ext>
                  </a:extLst>
                </a:gridCol>
                <a:gridCol w="2758440">
                  <a:extLst>
                    <a:ext uri="{9D8B030D-6E8A-4147-A177-3AD203B41FA5}">
                      <a16:colId xmlns:a16="http://schemas.microsoft.com/office/drawing/2014/main" val="253686730"/>
                    </a:ext>
                  </a:extLst>
                </a:gridCol>
                <a:gridCol w="2758440">
                  <a:extLst>
                    <a:ext uri="{9D8B030D-6E8A-4147-A177-3AD203B41FA5}">
                      <a16:colId xmlns:a16="http://schemas.microsoft.com/office/drawing/2014/main" val="342297651"/>
                    </a:ext>
                  </a:extLst>
                </a:gridCol>
                <a:gridCol w="2758440">
                  <a:extLst>
                    <a:ext uri="{9D8B030D-6E8A-4147-A177-3AD203B41FA5}">
                      <a16:colId xmlns:a16="http://schemas.microsoft.com/office/drawing/2014/main" val="2604489686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r>
                        <a:rPr lang="es-CL" altLang="es-CL" sz="1600" dirty="0"/>
                        <a:t>Tasa: Reglamentación del trabajo indígena, para combatir el abuso de los encomenderos y mejorar la condición de los indígenas</a:t>
                      </a:r>
                      <a:endParaRPr lang="es-CL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5090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Tasa de Santillán (1559)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Tasa de Gamboa</a:t>
                      </a:r>
                    </a:p>
                    <a:p>
                      <a:r>
                        <a:rPr lang="es-CL" dirty="0"/>
                        <a:t>(1580)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Tasa de Esquilache (1620)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Tasa de Lazo de la Vega (1635)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50481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Bef>
                          <a:spcPct val="30000"/>
                        </a:spcBef>
                        <a:buFont typeface="Wingdings" panose="05000000000000000000" pitchFamily="2" charset="2"/>
                        <a:buChar char="Ø"/>
                      </a:pPr>
                      <a:r>
                        <a:rPr lang="es-CL" altLang="es-CL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 mantiene el servicio personal.</a:t>
                      </a:r>
                    </a:p>
                    <a:p>
                      <a:pPr>
                        <a:spcBef>
                          <a:spcPct val="30000"/>
                        </a:spcBef>
                        <a:buFont typeface="Wingdings" panose="05000000000000000000" pitchFamily="2" charset="2"/>
                        <a:buChar char="Ø"/>
                      </a:pPr>
                      <a:r>
                        <a:rPr lang="es-CL" altLang="es-CL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 establece la mita o turnos de trabajo.</a:t>
                      </a:r>
                    </a:p>
                    <a:p>
                      <a:pPr>
                        <a:spcBef>
                          <a:spcPct val="30000"/>
                        </a:spcBef>
                        <a:buFont typeface="Wingdings" panose="05000000000000000000" pitchFamily="2" charset="2"/>
                        <a:buChar char="Ø"/>
                      </a:pPr>
                      <a:r>
                        <a:rPr lang="es-CL" altLang="es-CL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 estableció el sesmo de oro (sexta parte de lo producido queda para el indígena).</a:t>
                      </a:r>
                    </a:p>
                    <a:p>
                      <a:pPr>
                        <a:spcBef>
                          <a:spcPct val="30000"/>
                        </a:spcBef>
                        <a:buFont typeface="Wingdings" panose="05000000000000000000" pitchFamily="2" charset="2"/>
                        <a:buChar char="Ø"/>
                      </a:pPr>
                      <a:r>
                        <a:rPr lang="es-CL" altLang="es-CL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Sólo trabajan los varones entre 18 y 50 años.</a:t>
                      </a:r>
                    </a:p>
                    <a:p>
                      <a:pPr>
                        <a:spcBef>
                          <a:spcPct val="30000"/>
                        </a:spcBef>
                        <a:buFont typeface="Wingdings" panose="05000000000000000000" pitchFamily="2" charset="2"/>
                        <a:buChar char="Ø"/>
                      </a:pPr>
                      <a:r>
                        <a:rPr lang="es-CL" altLang="es-CL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Prohíbe que los indígenas sean utilizados como transporte de carga.</a:t>
                      </a:r>
                      <a:endParaRPr lang="es-ES" altLang="es-C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s-C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ct val="30000"/>
                        </a:spcBef>
                        <a:buFont typeface="Wingdings" panose="05000000000000000000" pitchFamily="2" charset="2"/>
                        <a:buChar char="Ø"/>
                      </a:pPr>
                      <a:r>
                        <a:rPr lang="es-CL" altLang="es-CL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 abolió el servicio personal.</a:t>
                      </a:r>
                    </a:p>
                    <a:p>
                      <a:pPr>
                        <a:spcBef>
                          <a:spcPct val="30000"/>
                        </a:spcBef>
                        <a:buFont typeface="Wingdings" panose="05000000000000000000" pitchFamily="2" charset="2"/>
                        <a:buChar char="Ø"/>
                      </a:pPr>
                      <a:r>
                        <a:rPr lang="es-CL" altLang="es-CL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 establece el tributo en oro o especies.</a:t>
                      </a:r>
                    </a:p>
                    <a:p>
                      <a:pPr>
                        <a:spcBef>
                          <a:spcPct val="30000"/>
                        </a:spcBef>
                        <a:buFont typeface="Wingdings" panose="05000000000000000000" pitchFamily="2" charset="2"/>
                        <a:buChar char="Ø"/>
                      </a:pPr>
                      <a:r>
                        <a:rPr lang="es-CL" altLang="es-CL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 crean los pueblos de indios, donde los encomenderos no pueden ingresar.</a:t>
                      </a:r>
                    </a:p>
                    <a:p>
                      <a:pPr>
                        <a:spcBef>
                          <a:spcPct val="30000"/>
                        </a:spcBef>
                        <a:buFont typeface="Wingdings" panose="05000000000000000000" pitchFamily="2" charset="2"/>
                        <a:buChar char="Ø"/>
                      </a:pPr>
                      <a:r>
                        <a:rPr lang="es-CL" altLang="es-CL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Los corregidores son los que velan por el cumplimiento de las tasas.</a:t>
                      </a:r>
                    </a:p>
                    <a:p>
                      <a:endParaRPr lang="es-C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ct val="30000"/>
                        </a:spcBef>
                        <a:buFont typeface="Wingdings" panose="05000000000000000000" pitchFamily="2" charset="2"/>
                        <a:buChar char="Ø"/>
                      </a:pPr>
                      <a:r>
                        <a:rPr lang="es-CL" altLang="es-CL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 prohibió el trabajo obligatorio.</a:t>
                      </a:r>
                    </a:p>
                    <a:p>
                      <a:pPr>
                        <a:spcBef>
                          <a:spcPct val="30000"/>
                        </a:spcBef>
                        <a:buFont typeface="Wingdings" panose="05000000000000000000" pitchFamily="2" charset="2"/>
                        <a:buChar char="Ø"/>
                      </a:pPr>
                      <a:r>
                        <a:rPr lang="es-CL" altLang="es-CL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 establece el tributo en oro.</a:t>
                      </a:r>
                    </a:p>
                    <a:p>
                      <a:endParaRPr lang="es-C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ct val="30000"/>
                        </a:spcBef>
                        <a:buFont typeface="Wingdings" panose="05000000000000000000" pitchFamily="2" charset="2"/>
                        <a:buChar char="Ø"/>
                      </a:pPr>
                      <a:r>
                        <a:rPr lang="es-CL" altLang="es-CL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 abolió el servicio personal.</a:t>
                      </a:r>
                    </a:p>
                    <a:p>
                      <a:pPr>
                        <a:spcBef>
                          <a:spcPct val="30000"/>
                        </a:spcBef>
                        <a:buFont typeface="Wingdings" panose="05000000000000000000" pitchFamily="2" charset="2"/>
                        <a:buChar char="Ø"/>
                      </a:pPr>
                      <a:r>
                        <a:rPr lang="es-CL" altLang="es-CL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 establece el tributo en especies o con trabajo por un jornal.</a:t>
                      </a:r>
                    </a:p>
                    <a:p>
                      <a:endParaRPr lang="es-C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5746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30363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E0AD69-5DA1-4D3B-B6A9-05B496CE7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Pueblos de Indios</a:t>
            </a:r>
          </a:p>
        </p:txBody>
      </p:sp>
      <p:grpSp>
        <p:nvGrpSpPr>
          <p:cNvPr id="4" name="30 Grupo">
            <a:extLst>
              <a:ext uri="{FF2B5EF4-FFF2-40B4-BE49-F238E27FC236}">
                <a16:creationId xmlns:a16="http://schemas.microsoft.com/office/drawing/2014/main" id="{100F65BF-D322-4298-AE1E-CC47E9D575B4}"/>
              </a:ext>
            </a:extLst>
          </p:cNvPr>
          <p:cNvGrpSpPr>
            <a:grpSpLocks/>
          </p:cNvGrpSpPr>
          <p:nvPr/>
        </p:nvGrpSpPr>
        <p:grpSpPr bwMode="auto">
          <a:xfrm>
            <a:off x="1172211" y="1615262"/>
            <a:ext cx="10523078" cy="4718525"/>
            <a:chOff x="95397" y="3484795"/>
            <a:chExt cx="8947575" cy="3668276"/>
          </a:xfrm>
        </p:grpSpPr>
        <p:grpSp>
          <p:nvGrpSpPr>
            <p:cNvPr id="5" name="3 Grupo">
              <a:extLst>
                <a:ext uri="{FF2B5EF4-FFF2-40B4-BE49-F238E27FC236}">
                  <a16:creationId xmlns:a16="http://schemas.microsoft.com/office/drawing/2014/main" id="{6DFE70BA-55D8-4CCC-944D-F1E080CE18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5397" y="4092878"/>
              <a:ext cx="6420818" cy="2605577"/>
              <a:chOff x="629935" y="1212194"/>
              <a:chExt cx="3569944" cy="2708060"/>
            </a:xfrm>
          </p:grpSpPr>
          <p:sp>
            <p:nvSpPr>
              <p:cNvPr id="9" name="32 Rectángulo">
                <a:extLst>
                  <a:ext uri="{FF2B5EF4-FFF2-40B4-BE49-F238E27FC236}">
                    <a16:creationId xmlns:a16="http://schemas.microsoft.com/office/drawing/2014/main" id="{69F55A16-979A-4A91-84FE-4EDE72F550FF}"/>
                  </a:ext>
                </a:extLst>
              </p:cNvPr>
              <p:cNvSpPr/>
              <p:nvPr/>
            </p:nvSpPr>
            <p:spPr bwMode="auto">
              <a:xfrm>
                <a:off x="629935" y="1644596"/>
                <a:ext cx="3449909" cy="1939206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rgbClr val="FF78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s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s-ES"/>
              </a:p>
            </p:txBody>
          </p:sp>
          <p:sp>
            <p:nvSpPr>
              <p:cNvPr id="10" name="4 CuadroTexto">
                <a:extLst>
                  <a:ext uri="{FF2B5EF4-FFF2-40B4-BE49-F238E27FC236}">
                    <a16:creationId xmlns:a16="http://schemas.microsoft.com/office/drawing/2014/main" id="{3623FF21-9D0A-4BEE-838E-A22222DEAE3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9935" y="1719412"/>
                <a:ext cx="3569944" cy="22008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285750" indent="-285750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s-ES" altLang="es-CL" sz="1800" dirty="0">
                    <a:cs typeface="Arial" panose="020B0604020202020204" pitchFamily="34" charset="0"/>
                  </a:rPr>
                  <a:t>Consistían en </a:t>
                </a:r>
                <a:r>
                  <a:rPr lang="es-ES" altLang="es-CL" sz="1800" b="1" dirty="0">
                    <a:solidFill>
                      <a:srgbClr val="FF7800"/>
                    </a:solidFill>
                    <a:cs typeface="Arial" panose="020B0604020202020204" pitchFamily="34" charset="0"/>
                  </a:rPr>
                  <a:t>reducciones</a:t>
                </a:r>
                <a:r>
                  <a:rPr lang="es-ES" altLang="es-CL" sz="1800" dirty="0">
                    <a:cs typeface="Arial" panose="020B0604020202020204" pitchFamily="34" charset="0"/>
                  </a:rPr>
                  <a:t> de indígenas cercanas a las ciudades españolas, para que pudieran pagar </a:t>
                </a:r>
                <a:r>
                  <a:rPr lang="es-ES" altLang="es-CL" sz="1800" b="1" dirty="0">
                    <a:solidFill>
                      <a:srgbClr val="FF7800"/>
                    </a:solidFill>
                    <a:cs typeface="Arial" panose="020B0604020202020204" pitchFamily="34" charset="0"/>
                  </a:rPr>
                  <a:t>tributos</a:t>
                </a:r>
                <a:r>
                  <a:rPr lang="es-ES" altLang="es-CL" sz="1800" dirty="0">
                    <a:cs typeface="Arial" panose="020B0604020202020204" pitchFamily="34" charset="0"/>
                  </a:rPr>
                  <a:t> y organizarse.</a:t>
                </a:r>
              </a:p>
              <a:p>
                <a:pPr eaLnBrk="1" hangingPunct="1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s-ES" altLang="es-CL" sz="1800" dirty="0">
                    <a:cs typeface="Arial" panose="020B0604020202020204" pitchFamily="34" charset="0"/>
                  </a:rPr>
                  <a:t>Los indígenas poseían </a:t>
                </a:r>
                <a:r>
                  <a:rPr lang="es-ES" altLang="es-CL" sz="1800" b="1" dirty="0">
                    <a:solidFill>
                      <a:srgbClr val="FF7800"/>
                    </a:solidFill>
                    <a:cs typeface="Arial" panose="020B0604020202020204" pitchFamily="34" charset="0"/>
                  </a:rPr>
                  <a:t>tierras</a:t>
                </a:r>
                <a:r>
                  <a:rPr lang="es-ES" altLang="es-CL" sz="1800" dirty="0">
                    <a:cs typeface="Arial" panose="020B0604020202020204" pitchFamily="34" charset="0"/>
                  </a:rPr>
                  <a:t> para su cultivo y para el pago de </a:t>
                </a:r>
                <a:r>
                  <a:rPr lang="es-ES" altLang="es-CL" sz="1800" b="1" dirty="0">
                    <a:solidFill>
                      <a:srgbClr val="FF7800"/>
                    </a:solidFill>
                    <a:cs typeface="Arial" panose="020B0604020202020204" pitchFamily="34" charset="0"/>
                  </a:rPr>
                  <a:t>tributos</a:t>
                </a:r>
                <a:r>
                  <a:rPr lang="es-ES" altLang="es-CL" sz="1800" dirty="0">
                    <a:cs typeface="Arial" panose="020B0604020202020204" pitchFamily="34" charset="0"/>
                  </a:rPr>
                  <a:t>.</a:t>
                </a:r>
              </a:p>
              <a:p>
                <a:pPr eaLnBrk="1" hangingPunct="1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s-ES" altLang="es-CL" sz="1800" dirty="0">
                    <a:cs typeface="Arial" panose="020B0604020202020204" pitchFamily="34" charset="0"/>
                  </a:rPr>
                  <a:t>Eran administrados por un </a:t>
                </a:r>
                <a:r>
                  <a:rPr lang="es-ES" altLang="es-CL" sz="1800" b="1" dirty="0">
                    <a:solidFill>
                      <a:srgbClr val="FF7800"/>
                    </a:solidFill>
                    <a:cs typeface="Arial" panose="020B0604020202020204" pitchFamily="34" charset="0"/>
                  </a:rPr>
                  <a:t>cacique</a:t>
                </a:r>
                <a:r>
                  <a:rPr lang="es-ES" altLang="es-CL" sz="1800" dirty="0">
                    <a:cs typeface="Arial" panose="020B0604020202020204" pitchFamily="34" charset="0"/>
                  </a:rPr>
                  <a:t> y un </a:t>
                </a:r>
                <a:r>
                  <a:rPr lang="es-ES" altLang="es-CL" sz="1800" b="1" dirty="0">
                    <a:solidFill>
                      <a:srgbClr val="FF7800"/>
                    </a:solidFill>
                    <a:cs typeface="Arial" panose="020B0604020202020204" pitchFamily="34" charset="0"/>
                  </a:rPr>
                  <a:t>cabildo</a:t>
                </a:r>
                <a:r>
                  <a:rPr lang="es-ES" altLang="es-CL" sz="1800" dirty="0">
                    <a:cs typeface="Arial" panose="020B0604020202020204" pitchFamily="34" charset="0"/>
                  </a:rPr>
                  <a:t> electivo.</a:t>
                </a:r>
              </a:p>
              <a:p>
                <a:pPr eaLnBrk="1" hangingPunct="1">
                  <a:spcBef>
                    <a:spcPct val="0"/>
                  </a:spcBef>
                </a:pPr>
                <a:endParaRPr lang="es-ES" altLang="es-CL" sz="1800" dirty="0">
                  <a:cs typeface="Arial" panose="020B0604020202020204" pitchFamily="34" charset="0"/>
                </a:endParaRPr>
              </a:p>
              <a:p>
                <a:pPr eaLnBrk="1" hangingPunct="1">
                  <a:spcBef>
                    <a:spcPct val="0"/>
                  </a:spcBef>
                </a:pPr>
                <a:endParaRPr lang="es-ES" altLang="es-CL" sz="1800" b="1" dirty="0">
                  <a:solidFill>
                    <a:srgbClr val="FF78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" name="34 Redondear rectángulo de esquina del mismo lado">
                <a:extLst>
                  <a:ext uri="{FF2B5EF4-FFF2-40B4-BE49-F238E27FC236}">
                    <a16:creationId xmlns:a16="http://schemas.microsoft.com/office/drawing/2014/main" id="{5998A044-9144-4D8C-93E1-00E8571E3DAA}"/>
                  </a:ext>
                </a:extLst>
              </p:cNvPr>
              <p:cNvSpPr/>
              <p:nvPr/>
            </p:nvSpPr>
            <p:spPr bwMode="auto">
              <a:xfrm>
                <a:off x="629935" y="1212194"/>
                <a:ext cx="1537411" cy="420848"/>
              </a:xfrm>
              <a:prstGeom prst="round2SameRect">
                <a:avLst/>
              </a:prstGeom>
              <a:solidFill>
                <a:srgbClr val="FFC000">
                  <a:alpha val="85000"/>
                </a:srgbClr>
              </a:solidFill>
              <a:ln>
                <a:solidFill>
                  <a:srgbClr val="FF78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s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s-CL" b="1" dirty="0">
                    <a:solidFill>
                      <a:schemeClr val="tx1"/>
                    </a:solidFill>
                  </a:rPr>
                  <a:t>Pueblos de indios</a:t>
                </a:r>
              </a:p>
            </p:txBody>
          </p:sp>
        </p:grpSp>
        <p:grpSp>
          <p:nvGrpSpPr>
            <p:cNvPr id="6" name="6 Grupo">
              <a:extLst>
                <a:ext uri="{FF2B5EF4-FFF2-40B4-BE49-F238E27FC236}">
                  <a16:creationId xmlns:a16="http://schemas.microsoft.com/office/drawing/2014/main" id="{A6E866D6-5EBB-4A24-8CFA-0E997AD4C95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848477" y="3484795"/>
              <a:ext cx="2194495" cy="3668276"/>
              <a:chOff x="6848477" y="3484795"/>
              <a:chExt cx="2194495" cy="3668276"/>
            </a:xfrm>
          </p:grpSpPr>
          <p:sp>
            <p:nvSpPr>
              <p:cNvPr id="7" name="2 CuadroTexto">
                <a:extLst>
                  <a:ext uri="{FF2B5EF4-FFF2-40B4-BE49-F238E27FC236}">
                    <a16:creationId xmlns:a16="http://schemas.microsoft.com/office/drawing/2014/main" id="{1D94BD35-8040-48D4-85B8-B51F5E6F1B6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51053" y="6698455"/>
                <a:ext cx="1589341" cy="454616"/>
              </a:xfrm>
              <a:prstGeom prst="rect">
                <a:avLst/>
              </a:prstGeom>
              <a:noFill/>
              <a:ln>
                <a:noFill/>
              </a:ln>
              <a:scene3d>
                <a:camera prst="perspectiveFront"/>
                <a:lightRig rig="threePt" dir="t"/>
              </a:scene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just" eaLnBrk="1" hangingPunct="1">
                  <a:spcBef>
                    <a:spcPct val="0"/>
                  </a:spcBef>
                  <a:buFontTx/>
                  <a:buNone/>
                  <a:defRPr/>
                </a:pPr>
                <a:r>
                  <a:rPr lang="es-ES" altLang="es-CL" sz="1600" dirty="0"/>
                  <a:t>Plan del pueblo de Rapel, 1792 </a:t>
                </a:r>
              </a:p>
            </p:txBody>
          </p:sp>
          <p:pic>
            <p:nvPicPr>
              <p:cNvPr id="8" name="Picture 2" descr="http://www.memoriachilena.cl/602/articles-86639_thumbnail.jpg">
                <a:extLst>
                  <a:ext uri="{FF2B5EF4-FFF2-40B4-BE49-F238E27FC236}">
                    <a16:creationId xmlns:a16="http://schemas.microsoft.com/office/drawing/2014/main" id="{FF97E678-1D30-48B6-9CF4-964CFDAF8A3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164"/>
              <a:stretch/>
            </p:blipFill>
            <p:spPr bwMode="auto">
              <a:xfrm>
                <a:off x="6848477" y="3484795"/>
                <a:ext cx="2194495" cy="3134298"/>
              </a:xfrm>
              <a:prstGeom prst="rect">
                <a:avLst/>
              </a:prstGeom>
              <a:noFill/>
              <a:effectLst>
                <a:softEdge rad="3175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692279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9490C7-8097-49AC-85EB-893756E48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Actividad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3475AB8-0B38-4BE5-9D37-256C6F1BDE8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39496" y="1435608"/>
            <a:ext cx="11028108" cy="3977640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es-ES" sz="2000" dirty="0"/>
              <a:t>¿De qué manera se desarrollaron las relaciones entre hispanos e indígenas? </a:t>
            </a:r>
          </a:p>
          <a:p>
            <a:pPr marL="45720" indent="0" algn="just">
              <a:buNone/>
            </a:pPr>
            <a:endParaRPr lang="es-ES" sz="2000" dirty="0"/>
          </a:p>
          <a:p>
            <a:pPr marL="45720" indent="0" algn="just">
              <a:buNone/>
            </a:pPr>
            <a:r>
              <a:rPr lang="es-ES" sz="2000" dirty="0"/>
              <a:t>¿Por qué, a pesar de la violencia del proceso, en el caso americano se mantuvieron elementos culturales y étnicos de los indígenas hasta la actualidad (a diferencia de casos como el estadounidense)?</a:t>
            </a:r>
          </a:p>
          <a:p>
            <a:pPr marL="45720" indent="0" algn="just">
              <a:buNone/>
            </a:pPr>
            <a:endParaRPr lang="es-ES" sz="2000" dirty="0"/>
          </a:p>
          <a:p>
            <a:pPr marL="45720" indent="0" algn="just">
              <a:buNone/>
            </a:pPr>
            <a:r>
              <a:rPr lang="es-ES" sz="2000" dirty="0"/>
              <a:t>¿Cuál fue la actitud de la corona española frente a los abusos cometidos por encomenderos?</a:t>
            </a:r>
          </a:p>
          <a:p>
            <a:pPr marL="45720" indent="0" algn="just">
              <a:buNone/>
            </a:pPr>
            <a:endParaRPr lang="es-ES" sz="2000" dirty="0"/>
          </a:p>
          <a:p>
            <a:pPr marL="45720" indent="0" algn="just">
              <a:buNone/>
            </a:pPr>
            <a:r>
              <a:rPr lang="es-ES" sz="2000" dirty="0"/>
              <a:t>Considerando el concepto de “leyenda negra” revisado en clases anteriores y lo visto en la clase de hoy ¿En qué medida </a:t>
            </a:r>
            <a:r>
              <a:rPr lang="es-ES" sz="2000"/>
              <a:t>consideras que </a:t>
            </a:r>
            <a:r>
              <a:rPr lang="es-ES" sz="2000" dirty="0"/>
              <a:t>se cumple lo relatado en esta “leyenda negra”? Justifica.</a:t>
            </a:r>
          </a:p>
        </p:txBody>
      </p:sp>
    </p:spTree>
    <p:extLst>
      <p:ext uri="{BB962C8B-B14F-4D97-AF65-F5344CB8AC3E}">
        <p14:creationId xmlns:p14="http://schemas.microsoft.com/office/powerpoint/2010/main" val="3726918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hade val="95000"/>
            <a:satMod val="1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7">
            <a:extLst>
              <a:ext uri="{FF2B5EF4-FFF2-40B4-BE49-F238E27FC236}">
                <a16:creationId xmlns:a16="http://schemas.microsoft.com/office/drawing/2014/main" id="{8E8DBDA3-652C-4F87-B53B-7F73AC8F4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12191999" cy="6857999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42187232-3845-418F-A17C-C138F01D9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55058" cy="6858000"/>
          </a:xfrm>
          <a:prstGeom prst="rect">
            <a:avLst/>
          </a:prstGeom>
          <a:solidFill>
            <a:schemeClr val="accent1"/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F3EC10B-C66A-42DA-B147-0DAF4D9F5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009" y="873457"/>
            <a:ext cx="3273042" cy="5222543"/>
          </a:xfrm>
        </p:spPr>
        <p:txBody>
          <a:bodyPr>
            <a:normAutofit/>
          </a:bodyPr>
          <a:lstStyle/>
          <a:p>
            <a:r>
              <a:rPr lang="es-ES" sz="2800">
                <a:solidFill>
                  <a:srgbClr val="FFFFFF"/>
                </a:solidFill>
              </a:rPr>
              <a:t>Objetivo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E5E6E76-959A-47FA-9532-86CA4BE23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5081" y="873457"/>
            <a:ext cx="6020790" cy="5222543"/>
          </a:xfrm>
        </p:spPr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es-ES" sz="3200" dirty="0">
                <a:solidFill>
                  <a:schemeClr val="tx1"/>
                </a:solidFill>
              </a:rPr>
              <a:t>Analizar las principales características de las relaciones hispano-indígenas durante las conquista, considerando formas de trabajo y religiosidad.</a:t>
            </a:r>
          </a:p>
        </p:txBody>
      </p:sp>
    </p:spTree>
    <p:extLst>
      <p:ext uri="{BB962C8B-B14F-4D97-AF65-F5344CB8AC3E}">
        <p14:creationId xmlns:p14="http://schemas.microsoft.com/office/powerpoint/2010/main" val="1498168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A917E1-76AF-4A5A-BBC6-3EE178092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3468" y="4741948"/>
            <a:ext cx="6829520" cy="86203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La </a:t>
            </a:r>
            <a:r>
              <a:rPr lang="es-CL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Religiosidad en América latina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3CC831FD-2A0B-47F1-99B1-5C884A1081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057" r="13703" b="1"/>
          <a:stretch/>
        </p:blipFill>
        <p:spPr>
          <a:xfrm>
            <a:off x="8090690" y="171356"/>
            <a:ext cx="3797984" cy="4111321"/>
          </a:xfrm>
          <a:prstGeom prst="rect">
            <a:avLst/>
          </a:prstGeom>
        </p:spPr>
      </p:pic>
      <p:pic>
        <p:nvPicPr>
          <p:cNvPr id="11" name="Imagen 10" descr="Imagen que contiene taza&#10;&#10;Descripción generada automáticamente">
            <a:extLst>
              <a:ext uri="{FF2B5EF4-FFF2-40B4-BE49-F238E27FC236}">
                <a16:creationId xmlns:a16="http://schemas.microsoft.com/office/drawing/2014/main" id="{F748F818-682F-4B1A-904D-D0047AD0482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2256" b="10499"/>
          <a:stretch/>
        </p:blipFill>
        <p:spPr>
          <a:xfrm>
            <a:off x="307840" y="321732"/>
            <a:ext cx="3793472" cy="4111323"/>
          </a:xfrm>
          <a:prstGeom prst="rect">
            <a:avLst/>
          </a:prstGeom>
        </p:spPr>
      </p:pic>
      <p:pic>
        <p:nvPicPr>
          <p:cNvPr id="17" name="Imagen 16" descr="Grupo de personas con paraguas en la calle&#10;&#10;Descripción generada automáticamente">
            <a:extLst>
              <a:ext uri="{FF2B5EF4-FFF2-40B4-BE49-F238E27FC236}">
                <a16:creationId xmlns:a16="http://schemas.microsoft.com/office/drawing/2014/main" id="{775C3911-7441-4C0E-8667-D996290E8E8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t="5707" r="1" b="23703"/>
          <a:stretch/>
        </p:blipFill>
        <p:spPr>
          <a:xfrm>
            <a:off x="4101312" y="4545087"/>
            <a:ext cx="3797570" cy="2010551"/>
          </a:xfrm>
          <a:prstGeom prst="rect">
            <a:avLst/>
          </a:prstGeom>
        </p:spPr>
      </p:pic>
      <p:pic>
        <p:nvPicPr>
          <p:cNvPr id="14" name="Imagen 13" descr="Imagen que contiene pasto, exterior, bailarín, deporte&#10;&#10;Descripción generada automáticamente">
            <a:extLst>
              <a:ext uri="{FF2B5EF4-FFF2-40B4-BE49-F238E27FC236}">
                <a16:creationId xmlns:a16="http://schemas.microsoft.com/office/drawing/2014/main" id="{13B19D48-41B7-4647-9683-12A703DCF34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rcRect t="20272" r="1" b="8971"/>
          <a:stretch/>
        </p:blipFill>
        <p:spPr>
          <a:xfrm>
            <a:off x="8018228" y="4525715"/>
            <a:ext cx="3794760" cy="2013804"/>
          </a:xfrm>
          <a:prstGeom prst="rect">
            <a:avLst/>
          </a:prstGeom>
        </p:spPr>
      </p:pic>
      <p:pic>
        <p:nvPicPr>
          <p:cNvPr id="8" name="Imagen 7" descr="Imagen que contiene tela&#10;&#10;Descripción generada automáticamente">
            <a:extLst>
              <a:ext uri="{FF2B5EF4-FFF2-40B4-BE49-F238E27FC236}">
                <a16:creationId xmlns:a16="http://schemas.microsoft.com/office/drawing/2014/main" id="{3E649FA5-F841-40F1-8EF5-9DD27DB8739E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rcRect l="12735" r="12240"/>
          <a:stretch/>
        </p:blipFill>
        <p:spPr>
          <a:xfrm>
            <a:off x="307840" y="4525715"/>
            <a:ext cx="3794760" cy="2010551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A96A45C3-DB00-489E-8622-90E05314F43D}"/>
              </a:ext>
            </a:extLst>
          </p:cNvPr>
          <p:cNvSpPr txBox="1"/>
          <p:nvPr/>
        </p:nvSpPr>
        <p:spPr>
          <a:xfrm>
            <a:off x="4625164" y="171356"/>
            <a:ext cx="284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¿A que corresponde el contenido de algunas de estas imágenes?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616BBDFD-F995-494A-9412-DA25CD09510C}"/>
              </a:ext>
            </a:extLst>
          </p:cNvPr>
          <p:cNvSpPr txBox="1"/>
          <p:nvPr/>
        </p:nvSpPr>
        <p:spPr>
          <a:xfrm>
            <a:off x="4673600" y="1626851"/>
            <a:ext cx="284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¿Cómo crees que se dio el proceso de formación de estas formas de culto religiosos?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15F05EE5-B413-4BFA-AB8F-85FC7AB3C57C}"/>
              </a:ext>
            </a:extLst>
          </p:cNvPr>
          <p:cNvSpPr txBox="1"/>
          <p:nvPr/>
        </p:nvSpPr>
        <p:spPr>
          <a:xfrm>
            <a:off x="4603468" y="3217269"/>
            <a:ext cx="284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¿Qué rol tuvieron las culturas hispanas e indígenas en su conformación?</a:t>
            </a:r>
          </a:p>
        </p:txBody>
      </p:sp>
    </p:spTree>
    <p:extLst>
      <p:ext uri="{BB962C8B-B14F-4D97-AF65-F5344CB8AC3E}">
        <p14:creationId xmlns:p14="http://schemas.microsoft.com/office/powerpoint/2010/main" val="897147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lementos multimedia en línea 3" title="Sincretismo religioso en la Conquista">
            <a:hlinkClick r:id="" action="ppaction://media"/>
            <a:extLst>
              <a:ext uri="{FF2B5EF4-FFF2-40B4-BE49-F238E27FC236}">
                <a16:creationId xmlns:a16="http://schemas.microsoft.com/office/drawing/2014/main" id="{EECD8419-AF71-4445-9273-7C3D5841F635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761331" y="1105622"/>
            <a:ext cx="8669338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058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8BF20F16-7198-4D86-B206-14ECB6145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¿Qué se entiende por Sincretismo?</a:t>
            </a:r>
          </a:p>
        </p:txBody>
      </p:sp>
      <p:graphicFrame>
        <p:nvGraphicFramePr>
          <p:cNvPr id="10" name="Diagrama 9">
            <a:extLst>
              <a:ext uri="{FF2B5EF4-FFF2-40B4-BE49-F238E27FC236}">
                <a16:creationId xmlns:a16="http://schemas.microsoft.com/office/drawing/2014/main" id="{815FD726-2F3B-4FE7-A3DA-092D8E79A4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75411979"/>
              </p:ext>
            </p:extLst>
          </p:nvPr>
        </p:nvGraphicFramePr>
        <p:xfrm>
          <a:off x="521207" y="1259840"/>
          <a:ext cx="7538720" cy="5455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2" name="Picture 2" descr="Resultado de imagen para sincretismo americano">
            <a:extLst>
              <a:ext uri="{FF2B5EF4-FFF2-40B4-BE49-F238E27FC236}">
                <a16:creationId xmlns:a16="http://schemas.microsoft.com/office/drawing/2014/main" id="{3B4EA2F1-A4C0-4E46-A143-52BFBD5D40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987" y="1259840"/>
            <a:ext cx="5262551" cy="394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9338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6578C2-CD74-42B9-88B9-2608CE524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La fiesta de la Tirana en el mundo andino</a:t>
            </a:r>
          </a:p>
        </p:txBody>
      </p:sp>
      <p:pic>
        <p:nvPicPr>
          <p:cNvPr id="4" name="Elementos multimedia en línea 3" title="La Tirana: sus orￃﾭgenes e historia">
            <a:hlinkClick r:id="" action="ppaction://media"/>
            <a:extLst>
              <a:ext uri="{FF2B5EF4-FFF2-40B4-BE49-F238E27FC236}">
                <a16:creationId xmlns:a16="http://schemas.microsoft.com/office/drawing/2014/main" id="{A847FC4A-BBB0-4B11-93F6-3A43DCD11A4C}"/>
              </a:ext>
            </a:extLst>
          </p:cNvPr>
          <p:cNvPicPr>
            <a:picLocks noGrp="1" noRot="1" noChangeAspect="1"/>
          </p:cNvPicPr>
          <p:nvPr>
            <p:ph sz="quarter" idx="10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00332" y="1313715"/>
            <a:ext cx="8872105" cy="4990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813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F145B9-2EC4-4874-8CDC-FF77F5ABF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Ámbitos del sincretismo cultural en Chile</a:t>
            </a:r>
          </a:p>
        </p:txBody>
      </p:sp>
      <p:graphicFrame>
        <p:nvGraphicFramePr>
          <p:cNvPr id="5" name="Tabla 5">
            <a:extLst>
              <a:ext uri="{FF2B5EF4-FFF2-40B4-BE49-F238E27FC236}">
                <a16:creationId xmlns:a16="http://schemas.microsoft.com/office/drawing/2014/main" id="{F7A29D8B-B206-49AD-B832-2E4907C3EB25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1315852390"/>
              </p:ext>
            </p:extLst>
          </p:nvPr>
        </p:nvGraphicFramePr>
        <p:xfrm>
          <a:off x="2023109" y="1243044"/>
          <a:ext cx="8319771" cy="4052316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2773257">
                  <a:extLst>
                    <a:ext uri="{9D8B030D-6E8A-4147-A177-3AD203B41FA5}">
                      <a16:colId xmlns:a16="http://schemas.microsoft.com/office/drawing/2014/main" val="2659048146"/>
                    </a:ext>
                  </a:extLst>
                </a:gridCol>
                <a:gridCol w="2773257">
                  <a:extLst>
                    <a:ext uri="{9D8B030D-6E8A-4147-A177-3AD203B41FA5}">
                      <a16:colId xmlns:a16="http://schemas.microsoft.com/office/drawing/2014/main" val="579049492"/>
                    </a:ext>
                  </a:extLst>
                </a:gridCol>
                <a:gridCol w="2773257">
                  <a:extLst>
                    <a:ext uri="{9D8B030D-6E8A-4147-A177-3AD203B41FA5}">
                      <a16:colId xmlns:a16="http://schemas.microsoft.com/office/drawing/2014/main" val="1598732298"/>
                    </a:ext>
                  </a:extLst>
                </a:gridCol>
              </a:tblGrid>
              <a:tr h="745029">
                <a:tc>
                  <a:txBody>
                    <a:bodyPr/>
                    <a:lstStyle/>
                    <a:p>
                      <a:r>
                        <a:rPr lang="es-CL" dirty="0"/>
                        <a:t>Religioso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err="1"/>
                        <a:t>Lingüistico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Gastronómico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5960168"/>
                  </a:ext>
                </a:extLst>
              </a:tr>
              <a:tr h="3307287">
                <a:tc>
                  <a:txBody>
                    <a:bodyPr/>
                    <a:lstStyle/>
                    <a:p>
                      <a:pPr marL="285750" indent="-285750" eaLnBrk="1" hangingPunct="1">
                        <a:spcBef>
                          <a:spcPct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s-ES" altLang="es-CL" sz="1800" dirty="0">
                          <a:solidFill>
                            <a:schemeClr val="tx1"/>
                          </a:solidFill>
                          <a:cs typeface="Arial" panose="020B0604020202020204" pitchFamily="34" charset="0"/>
                        </a:rPr>
                        <a:t>Culto </a:t>
                      </a:r>
                      <a:r>
                        <a:rPr lang="es-ES" altLang="es-CL" sz="1800" b="1" dirty="0">
                          <a:solidFill>
                            <a:schemeClr val="tx1"/>
                          </a:solidFill>
                          <a:cs typeface="Arial" panose="020B0604020202020204" pitchFamily="34" charset="0"/>
                        </a:rPr>
                        <a:t>católico</a:t>
                      </a:r>
                      <a:r>
                        <a:rPr lang="es-ES" altLang="es-CL" sz="1800" dirty="0">
                          <a:solidFill>
                            <a:schemeClr val="tx1"/>
                          </a:solidFill>
                          <a:cs typeface="Arial" panose="020B0604020202020204" pitchFamily="34" charset="0"/>
                        </a:rPr>
                        <a:t> combinado con ritos indígenas.</a:t>
                      </a:r>
                    </a:p>
                    <a:p>
                      <a:pPr marL="285750" indent="-285750" eaLnBrk="1" hangingPunct="1">
                        <a:spcBef>
                          <a:spcPct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s-ES" altLang="es-CL" sz="1800" b="1" dirty="0">
                          <a:solidFill>
                            <a:schemeClr val="tx1"/>
                          </a:solidFill>
                          <a:cs typeface="Arial" panose="020B0604020202020204" pitchFamily="34" charset="0"/>
                        </a:rPr>
                        <a:t>Festividades</a:t>
                      </a:r>
                      <a:r>
                        <a:rPr lang="es-ES" altLang="es-CL" sz="1800" dirty="0">
                          <a:solidFill>
                            <a:schemeClr val="tx1"/>
                          </a:solidFill>
                          <a:cs typeface="Arial" panose="020B0604020202020204" pitchFamily="34" charset="0"/>
                        </a:rPr>
                        <a:t> religiosas: La Tirana, Cuasimodo.</a:t>
                      </a:r>
                    </a:p>
                    <a:p>
                      <a:pPr marL="285750" indent="-285750" eaLnBrk="1" hangingPunct="1">
                        <a:spcBef>
                          <a:spcPct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s-ES" altLang="es-CL" sz="1800" b="1" dirty="0">
                          <a:solidFill>
                            <a:schemeClr val="tx1"/>
                          </a:solidFill>
                          <a:cs typeface="Arial" panose="020B0604020202020204" pitchFamily="34" charset="0"/>
                        </a:rPr>
                        <a:t>Vírgenes</a:t>
                      </a:r>
                      <a:r>
                        <a:rPr lang="es-ES" altLang="es-CL" sz="1800" dirty="0">
                          <a:solidFill>
                            <a:schemeClr val="tx1"/>
                          </a:solidFill>
                          <a:cs typeface="Arial" panose="020B0604020202020204" pitchFamily="34" charset="0"/>
                        </a:rPr>
                        <a:t> mestizas: Andacollo.</a:t>
                      </a:r>
                    </a:p>
                    <a:p>
                      <a:pPr marL="285750" indent="-285750" eaLnBrk="1" hangingPunct="1">
                        <a:spcBef>
                          <a:spcPct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s-ES" altLang="es-CL" sz="1800" dirty="0">
                          <a:solidFill>
                            <a:schemeClr val="tx1"/>
                          </a:solidFill>
                          <a:cs typeface="Arial" panose="020B0604020202020204" pitchFamily="34" charset="0"/>
                        </a:rPr>
                        <a:t>Prácticas </a:t>
                      </a:r>
                      <a:r>
                        <a:rPr lang="es-ES" altLang="es-CL" sz="1800" b="1" dirty="0">
                          <a:solidFill>
                            <a:schemeClr val="tx1"/>
                          </a:solidFill>
                          <a:cs typeface="Arial" panose="020B0604020202020204" pitchFamily="34" charset="0"/>
                        </a:rPr>
                        <a:t>animistas</a:t>
                      </a:r>
                      <a:r>
                        <a:rPr lang="es-ES" altLang="es-CL" sz="1800" dirty="0">
                          <a:solidFill>
                            <a:schemeClr val="tx1"/>
                          </a:solidFill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endParaRPr lang="es-C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eaLnBrk="1" hangingPunct="1">
                        <a:spcBef>
                          <a:spcPct val="0"/>
                        </a:spcBef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s-ES" altLang="es-CL" sz="1800" dirty="0">
                          <a:solidFill>
                            <a:schemeClr val="tx1"/>
                          </a:solidFill>
                          <a:cs typeface="Arial" charset="0"/>
                        </a:rPr>
                        <a:t>Uso de palabras de origen indígena en la </a:t>
                      </a:r>
                      <a:r>
                        <a:rPr lang="es-ES" altLang="es-CL" sz="1800" b="1" dirty="0">
                          <a:solidFill>
                            <a:schemeClr val="tx1"/>
                          </a:solidFill>
                          <a:cs typeface="Arial" charset="0"/>
                        </a:rPr>
                        <a:t>toponimia</a:t>
                      </a:r>
                    </a:p>
                    <a:p>
                      <a:pPr marL="273050" indent="0" eaLnBrk="1" hangingPunct="1">
                        <a:spcBef>
                          <a:spcPct val="0"/>
                        </a:spcBef>
                        <a:buFontTx/>
                        <a:buNone/>
                        <a:defRPr/>
                      </a:pPr>
                      <a:r>
                        <a:rPr lang="es-ES" altLang="es-CL" sz="1800" dirty="0">
                          <a:solidFill>
                            <a:schemeClr val="tx1"/>
                          </a:solidFill>
                          <a:cs typeface="Arial" charset="0"/>
                        </a:rPr>
                        <a:t>y el </a:t>
                      </a:r>
                      <a:r>
                        <a:rPr lang="es-ES" altLang="es-CL" sz="1800" b="1" dirty="0">
                          <a:solidFill>
                            <a:schemeClr val="tx1"/>
                          </a:solidFill>
                          <a:cs typeface="Arial" charset="0"/>
                        </a:rPr>
                        <a:t>lenguaje</a:t>
                      </a:r>
                      <a:r>
                        <a:rPr lang="es-ES" altLang="es-CL" sz="1800" dirty="0">
                          <a:solidFill>
                            <a:schemeClr val="tx1"/>
                          </a:solidFill>
                          <a:cs typeface="Arial" charset="0"/>
                        </a:rPr>
                        <a:t> </a:t>
                      </a:r>
                      <a:r>
                        <a:rPr lang="es-ES" altLang="es-CL" sz="1800" b="1" dirty="0">
                          <a:solidFill>
                            <a:schemeClr val="tx1"/>
                          </a:solidFill>
                          <a:cs typeface="Arial" charset="0"/>
                        </a:rPr>
                        <a:t>cotidiano</a:t>
                      </a:r>
                      <a:r>
                        <a:rPr lang="es-ES" altLang="es-CL" sz="1800" dirty="0">
                          <a:solidFill>
                            <a:schemeClr val="tx1"/>
                          </a:solidFill>
                          <a:cs typeface="Arial" charset="0"/>
                        </a:rPr>
                        <a:t>.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s-C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altLang="es-CL" sz="1800" dirty="0">
                          <a:solidFill>
                            <a:schemeClr val="tx1"/>
                          </a:solidFill>
                          <a:cs typeface="Arial" panose="020B0604020202020204" pitchFamily="34" charset="0"/>
                        </a:rPr>
                        <a:t>Surgimiento de preparaciones que combinan productos de origen </a:t>
                      </a:r>
                      <a:r>
                        <a:rPr lang="es-ES" altLang="es-CL" sz="1800" b="1" dirty="0">
                          <a:solidFill>
                            <a:schemeClr val="tx1"/>
                          </a:solidFill>
                          <a:cs typeface="Arial" panose="020B0604020202020204" pitchFamily="34" charset="0"/>
                        </a:rPr>
                        <a:t>europeo</a:t>
                      </a:r>
                      <a:r>
                        <a:rPr lang="es-ES" altLang="es-CL" sz="1800" dirty="0">
                          <a:solidFill>
                            <a:schemeClr val="tx1"/>
                          </a:solidFill>
                          <a:cs typeface="Arial" panose="020B0604020202020204" pitchFamily="34" charset="0"/>
                        </a:rPr>
                        <a:t> e </a:t>
                      </a:r>
                      <a:r>
                        <a:rPr lang="es-ES" altLang="es-CL" sz="1800" b="1" dirty="0">
                          <a:solidFill>
                            <a:schemeClr val="tx1"/>
                          </a:solidFill>
                          <a:cs typeface="Arial" panose="020B0604020202020204" pitchFamily="34" charset="0"/>
                        </a:rPr>
                        <a:t>indígena,</a:t>
                      </a:r>
                      <a:r>
                        <a:rPr lang="es-ES" altLang="es-CL" sz="1800" dirty="0">
                          <a:solidFill>
                            <a:schemeClr val="tx1"/>
                          </a:solidFill>
                          <a:cs typeface="Arial" panose="020B0604020202020204" pitchFamily="34" charset="0"/>
                        </a:rPr>
                        <a:t> como la </a:t>
                      </a:r>
                      <a:r>
                        <a:rPr lang="es-ES" altLang="es-CL" sz="1800" b="1" dirty="0">
                          <a:solidFill>
                            <a:schemeClr val="tx1"/>
                          </a:solidFill>
                          <a:cs typeface="Arial" panose="020B0604020202020204" pitchFamily="34" charset="0"/>
                        </a:rPr>
                        <a:t>cazuela</a:t>
                      </a:r>
                      <a:r>
                        <a:rPr lang="es-ES" altLang="es-CL" sz="1800" dirty="0">
                          <a:solidFill>
                            <a:schemeClr val="tx1"/>
                          </a:solidFill>
                          <a:cs typeface="Arial" panose="020B0604020202020204" pitchFamily="34" charset="0"/>
                        </a:rPr>
                        <a:t> o el </a:t>
                      </a:r>
                      <a:r>
                        <a:rPr lang="es-ES" altLang="es-CL" sz="1800" b="1" dirty="0">
                          <a:solidFill>
                            <a:schemeClr val="tx1"/>
                          </a:solidFill>
                          <a:cs typeface="Arial" panose="020B0604020202020204" pitchFamily="34" charset="0"/>
                        </a:rPr>
                        <a:t>charquicán</a:t>
                      </a:r>
                      <a:r>
                        <a:rPr lang="es-ES" altLang="es-CL" sz="1800" dirty="0">
                          <a:solidFill>
                            <a:schemeClr val="tx1"/>
                          </a:solidFill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endParaRPr lang="es-C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8822148"/>
                  </a:ext>
                </a:extLst>
              </a:tr>
            </a:tbl>
          </a:graphicData>
        </a:graphic>
      </p:graphicFrame>
      <p:pic>
        <p:nvPicPr>
          <p:cNvPr id="7" name="Picture 2" title="Fiesta de La Tirana">
            <a:extLst>
              <a:ext uri="{FF2B5EF4-FFF2-40B4-BE49-F238E27FC236}">
                <a16:creationId xmlns:a16="http://schemas.microsoft.com/office/drawing/2014/main" id="{354CCDC6-42C7-4D67-940D-06461EDA24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r="4639"/>
          <a:stretch/>
        </p:blipFill>
        <p:spPr bwMode="auto">
          <a:xfrm>
            <a:off x="347218" y="4396745"/>
            <a:ext cx="2922539" cy="2163184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ttp://www.gourmet.cl/wp-content/uploads/2011/03/cazuela_de_vacuno.jpg">
            <a:extLst>
              <a:ext uri="{FF2B5EF4-FFF2-40B4-BE49-F238E27FC236}">
                <a16:creationId xmlns:a16="http://schemas.microsoft.com/office/drawing/2014/main" id="{5E0E784D-DCF4-4DE0-8975-0139B820BC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6765" y="4638740"/>
            <a:ext cx="3538017" cy="1952431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14 Imagen" descr="relaciones letrero.JPG">
            <a:extLst>
              <a:ext uri="{FF2B5EF4-FFF2-40B4-BE49-F238E27FC236}">
                <a16:creationId xmlns:a16="http://schemas.microsoft.com/office/drawing/2014/main" id="{B9EA0A7C-3E5C-47E7-83CD-EA6832E73D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378" y="4656496"/>
            <a:ext cx="4796973" cy="1864577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scene3d>
            <a:camera prst="perspectiveFron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881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6">
            <a:extLst>
              <a:ext uri="{FF2B5EF4-FFF2-40B4-BE49-F238E27FC236}">
                <a16:creationId xmlns:a16="http://schemas.microsoft.com/office/drawing/2014/main" id="{C79B1AF8-A94D-4E21-A2A0-7F161E1E81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8">
            <a:extLst>
              <a:ext uri="{FF2B5EF4-FFF2-40B4-BE49-F238E27FC236}">
                <a16:creationId xmlns:a16="http://schemas.microsoft.com/office/drawing/2014/main" id="{5E10CB9E-4C45-46DB-835A-2C29CE29A6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9" name="Straight Connector 10">
            <a:extLst>
              <a:ext uri="{FF2B5EF4-FFF2-40B4-BE49-F238E27FC236}">
                <a16:creationId xmlns:a16="http://schemas.microsoft.com/office/drawing/2014/main" id="{2C1AF0B9-E97D-4D5D-BA2D-1C0BDE3A5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2">
            <a:extLst>
              <a:ext uri="{FF2B5EF4-FFF2-40B4-BE49-F238E27FC236}">
                <a16:creationId xmlns:a16="http://schemas.microsoft.com/office/drawing/2014/main" id="{A62E6B9D-7061-462E-8947-2825B75789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21" name="Rectangle 14">
            <a:extLst>
              <a:ext uri="{FF2B5EF4-FFF2-40B4-BE49-F238E27FC236}">
                <a16:creationId xmlns:a16="http://schemas.microsoft.com/office/drawing/2014/main" id="{EBCBE66D-4E28-4F31-90A0-960C40C59C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14DE9C7-1DDD-4BB8-9E55-1F1E035D3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996" y="532263"/>
            <a:ext cx="9892751" cy="3684895"/>
          </a:xfrm>
          <a:noFill/>
          <a:ln w="12700" cmpd="sng">
            <a:noFill/>
          </a:ln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5000"/>
              </a:lnSpc>
            </a:pPr>
            <a:r>
              <a:rPr lang="en-US" sz="4400" b="1" cap="all">
                <a:solidFill>
                  <a:schemeClr val="tx1"/>
                </a:solidFill>
              </a:rPr>
              <a:t>Escenario para las relaciones hispano-indígenas</a:t>
            </a:r>
          </a:p>
        </p:txBody>
      </p:sp>
    </p:spTree>
    <p:extLst>
      <p:ext uri="{BB962C8B-B14F-4D97-AF65-F5344CB8AC3E}">
        <p14:creationId xmlns:p14="http://schemas.microsoft.com/office/powerpoint/2010/main" val="5571083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C01F8B-7B6C-4282-B4D0-6D21A383E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Requerimiento: La dominación de la corona española</a:t>
            </a:r>
          </a:p>
        </p:txBody>
      </p:sp>
      <p:pic>
        <p:nvPicPr>
          <p:cNvPr id="4" name="Elementos multimedia en línea 3" title="ￂ﾿Cￃﾳmo conquistaban los espaￃﾱoles a los indￃﾭgenas americanos?. El requerimiento">
            <a:hlinkClick r:id="" action="ppaction://media"/>
            <a:extLst>
              <a:ext uri="{FF2B5EF4-FFF2-40B4-BE49-F238E27FC236}">
                <a16:creationId xmlns:a16="http://schemas.microsoft.com/office/drawing/2014/main" id="{11FB44D2-C7F5-42B8-B25A-DEA3DD6E199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155724" y="1478427"/>
            <a:ext cx="8466478" cy="476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817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ase">
  <a:themeElements>
    <a:clrScheme name="Base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Base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e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889</Words>
  <Application>Microsoft Office PowerPoint</Application>
  <PresentationFormat>Panorámica</PresentationFormat>
  <Paragraphs>90</Paragraphs>
  <Slides>14</Slides>
  <Notes>1</Notes>
  <HiddenSlides>0</HiddenSlides>
  <MMClips>3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0" baseType="lpstr">
      <vt:lpstr>Arial</vt:lpstr>
      <vt:lpstr>Calibri</vt:lpstr>
      <vt:lpstr>Corbel</vt:lpstr>
      <vt:lpstr>Verdana</vt:lpstr>
      <vt:lpstr>Wingdings</vt:lpstr>
      <vt:lpstr>Base</vt:lpstr>
      <vt:lpstr>RELACIONES HISPANO-INDIGENAS durante la conquista Y LA COLONIA en América</vt:lpstr>
      <vt:lpstr>Objetivo</vt:lpstr>
      <vt:lpstr>La Religiosidad en América latina</vt:lpstr>
      <vt:lpstr>Presentación de PowerPoint</vt:lpstr>
      <vt:lpstr>¿Qué se entiende por Sincretismo?</vt:lpstr>
      <vt:lpstr>La fiesta de la Tirana en el mundo andino</vt:lpstr>
      <vt:lpstr>Ámbitos del sincretismo cultural en Chile</vt:lpstr>
      <vt:lpstr>Escenario para las relaciones hispano-indígenas</vt:lpstr>
      <vt:lpstr>Requerimiento: La dominación de la corona española</vt:lpstr>
      <vt:lpstr>Formas de trabajo y tributación</vt:lpstr>
      <vt:lpstr>La encomienda en Chile y América</vt:lpstr>
      <vt:lpstr>Normas de trabajo indígena y pueblos de indios</vt:lpstr>
      <vt:lpstr>Pueblos de Indios</vt:lpstr>
      <vt:lpstr>Actividad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Sincretismo religioso durante la conquista en América</dc:title>
  <dc:creator>Abraham López</dc:creator>
  <cp:lastModifiedBy>Carmen Barros Ortega</cp:lastModifiedBy>
  <cp:revision>10</cp:revision>
  <dcterms:created xsi:type="dcterms:W3CDTF">2020-07-27T08:12:03Z</dcterms:created>
  <dcterms:modified xsi:type="dcterms:W3CDTF">2021-08-06T19:21:50Z</dcterms:modified>
</cp:coreProperties>
</file>