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10" r:id="rId4"/>
    <p:sldId id="342" r:id="rId5"/>
    <p:sldId id="311" r:id="rId6"/>
    <p:sldId id="260" r:id="rId7"/>
    <p:sldId id="317" r:id="rId8"/>
    <p:sldId id="345" r:id="rId9"/>
    <p:sldId id="339" r:id="rId10"/>
    <p:sldId id="341" r:id="rId11"/>
    <p:sldId id="344" r:id="rId12"/>
    <p:sldId id="261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A1DCA-5E49-4EEC-8F28-0B9AC09D11A7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916C29-5FC9-4253-8C27-9067A4616D4E}" type="asst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Casa de Contratación</a:t>
          </a:r>
        </a:p>
      </dgm:t>
    </dgm:pt>
    <dgm:pt modelId="{4C4A624A-1B77-4E4F-B5B8-D9084C3F7FE3}" type="parTrans" cxnId="{FA8C73ED-6DDA-452D-AAE1-CFA5CD88B5EA}">
      <dgm:prSet/>
      <dgm:spPr>
        <a:ln>
          <a:solidFill>
            <a:srgbClr val="FF7800"/>
          </a:solidFill>
        </a:ln>
      </dgm:spPr>
      <dgm:t>
        <a:bodyPr/>
        <a:lstStyle/>
        <a:p>
          <a:endParaRPr lang="es-ES"/>
        </a:p>
      </dgm:t>
    </dgm:pt>
    <dgm:pt modelId="{8044E7E9-F244-46BB-A612-30B8319FC0AF}" type="sibTrans" cxnId="{FA8C73ED-6DDA-452D-AAE1-CFA5CD88B5EA}">
      <dgm:prSet/>
      <dgm:spPr/>
      <dgm:t>
        <a:bodyPr/>
        <a:lstStyle/>
        <a:p>
          <a:endParaRPr lang="es-ES"/>
        </a:p>
      </dgm:t>
    </dgm:pt>
    <dgm:pt modelId="{CA50B04A-8CE5-4A12-9DC9-CF155B40FDD8}" type="asst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Consejo de Indias</a:t>
          </a:r>
        </a:p>
      </dgm:t>
    </dgm:pt>
    <dgm:pt modelId="{18DFF77B-A940-418C-90B0-208BCA1E3B13}" type="parTrans" cxnId="{C973BE1A-5935-4D1F-9471-C311E4BE1305}">
      <dgm:prSet/>
      <dgm:spPr>
        <a:ln>
          <a:solidFill>
            <a:srgbClr val="FF7800"/>
          </a:solidFill>
        </a:ln>
      </dgm:spPr>
      <dgm:t>
        <a:bodyPr/>
        <a:lstStyle/>
        <a:p>
          <a:endParaRPr lang="es-ES"/>
        </a:p>
      </dgm:t>
    </dgm:pt>
    <dgm:pt modelId="{870D7888-FCCB-4DE3-931F-148E219E5DE8}" type="sibTrans" cxnId="{C973BE1A-5935-4D1F-9471-C311E4BE1305}">
      <dgm:prSet/>
      <dgm:spPr/>
      <dgm:t>
        <a:bodyPr/>
        <a:lstStyle/>
        <a:p>
          <a:endParaRPr lang="es-ES"/>
        </a:p>
      </dgm:t>
    </dgm:pt>
    <dgm:pt modelId="{1C4887BF-8B70-4776-AF1C-2B05AC7BD9DA}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pPr algn="ctr"/>
          <a:r>
            <a:rPr lang="es-ES" sz="2000" b="1" dirty="0">
              <a:solidFill>
                <a:schemeClr val="tx1"/>
              </a:solidFill>
            </a:rPr>
            <a:t>Corona</a:t>
          </a:r>
        </a:p>
      </dgm:t>
    </dgm:pt>
    <dgm:pt modelId="{3B444860-51E1-42C7-93A3-BE887FC50EA7}" type="sibTrans" cxnId="{C18A636E-117A-450B-A1B1-B22B10C0F57E}">
      <dgm:prSet/>
      <dgm:spPr/>
      <dgm:t>
        <a:bodyPr/>
        <a:lstStyle/>
        <a:p>
          <a:endParaRPr lang="es-ES"/>
        </a:p>
      </dgm:t>
    </dgm:pt>
    <dgm:pt modelId="{3D13660C-3B7E-411F-A7F5-370AE2A625E2}" type="parTrans" cxnId="{C18A636E-117A-450B-A1B1-B22B10C0F57E}">
      <dgm:prSet/>
      <dgm:spPr/>
      <dgm:t>
        <a:bodyPr/>
        <a:lstStyle/>
        <a:p>
          <a:endParaRPr lang="es-ES"/>
        </a:p>
      </dgm:t>
    </dgm:pt>
    <dgm:pt modelId="{0E9F0D22-2CB9-4E3C-B4D0-282E55CCDE86}" type="pres">
      <dgm:prSet presAssocID="{806A1DCA-5E49-4EEC-8F28-0B9AC09D11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AE3D04-6F09-4FDA-91CC-4DDEDD849208}" type="pres">
      <dgm:prSet presAssocID="{1C4887BF-8B70-4776-AF1C-2B05AC7BD9DA}" presName="hierRoot1" presStyleCnt="0">
        <dgm:presLayoutVars>
          <dgm:hierBranch val="init"/>
        </dgm:presLayoutVars>
      </dgm:prSet>
      <dgm:spPr/>
    </dgm:pt>
    <dgm:pt modelId="{3E80CEB4-7A7D-45F4-9E84-257C6CF3592D}" type="pres">
      <dgm:prSet presAssocID="{1C4887BF-8B70-4776-AF1C-2B05AC7BD9DA}" presName="rootComposite1" presStyleCnt="0"/>
      <dgm:spPr/>
    </dgm:pt>
    <dgm:pt modelId="{CB785689-5F7A-4020-910D-A674A72F35B6}" type="pres">
      <dgm:prSet presAssocID="{1C4887BF-8B70-4776-AF1C-2B05AC7BD9DA}" presName="rootText1" presStyleLbl="node0" presStyleIdx="0" presStyleCnt="1" custScaleX="73647" custScaleY="73822" custLinFactNeighborX="-429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9978FCD-B7D5-49F1-8607-1059A1694F52}" type="pres">
      <dgm:prSet presAssocID="{1C4887BF-8B70-4776-AF1C-2B05AC7BD9DA}" presName="rootPict1" presStyleLbl="alignImgPlace1" presStyleIdx="0" presStyleCnt="3" custScaleX="96025" custScaleY="84175" custLinFactX="200000" custLinFactNeighborX="203916" custLinFactNeighborY="46211"/>
      <dgm:spPr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702B9ED7-A6A1-413E-B8F8-5DFDC85CE0B4}" type="pres">
      <dgm:prSet presAssocID="{1C4887BF-8B70-4776-AF1C-2B05AC7BD9DA}" presName="rootConnector1" presStyleLbl="node1" presStyleIdx="0" presStyleCnt="0"/>
      <dgm:spPr/>
    </dgm:pt>
    <dgm:pt modelId="{4DF107F8-F2E7-45EA-AC7A-8366045EBC8A}" type="pres">
      <dgm:prSet presAssocID="{1C4887BF-8B70-4776-AF1C-2B05AC7BD9DA}" presName="hierChild2" presStyleCnt="0"/>
      <dgm:spPr/>
    </dgm:pt>
    <dgm:pt modelId="{E311D832-0380-406C-9920-938792549BAF}" type="pres">
      <dgm:prSet presAssocID="{1C4887BF-8B70-4776-AF1C-2B05AC7BD9DA}" presName="hierChild3" presStyleCnt="0"/>
      <dgm:spPr/>
    </dgm:pt>
    <dgm:pt modelId="{9437D04A-449F-4F55-998B-AE5B46616C66}" type="pres">
      <dgm:prSet presAssocID="{4C4A624A-1B77-4E4F-B5B8-D9084C3F7FE3}" presName="Name111" presStyleLbl="parChTrans1D2" presStyleIdx="0" presStyleCnt="2"/>
      <dgm:spPr/>
    </dgm:pt>
    <dgm:pt modelId="{923908F4-9D8D-4672-A84B-566ADA050537}" type="pres">
      <dgm:prSet presAssocID="{18916C29-5FC9-4253-8C27-9067A4616D4E}" presName="hierRoot3" presStyleCnt="0">
        <dgm:presLayoutVars>
          <dgm:hierBranch val="init"/>
        </dgm:presLayoutVars>
      </dgm:prSet>
      <dgm:spPr/>
    </dgm:pt>
    <dgm:pt modelId="{D1A6EBFE-AFE2-4376-A928-6C34BE25534C}" type="pres">
      <dgm:prSet presAssocID="{18916C29-5FC9-4253-8C27-9067A4616D4E}" presName="rootComposite3" presStyleCnt="0"/>
      <dgm:spPr/>
    </dgm:pt>
    <dgm:pt modelId="{E8EB31BA-36E6-493F-80B6-647789526FEF}" type="pres">
      <dgm:prSet presAssocID="{18916C29-5FC9-4253-8C27-9067A4616D4E}" presName="rootText3" presStyleLbl="asst1" presStyleIdx="0" presStyleCnt="2" custScaleX="85383" custScaleY="73822" custLinFactNeighborX="-1244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88B4775-7210-43C4-AD24-C6D53FF86F3B}" type="pres">
      <dgm:prSet presAssocID="{18916C29-5FC9-4253-8C27-9067A4616D4E}" presName="rootPict3" presStyleLbl="alignImgPlace1" presStyleIdx="1" presStyleCnt="3" custScaleX="96025" custScaleY="84175" custLinFactNeighborX="21165" custLinFactNeighborY="-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479908A-5FD5-455C-BB4E-478A61EFB25C}" type="pres">
      <dgm:prSet presAssocID="{18916C29-5FC9-4253-8C27-9067A4616D4E}" presName="rootConnector3" presStyleLbl="asst1" presStyleIdx="0" presStyleCnt="2"/>
      <dgm:spPr/>
    </dgm:pt>
    <dgm:pt modelId="{E5C72FC8-955F-4640-9707-52A9CB410764}" type="pres">
      <dgm:prSet presAssocID="{18916C29-5FC9-4253-8C27-9067A4616D4E}" presName="hierChild6" presStyleCnt="0"/>
      <dgm:spPr/>
    </dgm:pt>
    <dgm:pt modelId="{7A29FED1-02CF-4612-831C-CD2A7B1FF090}" type="pres">
      <dgm:prSet presAssocID="{18916C29-5FC9-4253-8C27-9067A4616D4E}" presName="hierChild7" presStyleCnt="0"/>
      <dgm:spPr/>
    </dgm:pt>
    <dgm:pt modelId="{7EE8F1DE-CF92-433B-911B-605679149644}" type="pres">
      <dgm:prSet presAssocID="{18DFF77B-A940-418C-90B0-208BCA1E3B13}" presName="Name111" presStyleLbl="parChTrans1D2" presStyleIdx="1" presStyleCnt="2"/>
      <dgm:spPr/>
    </dgm:pt>
    <dgm:pt modelId="{25BE6BD4-AAC1-4AE7-B11C-8E951AD66BE0}" type="pres">
      <dgm:prSet presAssocID="{CA50B04A-8CE5-4A12-9DC9-CF155B40FDD8}" presName="hierRoot3" presStyleCnt="0">
        <dgm:presLayoutVars>
          <dgm:hierBranch val="init"/>
        </dgm:presLayoutVars>
      </dgm:prSet>
      <dgm:spPr/>
    </dgm:pt>
    <dgm:pt modelId="{21F83CE3-9254-4604-A13D-F1D8193F6F79}" type="pres">
      <dgm:prSet presAssocID="{CA50B04A-8CE5-4A12-9DC9-CF155B40FDD8}" presName="rootComposite3" presStyleCnt="0"/>
      <dgm:spPr/>
    </dgm:pt>
    <dgm:pt modelId="{34110D44-E800-4746-9045-3522B90EA70D}" type="pres">
      <dgm:prSet presAssocID="{CA50B04A-8CE5-4A12-9DC9-CF155B40FDD8}" presName="rootText3" presStyleLbl="asst1" presStyleIdx="1" presStyleCnt="2" custScaleX="86208" custScaleY="73822" custLinFactNeighborX="-1244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79D3CBF-DE13-491B-B82A-C46D759CC5AE}" type="pres">
      <dgm:prSet presAssocID="{CA50B04A-8CE5-4A12-9DC9-CF155B40FDD8}" presName="rootPict3" presStyleLbl="alignImgPlace1" presStyleIdx="2" presStyleCnt="3" custScaleX="96025" custScaleY="84175" custLinFactNeighborX="15930" custLinFactNeighborY="-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ACF2CBA-2E3A-4D64-83F4-53D8B1AA526A}" type="pres">
      <dgm:prSet presAssocID="{CA50B04A-8CE5-4A12-9DC9-CF155B40FDD8}" presName="rootConnector3" presStyleLbl="asst1" presStyleIdx="1" presStyleCnt="2"/>
      <dgm:spPr/>
    </dgm:pt>
    <dgm:pt modelId="{0A8012DE-8E13-457B-87A6-3E01CB555EC0}" type="pres">
      <dgm:prSet presAssocID="{CA50B04A-8CE5-4A12-9DC9-CF155B40FDD8}" presName="hierChild6" presStyleCnt="0"/>
      <dgm:spPr/>
    </dgm:pt>
    <dgm:pt modelId="{75A48D45-B5FF-422F-ADA0-DA93376121FD}" type="pres">
      <dgm:prSet presAssocID="{CA50B04A-8CE5-4A12-9DC9-CF155B40FDD8}" presName="hierChild7" presStyleCnt="0"/>
      <dgm:spPr/>
    </dgm:pt>
  </dgm:ptLst>
  <dgm:cxnLst>
    <dgm:cxn modelId="{BDF1B200-B402-49E8-84EF-53209DECFB0E}" type="presOf" srcId="{18916C29-5FC9-4253-8C27-9067A4616D4E}" destId="{E8EB31BA-36E6-493F-80B6-647789526FEF}" srcOrd="0" destOrd="0" presId="urn:microsoft.com/office/officeart/2005/8/layout/pictureOrgChart+Icon"/>
    <dgm:cxn modelId="{C973BE1A-5935-4D1F-9471-C311E4BE1305}" srcId="{1C4887BF-8B70-4776-AF1C-2B05AC7BD9DA}" destId="{CA50B04A-8CE5-4A12-9DC9-CF155B40FDD8}" srcOrd="1" destOrd="0" parTransId="{18DFF77B-A940-418C-90B0-208BCA1E3B13}" sibTransId="{870D7888-FCCB-4DE3-931F-148E219E5DE8}"/>
    <dgm:cxn modelId="{54E9E039-C6DC-4CE4-B076-CCC6AF86F24E}" type="presOf" srcId="{4C4A624A-1B77-4E4F-B5B8-D9084C3F7FE3}" destId="{9437D04A-449F-4F55-998B-AE5B46616C66}" srcOrd="0" destOrd="0" presId="urn:microsoft.com/office/officeart/2005/8/layout/pictureOrgChart+Icon"/>
    <dgm:cxn modelId="{DC71233C-D1F4-494A-AFDA-62D77C97B83F}" type="presOf" srcId="{CA50B04A-8CE5-4A12-9DC9-CF155B40FDD8}" destId="{34110D44-E800-4746-9045-3522B90EA70D}" srcOrd="0" destOrd="0" presId="urn:microsoft.com/office/officeart/2005/8/layout/pictureOrgChart+Icon"/>
    <dgm:cxn modelId="{1713CC5E-578E-49E9-A9B3-69B4DB003F6F}" type="presOf" srcId="{1C4887BF-8B70-4776-AF1C-2B05AC7BD9DA}" destId="{CB785689-5F7A-4020-910D-A674A72F35B6}" srcOrd="0" destOrd="0" presId="urn:microsoft.com/office/officeart/2005/8/layout/pictureOrgChart+Icon"/>
    <dgm:cxn modelId="{C18A636E-117A-450B-A1B1-B22B10C0F57E}" srcId="{806A1DCA-5E49-4EEC-8F28-0B9AC09D11A7}" destId="{1C4887BF-8B70-4776-AF1C-2B05AC7BD9DA}" srcOrd="0" destOrd="0" parTransId="{3D13660C-3B7E-411F-A7F5-370AE2A625E2}" sibTransId="{3B444860-51E1-42C7-93A3-BE887FC50EA7}"/>
    <dgm:cxn modelId="{6C95B158-1001-4903-82D0-7A3810E70F94}" type="presOf" srcId="{18DFF77B-A940-418C-90B0-208BCA1E3B13}" destId="{7EE8F1DE-CF92-433B-911B-605679149644}" srcOrd="0" destOrd="0" presId="urn:microsoft.com/office/officeart/2005/8/layout/pictureOrgChart+Icon"/>
    <dgm:cxn modelId="{784EAC84-4A95-4E11-A60A-FBEED0801ADB}" type="presOf" srcId="{806A1DCA-5E49-4EEC-8F28-0B9AC09D11A7}" destId="{0E9F0D22-2CB9-4E3C-B4D0-282E55CCDE86}" srcOrd="0" destOrd="0" presId="urn:microsoft.com/office/officeart/2005/8/layout/pictureOrgChart+Icon"/>
    <dgm:cxn modelId="{73F7CEA7-995F-42CE-9818-E5B275D41F0B}" type="presOf" srcId="{CA50B04A-8CE5-4A12-9DC9-CF155B40FDD8}" destId="{FACF2CBA-2E3A-4D64-83F4-53D8B1AA526A}" srcOrd="1" destOrd="0" presId="urn:microsoft.com/office/officeart/2005/8/layout/pictureOrgChart+Icon"/>
    <dgm:cxn modelId="{40842FAA-B7BF-430E-849E-F93EC3A21C60}" type="presOf" srcId="{18916C29-5FC9-4253-8C27-9067A4616D4E}" destId="{1479908A-5FD5-455C-BB4E-478A61EFB25C}" srcOrd="1" destOrd="0" presId="urn:microsoft.com/office/officeart/2005/8/layout/pictureOrgChart+Icon"/>
    <dgm:cxn modelId="{5104D1DE-B1A1-47C9-969A-E4D746CF2CC0}" type="presOf" srcId="{1C4887BF-8B70-4776-AF1C-2B05AC7BD9DA}" destId="{702B9ED7-A6A1-413E-B8F8-5DFDC85CE0B4}" srcOrd="1" destOrd="0" presId="urn:microsoft.com/office/officeart/2005/8/layout/pictureOrgChart+Icon"/>
    <dgm:cxn modelId="{FA8C73ED-6DDA-452D-AAE1-CFA5CD88B5EA}" srcId="{1C4887BF-8B70-4776-AF1C-2B05AC7BD9DA}" destId="{18916C29-5FC9-4253-8C27-9067A4616D4E}" srcOrd="0" destOrd="0" parTransId="{4C4A624A-1B77-4E4F-B5B8-D9084C3F7FE3}" sibTransId="{8044E7E9-F244-46BB-A612-30B8319FC0AF}"/>
    <dgm:cxn modelId="{EC4ADBF8-614D-4996-95C1-85732971EDE2}" type="presParOf" srcId="{0E9F0D22-2CB9-4E3C-B4D0-282E55CCDE86}" destId="{08AE3D04-6F09-4FDA-91CC-4DDEDD849208}" srcOrd="0" destOrd="0" presId="urn:microsoft.com/office/officeart/2005/8/layout/pictureOrgChart+Icon"/>
    <dgm:cxn modelId="{F706840F-3D25-4D64-827A-31DDEC7E7E12}" type="presParOf" srcId="{08AE3D04-6F09-4FDA-91CC-4DDEDD849208}" destId="{3E80CEB4-7A7D-45F4-9E84-257C6CF3592D}" srcOrd="0" destOrd="0" presId="urn:microsoft.com/office/officeart/2005/8/layout/pictureOrgChart+Icon"/>
    <dgm:cxn modelId="{7C6AB7C0-FD45-48DA-8404-CA2C47CA1268}" type="presParOf" srcId="{3E80CEB4-7A7D-45F4-9E84-257C6CF3592D}" destId="{CB785689-5F7A-4020-910D-A674A72F35B6}" srcOrd="0" destOrd="0" presId="urn:microsoft.com/office/officeart/2005/8/layout/pictureOrgChart+Icon"/>
    <dgm:cxn modelId="{CE25FC62-6EDC-4542-874F-F6EC63298CA5}" type="presParOf" srcId="{3E80CEB4-7A7D-45F4-9E84-257C6CF3592D}" destId="{D9978FCD-B7D5-49F1-8607-1059A1694F52}" srcOrd="1" destOrd="0" presId="urn:microsoft.com/office/officeart/2005/8/layout/pictureOrgChart+Icon"/>
    <dgm:cxn modelId="{9B7A56B8-4DC1-4708-B0DD-9422CB9FD26E}" type="presParOf" srcId="{3E80CEB4-7A7D-45F4-9E84-257C6CF3592D}" destId="{702B9ED7-A6A1-413E-B8F8-5DFDC85CE0B4}" srcOrd="2" destOrd="0" presId="urn:microsoft.com/office/officeart/2005/8/layout/pictureOrgChart+Icon"/>
    <dgm:cxn modelId="{0FC6888F-CB51-4D48-BC69-451EBCA9CC1C}" type="presParOf" srcId="{08AE3D04-6F09-4FDA-91CC-4DDEDD849208}" destId="{4DF107F8-F2E7-45EA-AC7A-8366045EBC8A}" srcOrd="1" destOrd="0" presId="urn:microsoft.com/office/officeart/2005/8/layout/pictureOrgChart+Icon"/>
    <dgm:cxn modelId="{81E8A3ED-34D6-44EA-8518-7EE9A66145DC}" type="presParOf" srcId="{08AE3D04-6F09-4FDA-91CC-4DDEDD849208}" destId="{E311D832-0380-406C-9920-938792549BAF}" srcOrd="2" destOrd="0" presId="urn:microsoft.com/office/officeart/2005/8/layout/pictureOrgChart+Icon"/>
    <dgm:cxn modelId="{E62D63D0-76A3-4215-9875-B90B8D25A919}" type="presParOf" srcId="{E311D832-0380-406C-9920-938792549BAF}" destId="{9437D04A-449F-4F55-998B-AE5B46616C66}" srcOrd="0" destOrd="0" presId="urn:microsoft.com/office/officeart/2005/8/layout/pictureOrgChart+Icon"/>
    <dgm:cxn modelId="{3132E7FB-4A49-4D76-BBF6-239DDF0CC0DE}" type="presParOf" srcId="{E311D832-0380-406C-9920-938792549BAF}" destId="{923908F4-9D8D-4672-A84B-566ADA050537}" srcOrd="1" destOrd="0" presId="urn:microsoft.com/office/officeart/2005/8/layout/pictureOrgChart+Icon"/>
    <dgm:cxn modelId="{B49A0568-5CA3-4F27-8936-E8A1ECFB2C75}" type="presParOf" srcId="{923908F4-9D8D-4672-A84B-566ADA050537}" destId="{D1A6EBFE-AFE2-4376-A928-6C34BE25534C}" srcOrd="0" destOrd="0" presId="urn:microsoft.com/office/officeart/2005/8/layout/pictureOrgChart+Icon"/>
    <dgm:cxn modelId="{CA967222-821E-4764-9371-093E62EA32BE}" type="presParOf" srcId="{D1A6EBFE-AFE2-4376-A928-6C34BE25534C}" destId="{E8EB31BA-36E6-493F-80B6-647789526FEF}" srcOrd="0" destOrd="0" presId="urn:microsoft.com/office/officeart/2005/8/layout/pictureOrgChart+Icon"/>
    <dgm:cxn modelId="{C56AA981-10E4-41C4-A979-D7ECA0EDF5CC}" type="presParOf" srcId="{D1A6EBFE-AFE2-4376-A928-6C34BE25534C}" destId="{988B4775-7210-43C4-AD24-C6D53FF86F3B}" srcOrd="1" destOrd="0" presId="urn:microsoft.com/office/officeart/2005/8/layout/pictureOrgChart+Icon"/>
    <dgm:cxn modelId="{E31F40E6-8D2F-4383-9D1B-8E324A76AADB}" type="presParOf" srcId="{D1A6EBFE-AFE2-4376-A928-6C34BE25534C}" destId="{1479908A-5FD5-455C-BB4E-478A61EFB25C}" srcOrd="2" destOrd="0" presId="urn:microsoft.com/office/officeart/2005/8/layout/pictureOrgChart+Icon"/>
    <dgm:cxn modelId="{2B01B7E4-8CE9-4307-81B2-ABA98CC9CC39}" type="presParOf" srcId="{923908F4-9D8D-4672-A84B-566ADA050537}" destId="{E5C72FC8-955F-4640-9707-52A9CB410764}" srcOrd="1" destOrd="0" presId="urn:microsoft.com/office/officeart/2005/8/layout/pictureOrgChart+Icon"/>
    <dgm:cxn modelId="{C144753B-A1B9-4535-ABE7-219E992FC414}" type="presParOf" srcId="{923908F4-9D8D-4672-A84B-566ADA050537}" destId="{7A29FED1-02CF-4612-831C-CD2A7B1FF090}" srcOrd="2" destOrd="0" presId="urn:microsoft.com/office/officeart/2005/8/layout/pictureOrgChart+Icon"/>
    <dgm:cxn modelId="{0BBFD68A-B6B6-4EB7-A512-D0A20ECE9EC5}" type="presParOf" srcId="{E311D832-0380-406C-9920-938792549BAF}" destId="{7EE8F1DE-CF92-433B-911B-605679149644}" srcOrd="2" destOrd="0" presId="urn:microsoft.com/office/officeart/2005/8/layout/pictureOrgChart+Icon"/>
    <dgm:cxn modelId="{1084C8D2-9DCF-441B-8A28-661651CEEF36}" type="presParOf" srcId="{E311D832-0380-406C-9920-938792549BAF}" destId="{25BE6BD4-AAC1-4AE7-B11C-8E951AD66BE0}" srcOrd="3" destOrd="0" presId="urn:microsoft.com/office/officeart/2005/8/layout/pictureOrgChart+Icon"/>
    <dgm:cxn modelId="{B278E224-4228-448D-8E2D-6EBBD1D0A8D3}" type="presParOf" srcId="{25BE6BD4-AAC1-4AE7-B11C-8E951AD66BE0}" destId="{21F83CE3-9254-4604-A13D-F1D8193F6F79}" srcOrd="0" destOrd="0" presId="urn:microsoft.com/office/officeart/2005/8/layout/pictureOrgChart+Icon"/>
    <dgm:cxn modelId="{8F085CEF-E0DF-4971-831B-33422EF7D542}" type="presParOf" srcId="{21F83CE3-9254-4604-A13D-F1D8193F6F79}" destId="{34110D44-E800-4746-9045-3522B90EA70D}" srcOrd="0" destOrd="0" presId="urn:microsoft.com/office/officeart/2005/8/layout/pictureOrgChart+Icon"/>
    <dgm:cxn modelId="{A600F69D-C2A0-49D2-BA16-FE2AA8FF72E3}" type="presParOf" srcId="{21F83CE3-9254-4604-A13D-F1D8193F6F79}" destId="{079D3CBF-DE13-491B-B82A-C46D759CC5AE}" srcOrd="1" destOrd="0" presId="urn:microsoft.com/office/officeart/2005/8/layout/pictureOrgChart+Icon"/>
    <dgm:cxn modelId="{5129AD27-AC9E-4DC1-BDA0-00357EC1B527}" type="presParOf" srcId="{21F83CE3-9254-4604-A13D-F1D8193F6F79}" destId="{FACF2CBA-2E3A-4D64-83F4-53D8B1AA526A}" srcOrd="2" destOrd="0" presId="urn:microsoft.com/office/officeart/2005/8/layout/pictureOrgChart+Icon"/>
    <dgm:cxn modelId="{4E958F58-B1A8-4008-9869-08AF64AD8C9D}" type="presParOf" srcId="{25BE6BD4-AAC1-4AE7-B11C-8E951AD66BE0}" destId="{0A8012DE-8E13-457B-87A6-3E01CB555EC0}" srcOrd="1" destOrd="0" presId="urn:microsoft.com/office/officeart/2005/8/layout/pictureOrgChart+Icon"/>
    <dgm:cxn modelId="{ED66E24D-4450-4DBE-9F1D-3860D6BFFA9B}" type="presParOf" srcId="{25BE6BD4-AAC1-4AE7-B11C-8E951AD66BE0}" destId="{75A48D45-B5FF-422F-ADA0-DA93376121F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8F1DE-CF92-433B-911B-605679149644}">
      <dsp:nvSpPr>
        <dsp:cNvPr id="0" name=""/>
        <dsp:cNvSpPr/>
      </dsp:nvSpPr>
      <dsp:spPr>
        <a:xfrm>
          <a:off x="3667486" y="1223807"/>
          <a:ext cx="417961" cy="15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120"/>
              </a:lnTo>
              <a:lnTo>
                <a:pt x="417961" y="1503120"/>
              </a:lnTo>
            </a:path>
          </a:pathLst>
        </a:custGeom>
        <a:noFill/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D04A-449F-4F55-998B-AE5B46616C66}">
      <dsp:nvSpPr>
        <dsp:cNvPr id="0" name=""/>
        <dsp:cNvSpPr/>
      </dsp:nvSpPr>
      <dsp:spPr>
        <a:xfrm>
          <a:off x="3173903" y="1223807"/>
          <a:ext cx="493583" cy="1503120"/>
        </a:xfrm>
        <a:custGeom>
          <a:avLst/>
          <a:gdLst/>
          <a:ahLst/>
          <a:cxnLst/>
          <a:rect l="0" t="0" r="0" b="0"/>
          <a:pathLst>
            <a:path>
              <a:moveTo>
                <a:pt x="493583" y="0"/>
              </a:moveTo>
              <a:lnTo>
                <a:pt x="493583" y="1503120"/>
              </a:lnTo>
              <a:lnTo>
                <a:pt x="0" y="1503120"/>
              </a:lnTo>
            </a:path>
          </a:pathLst>
        </a:custGeom>
        <a:noFill/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5689-5F7A-4020-910D-A674A72F35B6}">
      <dsp:nvSpPr>
        <dsp:cNvPr id="0" name=""/>
        <dsp:cNvSpPr/>
      </dsp:nvSpPr>
      <dsp:spPr>
        <a:xfrm>
          <a:off x="2464222" y="17684"/>
          <a:ext cx="2406528" cy="1206123"/>
        </a:xfrm>
        <a:prstGeom prst="flowChartAlternateProcess">
          <a:avLst/>
        </a:prstGeom>
        <a:solidFill>
          <a:srgbClr val="FF7800">
            <a:alpha val="55000"/>
          </a:srgbClr>
        </a:solidFill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393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Corona</a:t>
          </a:r>
        </a:p>
      </dsp:txBody>
      <dsp:txXfrm>
        <a:off x="2523099" y="76561"/>
        <a:ext cx="2288774" cy="1088369"/>
      </dsp:txXfrm>
    </dsp:sp>
    <dsp:sp modelId="{D9978FCD-B7D5-49F1-8607-1059A1694F52}">
      <dsp:nvSpPr>
        <dsp:cNvPr id="0" name=""/>
        <dsp:cNvSpPr/>
      </dsp:nvSpPr>
      <dsp:spPr>
        <a:xfrm>
          <a:off x="6187462" y="658075"/>
          <a:ext cx="941329" cy="110021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B31BA-36E6-493F-80B6-647789526FEF}">
      <dsp:nvSpPr>
        <dsp:cNvPr id="0" name=""/>
        <dsp:cNvSpPr/>
      </dsp:nvSpPr>
      <dsp:spPr>
        <a:xfrm>
          <a:off x="383883" y="2123866"/>
          <a:ext cx="2790020" cy="1206123"/>
        </a:xfrm>
        <a:prstGeom prst="flowChartAlternateProcess">
          <a:avLst/>
        </a:prstGeom>
        <a:solidFill>
          <a:srgbClr val="FF7800">
            <a:alpha val="55000"/>
          </a:srgbClr>
        </a:solidFill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393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Casa de Contratación</a:t>
          </a:r>
        </a:p>
      </dsp:txBody>
      <dsp:txXfrm>
        <a:off x="442760" y="2182743"/>
        <a:ext cx="2672266" cy="1088369"/>
      </dsp:txXfrm>
    </dsp:sp>
    <dsp:sp modelId="{988B4775-7210-43C4-AD24-C6D53FF86F3B}">
      <dsp:nvSpPr>
        <dsp:cNvPr id="0" name=""/>
        <dsp:cNvSpPr/>
      </dsp:nvSpPr>
      <dsp:spPr>
        <a:xfrm>
          <a:off x="576061" y="2160238"/>
          <a:ext cx="941329" cy="11002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10D44-E800-4746-9045-3522B90EA70D}">
      <dsp:nvSpPr>
        <dsp:cNvPr id="0" name=""/>
        <dsp:cNvSpPr/>
      </dsp:nvSpPr>
      <dsp:spPr>
        <a:xfrm>
          <a:off x="4085447" y="2123866"/>
          <a:ext cx="2816978" cy="1206123"/>
        </a:xfrm>
        <a:prstGeom prst="flowChartAlternateProcess">
          <a:avLst/>
        </a:prstGeom>
        <a:solidFill>
          <a:srgbClr val="FF7800">
            <a:alpha val="55000"/>
          </a:srgbClr>
        </a:solidFill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393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Consejo de Indias</a:t>
          </a:r>
        </a:p>
      </dsp:txBody>
      <dsp:txXfrm>
        <a:off x="4144324" y="2182743"/>
        <a:ext cx="2699224" cy="1088369"/>
      </dsp:txXfrm>
    </dsp:sp>
    <dsp:sp modelId="{079D3CBF-DE13-491B-B82A-C46D759CC5AE}">
      <dsp:nvSpPr>
        <dsp:cNvPr id="0" name=""/>
        <dsp:cNvSpPr/>
      </dsp:nvSpPr>
      <dsp:spPr>
        <a:xfrm>
          <a:off x="4239787" y="2160238"/>
          <a:ext cx="941329" cy="1100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A376-7666-4DA7-88C4-60035E9A5147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00A0-564B-4445-8E54-9D2FF2F332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"la amiga o concubina que se conservaba en la casa del que estaba amancebado con ella; y también la mujer legítima, aunque desigual y sin el goce de los derechos civiles.“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972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¿cómo se relaciona lo expuesto en la fuente con el concepto de “sincretismo cultural”?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D00A0-564B-4445-8E54-9D2FF2F3324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3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D17E3-80E1-4E57-AADC-440DDC930BAB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56E19-EEC8-4F89-B426-716A8A75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2B9FE3-754C-4863-BDF6-197BCD31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80DCB-D7C5-4B62-AC92-DF098378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0EB99-3D3E-41BF-A519-5A8101E6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79801-1AD6-4318-A55D-6354716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0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D87E9-DFFE-49B7-8D9D-88CD9C8A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D718F-A1E2-4C74-BF9B-AF3065D8A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0CF12-D630-457D-B74E-C49A5A61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7549A-F173-49B2-8E60-0B2F47D3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ED5A0-1B3D-4D45-A56C-72D5D297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026713-E642-4D71-9E44-36C10653E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73CBD5-3663-4C77-B125-EE70C971B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C507F-E391-447E-9F47-0EFB357A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273B9-F65E-46B8-8E2E-F8A64ACD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F5662-F15B-4B89-B802-228C553F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2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0F688C1-4093-445A-ACFD-68D29C72B492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391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4FF49-BC62-4414-900F-557F8680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6D07D-15DD-4BB1-9B10-BE94A066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CDA84-DEE7-4FB5-B60E-9F96A1D2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75F5AA-9E49-43FA-AF5E-01F2A306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98909-BF30-4D3A-90B6-A05A861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4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70604-107A-49CD-9657-512B3283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7C9CB-4DD6-408F-B261-CAAC7879B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F728C-196C-4311-82D6-FBB5AE8F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5B302-BCEC-454E-A43A-84776E8F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9025A-D8F2-4A25-9949-ED460546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5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BDAA8-6D15-4543-B8EB-9BC2F380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ED0F4-3CB5-4FAB-894C-11F65A84F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CBE937-19F2-4EEA-899D-6ACFBFABD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977049-BF15-487D-9EA2-6385E5C9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82385F-8F30-4027-ACF0-AB83F4A5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E24CF6-6D5B-419A-BE5E-ECD05CE3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60B0C-1267-4588-9A8F-FDE1A8A2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C89AD-32B8-42E2-9E83-2A94BD5C6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114DD3-475E-4CE0-8495-EDDC76F5A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92DC39-CCDD-419E-A1ED-5A703ABC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08CBDC-18C6-43C2-8190-ADCDBE2E9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FFE598-340B-42F8-A750-80A035A8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5C370F-F7DF-447A-B9CA-11155687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F24587-86FD-4F7A-AFDA-5FF3F43A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6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6ACD6-EB34-4726-8283-E7857AD4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7D702A-E0DD-453A-8BE4-B222FC59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EE8C12-D0C2-4D37-AEC8-C66DCFEA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9E84F-8ACB-405F-930C-5F1AB033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BF64D3-C8D3-443E-BD6E-9B943CF2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149223-2457-4709-9BCA-F429A48B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52B0A5-A908-45E0-85DD-1E01490C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25240-3848-4859-BB05-5A36C6C5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4F8B2-EB89-4B2D-BCC7-78E8BF9A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22E400-E915-463C-9048-0B8A71AE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769F5-534D-421C-A1D0-FCE8B449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2286F2-B1CA-4CEC-99F2-8F660D20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0DB128-1BEE-42F5-86FB-0EDAA9EA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40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2A5B-438B-4632-82FC-75D9B998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608BAF-2029-4C28-9A16-135DA4E91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2D476-0CF1-4F14-8375-84265CB54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4F286F-C826-4F12-BC4A-5FAA62B8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8B1505-05A8-4321-B59A-A659043F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A5FC5E-3F64-4121-B725-A678C7B4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C9FD75-4AEF-4D84-A3EC-F7A1D1A4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AA0B2-C3F4-40FE-84D6-F825FA11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6E478-4DCD-4E20-B02D-89C4CCDE5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DB11F-EC79-4620-829B-4777572E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24773D-9123-4415-B8EA-25ADBAD0F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1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e_Mulato_y_Mestiz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SRjToF864c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hombre, foto, mujer&#10;&#10;Descripción generada automáticamente">
            <a:extLst>
              <a:ext uri="{FF2B5EF4-FFF2-40B4-BE49-F238E27FC236}">
                <a16:creationId xmlns:a16="http://schemas.microsoft.com/office/drawing/2014/main" id="{56D12240-5D42-4171-9178-BEDEFCBC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288544-3CFA-4E64-A0CC-06F761EF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s-ES" sz="63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Unidad 2: ¿Qué impacto tuvo la colonización española en América y Chile.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D32815-206B-4CB6-80A7-9A20444C3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2000" dirty="0"/>
              <a:t>Octavo básico – Historia</a:t>
            </a:r>
          </a:p>
          <a:p>
            <a:pPr algn="l"/>
            <a:r>
              <a:rPr lang="es-ES" sz="2000" dirty="0"/>
              <a:t>Profesor: Abraham López</a:t>
            </a:r>
          </a:p>
          <a:p>
            <a:pPr algn="l"/>
            <a:r>
              <a:rPr lang="es-ES" sz="2000" dirty="0"/>
              <a:t>OA: 08</a:t>
            </a:r>
          </a:p>
          <a:p>
            <a:pPr algn="l"/>
            <a:r>
              <a:rPr lang="es-ES" sz="2000" dirty="0"/>
              <a:t>Clase </a:t>
            </a:r>
            <a:r>
              <a:rPr lang="es-ES" sz="2000" dirty="0" err="1"/>
              <a:t>N°</a:t>
            </a:r>
            <a:r>
              <a:rPr lang="es-ES" sz="2000"/>
              <a:t> 7 y 8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8AC439-7C91-42CC-935B-5203A82A6790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mons.wikimedia.org/wiki/File:De_Mulato_y_Mestiz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6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13 Grupo"/>
          <p:cNvGrpSpPr>
            <a:grpSpLocks/>
          </p:cNvGrpSpPr>
          <p:nvPr/>
        </p:nvGrpSpPr>
        <p:grpSpPr bwMode="auto">
          <a:xfrm>
            <a:off x="1524001" y="746125"/>
            <a:ext cx="6619875" cy="369888"/>
            <a:chOff x="0" y="971436"/>
            <a:chExt cx="8244408" cy="369999"/>
          </a:xfrm>
        </p:grpSpPr>
        <p:sp>
          <p:nvSpPr>
            <p:cNvPr id="7" name="6 CuadroTexto"/>
            <p:cNvSpPr txBox="1"/>
            <p:nvPr/>
          </p:nvSpPr>
          <p:spPr>
            <a:xfrm>
              <a:off x="35587" y="971436"/>
              <a:ext cx="8208821" cy="369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L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Instituciones políticas americanas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0" y="1341435"/>
              <a:ext cx="5148633" cy="0"/>
            </a:xfrm>
            <a:prstGeom prst="line">
              <a:avLst/>
            </a:prstGeom>
            <a:ln>
              <a:solidFill>
                <a:srgbClr val="FF7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1 Grupo"/>
          <p:cNvGrpSpPr/>
          <p:nvPr/>
        </p:nvGrpSpPr>
        <p:grpSpPr>
          <a:xfrm>
            <a:off x="2858995" y="2693515"/>
            <a:ext cx="5579263" cy="2859274"/>
            <a:chOff x="1334994" y="2693515"/>
            <a:chExt cx="5579263" cy="2859274"/>
          </a:xfrm>
        </p:grpSpPr>
        <p:sp>
          <p:nvSpPr>
            <p:cNvPr id="4" name="3 Forma libre"/>
            <p:cNvSpPr/>
            <p:nvPr/>
          </p:nvSpPr>
          <p:spPr>
            <a:xfrm>
              <a:off x="4055929" y="3438118"/>
              <a:ext cx="156366" cy="685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366" y="0"/>
                  </a:moveTo>
                  <a:lnTo>
                    <a:pt x="156366" y="685034"/>
                  </a:lnTo>
                  <a:lnTo>
                    <a:pt x="0" y="685034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Forma libre"/>
            <p:cNvSpPr/>
            <p:nvPr/>
          </p:nvSpPr>
          <p:spPr>
            <a:xfrm>
              <a:off x="4212296" y="3438118"/>
              <a:ext cx="2132699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13702"/>
                  </a:lnTo>
                  <a:lnTo>
                    <a:pt x="2132699" y="1213702"/>
                  </a:lnTo>
                  <a:lnTo>
                    <a:pt x="2132699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4212296" y="3438118"/>
              <a:ext cx="194505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13702"/>
                  </a:lnTo>
                  <a:lnTo>
                    <a:pt x="194505" y="1213702"/>
                  </a:lnTo>
                  <a:lnTo>
                    <a:pt x="194505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274102" y="3438118"/>
              <a:ext cx="1938193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38193" y="0"/>
                  </a:moveTo>
                  <a:lnTo>
                    <a:pt x="1938193" y="1213702"/>
                  </a:lnTo>
                  <a:lnTo>
                    <a:pt x="0" y="1213702"/>
                  </a:lnTo>
                  <a:lnTo>
                    <a:pt x="0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3541021" y="2693515"/>
              <a:ext cx="1342548" cy="744602"/>
            </a:xfrm>
            <a:custGeom>
              <a:avLst/>
              <a:gdLst>
                <a:gd name="connsiteX0" fmla="*/ 0 w 1342548"/>
                <a:gd name="connsiteY0" fmla="*/ 124103 h 744602"/>
                <a:gd name="connsiteX1" fmla="*/ 124103 w 1342548"/>
                <a:gd name="connsiteY1" fmla="*/ 0 h 744602"/>
                <a:gd name="connsiteX2" fmla="*/ 1218445 w 1342548"/>
                <a:gd name="connsiteY2" fmla="*/ 0 h 744602"/>
                <a:gd name="connsiteX3" fmla="*/ 1342548 w 1342548"/>
                <a:gd name="connsiteY3" fmla="*/ 124103 h 744602"/>
                <a:gd name="connsiteX4" fmla="*/ 1342548 w 1342548"/>
                <a:gd name="connsiteY4" fmla="*/ 620499 h 744602"/>
                <a:gd name="connsiteX5" fmla="*/ 1218445 w 1342548"/>
                <a:gd name="connsiteY5" fmla="*/ 744602 h 744602"/>
                <a:gd name="connsiteX6" fmla="*/ 124103 w 1342548"/>
                <a:gd name="connsiteY6" fmla="*/ 744602 h 744602"/>
                <a:gd name="connsiteX7" fmla="*/ 0 w 1342548"/>
                <a:gd name="connsiteY7" fmla="*/ 620499 h 744602"/>
                <a:gd name="connsiteX8" fmla="*/ 0 w 1342548"/>
                <a:gd name="connsiteY8" fmla="*/ 124103 h 7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548" h="744602">
                  <a:moveTo>
                    <a:pt x="0" y="124103"/>
                  </a:moveTo>
                  <a:cubicBezTo>
                    <a:pt x="0" y="55563"/>
                    <a:pt x="55563" y="0"/>
                    <a:pt x="124103" y="0"/>
                  </a:cubicBezTo>
                  <a:lnTo>
                    <a:pt x="1218445" y="0"/>
                  </a:lnTo>
                  <a:cubicBezTo>
                    <a:pt x="1286985" y="0"/>
                    <a:pt x="1342548" y="55563"/>
                    <a:pt x="1342548" y="124103"/>
                  </a:cubicBezTo>
                  <a:lnTo>
                    <a:pt x="1342548" y="620499"/>
                  </a:lnTo>
                  <a:cubicBezTo>
                    <a:pt x="1342548" y="689039"/>
                    <a:pt x="1286985" y="744602"/>
                    <a:pt x="1218445" y="744602"/>
                  </a:cubicBezTo>
                  <a:lnTo>
                    <a:pt x="124103" y="744602"/>
                  </a:lnTo>
                  <a:cubicBezTo>
                    <a:pt x="55563" y="744602"/>
                    <a:pt x="0" y="689039"/>
                    <a:pt x="0" y="620499"/>
                  </a:cubicBezTo>
                  <a:lnTo>
                    <a:pt x="0" y="12410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48" tIns="49048" rIns="49048" bIns="4904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Virreinato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1334994" y="4808187"/>
              <a:ext cx="1878216" cy="744602"/>
            </a:xfrm>
            <a:custGeom>
              <a:avLst/>
              <a:gdLst>
                <a:gd name="connsiteX0" fmla="*/ 0 w 1878216"/>
                <a:gd name="connsiteY0" fmla="*/ 124103 h 744602"/>
                <a:gd name="connsiteX1" fmla="*/ 124103 w 1878216"/>
                <a:gd name="connsiteY1" fmla="*/ 0 h 744602"/>
                <a:gd name="connsiteX2" fmla="*/ 1754113 w 1878216"/>
                <a:gd name="connsiteY2" fmla="*/ 0 h 744602"/>
                <a:gd name="connsiteX3" fmla="*/ 1878216 w 1878216"/>
                <a:gd name="connsiteY3" fmla="*/ 124103 h 744602"/>
                <a:gd name="connsiteX4" fmla="*/ 1878216 w 1878216"/>
                <a:gd name="connsiteY4" fmla="*/ 620499 h 744602"/>
                <a:gd name="connsiteX5" fmla="*/ 1754113 w 1878216"/>
                <a:gd name="connsiteY5" fmla="*/ 744602 h 744602"/>
                <a:gd name="connsiteX6" fmla="*/ 124103 w 1878216"/>
                <a:gd name="connsiteY6" fmla="*/ 744602 h 744602"/>
                <a:gd name="connsiteX7" fmla="*/ 0 w 1878216"/>
                <a:gd name="connsiteY7" fmla="*/ 620499 h 744602"/>
                <a:gd name="connsiteX8" fmla="*/ 0 w 1878216"/>
                <a:gd name="connsiteY8" fmla="*/ 124103 h 7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216" h="744602">
                  <a:moveTo>
                    <a:pt x="0" y="124103"/>
                  </a:moveTo>
                  <a:cubicBezTo>
                    <a:pt x="0" y="55563"/>
                    <a:pt x="55563" y="0"/>
                    <a:pt x="124103" y="0"/>
                  </a:cubicBezTo>
                  <a:lnTo>
                    <a:pt x="1754113" y="0"/>
                  </a:lnTo>
                  <a:cubicBezTo>
                    <a:pt x="1822653" y="0"/>
                    <a:pt x="1878216" y="55563"/>
                    <a:pt x="1878216" y="124103"/>
                  </a:cubicBezTo>
                  <a:lnTo>
                    <a:pt x="1878216" y="620499"/>
                  </a:lnTo>
                  <a:cubicBezTo>
                    <a:pt x="1878216" y="689039"/>
                    <a:pt x="1822653" y="744602"/>
                    <a:pt x="1754113" y="744602"/>
                  </a:cubicBezTo>
                  <a:lnTo>
                    <a:pt x="124103" y="744602"/>
                  </a:lnTo>
                  <a:cubicBezTo>
                    <a:pt x="55563" y="744602"/>
                    <a:pt x="0" y="689039"/>
                    <a:pt x="0" y="620499"/>
                  </a:cubicBezTo>
                  <a:lnTo>
                    <a:pt x="0" y="12410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48" tIns="49048" rIns="49048" bIns="4904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Gobernación o Capitanía General</a:t>
              </a: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3525943" y="4808187"/>
              <a:ext cx="1761715" cy="547528"/>
            </a:xfrm>
            <a:custGeom>
              <a:avLst/>
              <a:gdLst>
                <a:gd name="connsiteX0" fmla="*/ 0 w 1761715"/>
                <a:gd name="connsiteY0" fmla="*/ 91256 h 547528"/>
                <a:gd name="connsiteX1" fmla="*/ 91256 w 1761715"/>
                <a:gd name="connsiteY1" fmla="*/ 0 h 547528"/>
                <a:gd name="connsiteX2" fmla="*/ 1670459 w 1761715"/>
                <a:gd name="connsiteY2" fmla="*/ 0 h 547528"/>
                <a:gd name="connsiteX3" fmla="*/ 1761715 w 1761715"/>
                <a:gd name="connsiteY3" fmla="*/ 91256 h 547528"/>
                <a:gd name="connsiteX4" fmla="*/ 1761715 w 1761715"/>
                <a:gd name="connsiteY4" fmla="*/ 456272 h 547528"/>
                <a:gd name="connsiteX5" fmla="*/ 1670459 w 1761715"/>
                <a:gd name="connsiteY5" fmla="*/ 547528 h 547528"/>
                <a:gd name="connsiteX6" fmla="*/ 91256 w 1761715"/>
                <a:gd name="connsiteY6" fmla="*/ 547528 h 547528"/>
                <a:gd name="connsiteX7" fmla="*/ 0 w 1761715"/>
                <a:gd name="connsiteY7" fmla="*/ 456272 h 547528"/>
                <a:gd name="connsiteX8" fmla="*/ 0 w 1761715"/>
                <a:gd name="connsiteY8" fmla="*/ 91256 h 5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715" h="547528">
                  <a:moveTo>
                    <a:pt x="0" y="91256"/>
                  </a:moveTo>
                  <a:cubicBezTo>
                    <a:pt x="0" y="40857"/>
                    <a:pt x="40857" y="0"/>
                    <a:pt x="91256" y="0"/>
                  </a:cubicBezTo>
                  <a:lnTo>
                    <a:pt x="1670459" y="0"/>
                  </a:lnTo>
                  <a:cubicBezTo>
                    <a:pt x="1720858" y="0"/>
                    <a:pt x="1761715" y="40857"/>
                    <a:pt x="1761715" y="91256"/>
                  </a:cubicBezTo>
                  <a:lnTo>
                    <a:pt x="1761715" y="456272"/>
                  </a:lnTo>
                  <a:cubicBezTo>
                    <a:pt x="1761715" y="506671"/>
                    <a:pt x="1720858" y="547528"/>
                    <a:pt x="1670459" y="547528"/>
                  </a:cubicBezTo>
                  <a:lnTo>
                    <a:pt x="91256" y="547528"/>
                  </a:lnTo>
                  <a:cubicBezTo>
                    <a:pt x="40857" y="547528"/>
                    <a:pt x="0" y="506671"/>
                    <a:pt x="0" y="456272"/>
                  </a:cubicBezTo>
                  <a:lnTo>
                    <a:pt x="0" y="91256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8" tIns="39428" rIns="39428" bIns="3942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Corregimiento</a:t>
              </a: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600392" y="4808187"/>
              <a:ext cx="1313865" cy="590224"/>
            </a:xfrm>
            <a:custGeom>
              <a:avLst/>
              <a:gdLst>
                <a:gd name="connsiteX0" fmla="*/ 0 w 1489205"/>
                <a:gd name="connsiteY0" fmla="*/ 98373 h 590224"/>
                <a:gd name="connsiteX1" fmla="*/ 98373 w 1489205"/>
                <a:gd name="connsiteY1" fmla="*/ 0 h 590224"/>
                <a:gd name="connsiteX2" fmla="*/ 1390832 w 1489205"/>
                <a:gd name="connsiteY2" fmla="*/ 0 h 590224"/>
                <a:gd name="connsiteX3" fmla="*/ 1489205 w 1489205"/>
                <a:gd name="connsiteY3" fmla="*/ 98373 h 590224"/>
                <a:gd name="connsiteX4" fmla="*/ 1489205 w 1489205"/>
                <a:gd name="connsiteY4" fmla="*/ 491851 h 590224"/>
                <a:gd name="connsiteX5" fmla="*/ 1390832 w 1489205"/>
                <a:gd name="connsiteY5" fmla="*/ 590224 h 590224"/>
                <a:gd name="connsiteX6" fmla="*/ 98373 w 1489205"/>
                <a:gd name="connsiteY6" fmla="*/ 590224 h 590224"/>
                <a:gd name="connsiteX7" fmla="*/ 0 w 1489205"/>
                <a:gd name="connsiteY7" fmla="*/ 491851 h 590224"/>
                <a:gd name="connsiteX8" fmla="*/ 0 w 1489205"/>
                <a:gd name="connsiteY8" fmla="*/ 98373 h 5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205" h="590224">
                  <a:moveTo>
                    <a:pt x="0" y="98373"/>
                  </a:moveTo>
                  <a:cubicBezTo>
                    <a:pt x="0" y="44043"/>
                    <a:pt x="44043" y="0"/>
                    <a:pt x="98373" y="0"/>
                  </a:cubicBezTo>
                  <a:lnTo>
                    <a:pt x="1390832" y="0"/>
                  </a:lnTo>
                  <a:cubicBezTo>
                    <a:pt x="1445162" y="0"/>
                    <a:pt x="1489205" y="44043"/>
                    <a:pt x="1489205" y="98373"/>
                  </a:cubicBezTo>
                  <a:lnTo>
                    <a:pt x="1489205" y="491851"/>
                  </a:lnTo>
                  <a:cubicBezTo>
                    <a:pt x="1489205" y="546181"/>
                    <a:pt x="1445162" y="590224"/>
                    <a:pt x="1390832" y="590224"/>
                  </a:cubicBezTo>
                  <a:lnTo>
                    <a:pt x="98373" y="590224"/>
                  </a:lnTo>
                  <a:cubicBezTo>
                    <a:pt x="44043" y="590224"/>
                    <a:pt x="0" y="546181"/>
                    <a:pt x="0" y="491851"/>
                  </a:cubicBezTo>
                  <a:lnTo>
                    <a:pt x="0" y="9837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512" tIns="41512" rIns="41512" bIns="4151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Cabildo</a:t>
              </a: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566723" y="3871927"/>
              <a:ext cx="1489205" cy="502450"/>
            </a:xfrm>
            <a:custGeom>
              <a:avLst/>
              <a:gdLst>
                <a:gd name="connsiteX0" fmla="*/ 0 w 1489205"/>
                <a:gd name="connsiteY0" fmla="*/ 83743 h 502450"/>
                <a:gd name="connsiteX1" fmla="*/ 83743 w 1489205"/>
                <a:gd name="connsiteY1" fmla="*/ 0 h 502450"/>
                <a:gd name="connsiteX2" fmla="*/ 1405462 w 1489205"/>
                <a:gd name="connsiteY2" fmla="*/ 0 h 502450"/>
                <a:gd name="connsiteX3" fmla="*/ 1489205 w 1489205"/>
                <a:gd name="connsiteY3" fmla="*/ 83743 h 502450"/>
                <a:gd name="connsiteX4" fmla="*/ 1489205 w 1489205"/>
                <a:gd name="connsiteY4" fmla="*/ 418707 h 502450"/>
                <a:gd name="connsiteX5" fmla="*/ 1405462 w 1489205"/>
                <a:gd name="connsiteY5" fmla="*/ 502450 h 502450"/>
                <a:gd name="connsiteX6" fmla="*/ 83743 w 1489205"/>
                <a:gd name="connsiteY6" fmla="*/ 502450 h 502450"/>
                <a:gd name="connsiteX7" fmla="*/ 0 w 1489205"/>
                <a:gd name="connsiteY7" fmla="*/ 418707 h 502450"/>
                <a:gd name="connsiteX8" fmla="*/ 0 w 1489205"/>
                <a:gd name="connsiteY8" fmla="*/ 83743 h 50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205" h="502450">
                  <a:moveTo>
                    <a:pt x="0" y="83743"/>
                  </a:moveTo>
                  <a:cubicBezTo>
                    <a:pt x="0" y="37493"/>
                    <a:pt x="37493" y="0"/>
                    <a:pt x="83743" y="0"/>
                  </a:cubicBezTo>
                  <a:lnTo>
                    <a:pt x="1405462" y="0"/>
                  </a:lnTo>
                  <a:cubicBezTo>
                    <a:pt x="1451712" y="0"/>
                    <a:pt x="1489205" y="37493"/>
                    <a:pt x="1489205" y="83743"/>
                  </a:cubicBezTo>
                  <a:lnTo>
                    <a:pt x="1489205" y="418707"/>
                  </a:lnTo>
                  <a:cubicBezTo>
                    <a:pt x="1489205" y="464957"/>
                    <a:pt x="1451712" y="502450"/>
                    <a:pt x="1405462" y="502450"/>
                  </a:cubicBezTo>
                  <a:lnTo>
                    <a:pt x="83743" y="502450"/>
                  </a:lnTo>
                  <a:cubicBezTo>
                    <a:pt x="37493" y="502450"/>
                    <a:pt x="0" y="464957"/>
                    <a:pt x="0" y="418707"/>
                  </a:cubicBezTo>
                  <a:lnTo>
                    <a:pt x="0" y="8374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28" tIns="37228" rIns="37228" bIns="3722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Real Audiencia</a:t>
              </a:r>
            </a:p>
          </p:txBody>
        </p:sp>
      </p:grpSp>
      <p:sp>
        <p:nvSpPr>
          <p:cNvPr id="33" name="16 CuadroTexto"/>
          <p:cNvSpPr>
            <a:spLocks noChangeArrowheads="1"/>
          </p:cNvSpPr>
          <p:nvPr/>
        </p:nvSpPr>
        <p:spPr bwMode="auto">
          <a:xfrm>
            <a:off x="7307158" y="1497750"/>
            <a:ext cx="3568700" cy="2785680"/>
          </a:xfrm>
          <a:prstGeom prst="wedgeRoundRectCallout">
            <a:avLst>
              <a:gd name="adj1" fmla="val -67872"/>
              <a:gd name="adj2" fmla="val -12540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Máxima jurisdicción territorial.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A cargo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virrey</a:t>
            </a:r>
            <a:r>
              <a:rPr lang="es-CL" altLang="es-ES" dirty="0">
                <a:solidFill>
                  <a:schemeClr val="tx1"/>
                </a:solidFill>
              </a:rPr>
              <a:t>, representante del rey en América que poseía funciones gubernamentales, judiciales y militares.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Siglo XVI: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Nueva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España</a:t>
            </a:r>
            <a:r>
              <a:rPr lang="es-CL" altLang="es-ES" dirty="0">
                <a:solidFill>
                  <a:schemeClr val="tx1"/>
                </a:solidFill>
              </a:rPr>
              <a:t> y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Perú</a:t>
            </a:r>
            <a:r>
              <a:rPr lang="es-CL" altLang="es-E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4" name="16 CuadroTexto"/>
          <p:cNvSpPr>
            <a:spLocks noChangeArrowheads="1"/>
          </p:cNvSpPr>
          <p:nvPr/>
        </p:nvSpPr>
        <p:spPr bwMode="auto">
          <a:xfrm>
            <a:off x="1234730" y="1598407"/>
            <a:ext cx="3360738" cy="2030413"/>
          </a:xfrm>
          <a:prstGeom prst="wedgeRoundRectCallout">
            <a:avLst>
              <a:gd name="adj1" fmla="val 28710"/>
              <a:gd name="adj2" fmla="val 55778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Tribunal</a:t>
            </a:r>
            <a:r>
              <a:rPr lang="es-CL" altLang="es-ES" dirty="0">
                <a:solidFill>
                  <a:schemeClr val="tx1"/>
                </a:solidFill>
              </a:rPr>
              <a:t> de última instancia.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Funciones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judiciales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gubernamentales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Integrada por un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presidente</a:t>
            </a:r>
            <a:r>
              <a:rPr lang="es-CL" altLang="es-ES" dirty="0">
                <a:solidFill>
                  <a:schemeClr val="tx1"/>
                </a:solidFill>
              </a:rPr>
              <a:t>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jueces</a:t>
            </a:r>
            <a:r>
              <a:rPr lang="es-CL" altLang="es-ES" dirty="0">
                <a:solidFill>
                  <a:schemeClr val="tx1"/>
                </a:solidFill>
              </a:rPr>
              <a:t> u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oidores</a:t>
            </a:r>
            <a:r>
              <a:rPr lang="es-CL" altLang="es-ES" dirty="0">
                <a:solidFill>
                  <a:schemeClr val="tx1"/>
                </a:solidFill>
              </a:rPr>
              <a:t> y un fiscal.</a:t>
            </a:r>
          </a:p>
        </p:txBody>
      </p:sp>
      <p:pic>
        <p:nvPicPr>
          <p:cNvPr id="14371" name="Picture 35" descr="http://portalacademico.cch.unam.mx/materiales/prof/matdidac/sitpro/hist/univ/univ1/HUMCI/Guam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" b="4858"/>
          <a:stretch>
            <a:fillRect/>
          </a:stretch>
        </p:blipFill>
        <p:spPr bwMode="auto">
          <a:xfrm>
            <a:off x="1524000" y="3871927"/>
            <a:ext cx="1090612" cy="16573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16 CuadroTexto"/>
          <p:cNvSpPr>
            <a:spLocks noChangeArrowheads="1"/>
          </p:cNvSpPr>
          <p:nvPr/>
        </p:nvSpPr>
        <p:spPr bwMode="auto">
          <a:xfrm>
            <a:off x="4896345" y="5707402"/>
            <a:ext cx="3541913" cy="1018382"/>
          </a:xfrm>
          <a:prstGeom prst="wedgeRoundRectCallout">
            <a:avLst>
              <a:gd name="adj1" fmla="val -13590"/>
              <a:gd name="adj2" fmla="val -7782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Administración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justicia</a:t>
            </a:r>
            <a:r>
              <a:rPr lang="es-CL" altLang="es-E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fiscalización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encomiendas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pueblos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indios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5" name="16 CuadroTexto"/>
          <p:cNvSpPr>
            <a:spLocks noChangeArrowheads="1"/>
          </p:cNvSpPr>
          <p:nvPr/>
        </p:nvSpPr>
        <p:spPr bwMode="auto">
          <a:xfrm>
            <a:off x="1529947" y="5713223"/>
            <a:ext cx="3189223" cy="994569"/>
          </a:xfrm>
          <a:prstGeom prst="wedgeRoundRectCallout">
            <a:avLst>
              <a:gd name="adj1" fmla="val -3586"/>
              <a:gd name="adj2" fmla="val -61794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Representantes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virrey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Funciones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administrativas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militares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" name="16 CuadroTexto"/>
          <p:cNvSpPr>
            <a:spLocks noChangeArrowheads="1"/>
          </p:cNvSpPr>
          <p:nvPr/>
        </p:nvSpPr>
        <p:spPr bwMode="auto">
          <a:xfrm>
            <a:off x="8615433" y="4432164"/>
            <a:ext cx="2054402" cy="2030413"/>
          </a:xfrm>
          <a:prstGeom prst="wedgeRoundRectCallout">
            <a:avLst>
              <a:gd name="adj1" fmla="val -55884"/>
              <a:gd name="adj2" fmla="val -1143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Base de la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administración</a:t>
            </a:r>
            <a:r>
              <a:rPr lang="es-CL" altLang="es-ES" dirty="0">
                <a:solidFill>
                  <a:schemeClr val="tx1"/>
                </a:solidFill>
              </a:rPr>
              <a:t> colonial.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Integrado por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alcaldes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regidores</a:t>
            </a:r>
            <a:r>
              <a:rPr lang="es-CL" altLang="es-E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4369" name="Picture 33" descr="https://upload.wikimedia.org/wikipedia/commons/thumb/8/83/Francisco_de_Toledo_Virrey.jpg/162px-Francisco_de_Toledo_Vir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16" y="3154190"/>
            <a:ext cx="942975" cy="14382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165D43-CFCA-403B-85F8-A43DA465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División territorial y administrativa durante la colonia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2108B8D0-B38C-4A75-BA7F-079423EBA8C4}"/>
              </a:ext>
            </a:extLst>
          </p:cNvPr>
          <p:cNvSpPr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bg1"/>
                </a:solidFill>
              </a:rPr>
              <a:t>Los territorios de las Capitanías Generales dependieron en un comienzo de un virreinato. Pese a ello, actuaron muchas veces con autonomía política y adquirieron después su autonomía jurídica mediante Reales Cédulas. Por ejemplo, la Capitanía General de Chile adquirió su autonomía respecto del virreinato del Perú en 1798, pasando a depender directamente de la Corona española.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F321874-CF8D-4784-8AAE-D9510EBB35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/>
          <a:stretch/>
        </p:blipFill>
        <p:spPr>
          <a:xfrm>
            <a:off x="6525453" y="133175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5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F532E5-7393-4E19-8E10-7B23BC88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Actividad en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A7A80-A93A-4E65-9673-438E370B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FFFFFF"/>
                </a:solidFill>
              </a:rPr>
              <a:t>Selecciona una institución colonial que funcionaba en España y otra en América. Luego, responde: ¿con qué instituciones de nuestro actual sistema republicano pueden ser comparadas? Señala similitudes y diferencias.</a:t>
            </a:r>
          </a:p>
          <a:p>
            <a:endParaRPr lang="es-ES" sz="2000" dirty="0">
              <a:solidFill>
                <a:srgbClr val="FFFFFF"/>
              </a:solidFill>
            </a:endParaRPr>
          </a:p>
          <a:p>
            <a:endParaRPr lang="es-ES" sz="2000" dirty="0">
              <a:solidFill>
                <a:srgbClr val="FFFFFF"/>
              </a:solidFill>
            </a:endParaRPr>
          </a:p>
          <a:p>
            <a:pPr algn="just"/>
            <a:r>
              <a:rPr lang="es-ES" sz="2000" dirty="0">
                <a:solidFill>
                  <a:srgbClr val="FFFFFF"/>
                </a:solidFill>
              </a:rPr>
              <a:t>A partir del mapa, elabora un cuadro en el que identifiques los países que hoy existen en los territorios de los antiguos virreinatos. Luego, responde: ¿de qué forma estas divisiones administrativas habrán otorgado unidad política, económica, social y cultural a cada zona?</a:t>
            </a:r>
          </a:p>
          <a:p>
            <a:endParaRPr lang="es-ES" sz="2000" dirty="0">
              <a:solidFill>
                <a:srgbClr val="FFFFFF"/>
              </a:solidFill>
            </a:endParaRPr>
          </a:p>
          <a:p>
            <a:endParaRPr lang="es-E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3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77A01F-F6C7-47D7-957F-8D53106F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s-ES" sz="800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20D02-2A57-45B9-AA6C-0B8B7263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>
                <a:solidFill>
                  <a:schemeClr val="bg1"/>
                </a:solidFill>
              </a:rPr>
              <a:t>Caracterizar el proceso de colonización europeo, considerando elementos como el desarrollo de instituciones de gobierno y el mestizaje.</a:t>
            </a:r>
          </a:p>
        </p:txBody>
      </p:sp>
    </p:spTree>
    <p:extLst>
      <p:ext uri="{BB962C8B-B14F-4D97-AF65-F5344CB8AC3E}">
        <p14:creationId xmlns:p14="http://schemas.microsoft.com/office/powerpoint/2010/main" val="171858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887901-9AF0-43C4-8731-630931D9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El Mestizaje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Rectángulo">
            <a:extLst>
              <a:ext uri="{FF2B5EF4-FFF2-40B4-BE49-F238E27FC236}">
                <a16:creationId xmlns:a16="http://schemas.microsoft.com/office/drawing/2014/main" id="{7976CECD-6A63-4137-B7A3-D321DB52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336" y="506727"/>
            <a:ext cx="6609921" cy="15267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Corresponde a la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mezcla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biológica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entre grupos de distinto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origen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étnico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. En el caso de la América hispana, comprendió las uniones entre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españoles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indígenas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y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africanos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. </a:t>
            </a:r>
          </a:p>
        </p:txBody>
      </p:sp>
      <p:pic>
        <p:nvPicPr>
          <p:cNvPr id="9" name="Picture 14" descr="http://porloderecho.org/wp-content/uploads/2015/06/blancos-indios-y-mestizos-640x259.png">
            <a:extLst>
              <a:ext uri="{FF2B5EF4-FFF2-40B4-BE49-F238E27FC236}">
                <a16:creationId xmlns:a16="http://schemas.microsoft.com/office/drawing/2014/main" id="{5BC856A7-25AF-446D-83A8-B9178EE7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9"/>
          <a:stretch>
            <a:fillRect/>
          </a:stretch>
        </p:blipFill>
        <p:spPr bwMode="auto">
          <a:xfrm>
            <a:off x="1673849" y="2523915"/>
            <a:ext cx="299839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23ABC4B-176B-48D5-8BA9-8C2B61575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97156"/>
              </p:ext>
            </p:extLst>
          </p:nvPr>
        </p:nvGraphicFramePr>
        <p:xfrm>
          <a:off x="6385766" y="2527997"/>
          <a:ext cx="5278896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46421">
                  <a:extLst>
                    <a:ext uri="{9D8B030D-6E8A-4147-A177-3AD203B41FA5}">
                      <a16:colId xmlns:a16="http://schemas.microsoft.com/office/drawing/2014/main" val="194051019"/>
                    </a:ext>
                  </a:extLst>
                </a:gridCol>
                <a:gridCol w="2432475">
                  <a:extLst>
                    <a:ext uri="{9D8B030D-6E8A-4147-A177-3AD203B41FA5}">
                      <a16:colId xmlns:a16="http://schemas.microsoft.com/office/drawing/2014/main" val="831722394"/>
                    </a:ext>
                  </a:extLst>
                </a:gridCol>
              </a:tblGrid>
              <a:tr h="345100">
                <a:tc>
                  <a:txBody>
                    <a:bodyPr/>
                    <a:lstStyle/>
                    <a:p>
                      <a:r>
                        <a:rPr lang="es-CL" sz="1500"/>
                        <a:t>Factores</a:t>
                      </a:r>
                    </a:p>
                  </a:txBody>
                  <a:tcPr marL="78432" marR="78432" marT="39216" marB="39216"/>
                </a:tc>
                <a:tc>
                  <a:txBody>
                    <a:bodyPr/>
                    <a:lstStyle/>
                    <a:p>
                      <a:r>
                        <a:rPr lang="es-CL" sz="1500"/>
                        <a:t>Características</a:t>
                      </a:r>
                    </a:p>
                  </a:txBody>
                  <a:tcPr marL="78432" marR="78432" marT="39216" marB="39216"/>
                </a:tc>
                <a:extLst>
                  <a:ext uri="{0D108BD9-81ED-4DB2-BD59-A6C34878D82A}">
                    <a16:rowId xmlns:a16="http://schemas.microsoft.com/office/drawing/2014/main" val="2497485687"/>
                  </a:ext>
                </a:extLst>
              </a:tr>
              <a:tr h="340394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situación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poder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de los españoles por sobre el resto de la población americana.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s-ES" altLang="es-CL" sz="1500">
                        <a:cs typeface="Arial" panose="020B0604020202020204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relaciones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a través de la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encomienda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fueron un espacio propicio para el mestizaje.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s-ES" altLang="es-CL" sz="1500">
                        <a:cs typeface="Arial" panose="020B0604020202020204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cs typeface="Arial" panose="020B0604020202020204" pitchFamily="34" charset="0"/>
                        </a:rPr>
                        <a:t>La relativa escasez de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mujeres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blancas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sz="1500"/>
                    </a:p>
                  </a:txBody>
                  <a:tcPr marL="78432" marR="78432" marT="39216" marB="39216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Ocurrió por medio de relaciones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forzadas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o relaciones informales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consentidas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entre hombres españoles y mujeres indígenas.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endParaRPr lang="es-ES" altLang="es-CL" sz="15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Estas últimas se conocieron con los nombres de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amancebamiento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barraganía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concubinato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sz="1500"/>
                    </a:p>
                  </a:txBody>
                  <a:tcPr marL="78432" marR="78432" marT="39216" marB="39216"/>
                </a:tc>
                <a:extLst>
                  <a:ext uri="{0D108BD9-81ED-4DB2-BD59-A6C34878D82A}">
                    <a16:rowId xmlns:a16="http://schemas.microsoft.com/office/drawing/2014/main" val="3931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2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CE8D3-2A34-4A8A-86EB-24536916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Mezclas en la América colonial</a:t>
            </a:r>
          </a:p>
        </p:txBody>
      </p:sp>
      <p:pic>
        <p:nvPicPr>
          <p:cNvPr id="5" name="Marcador de contenido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2E4CA23C-552F-4608-A7FD-776040F7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/>
          <a:stretch/>
        </p:blipFill>
        <p:spPr>
          <a:xfrm>
            <a:off x="6270171" y="221986"/>
            <a:ext cx="4459362" cy="44985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1D73B6C-0F0A-48FD-BFDF-6F9EC6932AC7}"/>
              </a:ext>
            </a:extLst>
          </p:cNvPr>
          <p:cNvSpPr/>
          <p:nvPr/>
        </p:nvSpPr>
        <p:spPr>
          <a:xfrm>
            <a:off x="5231363" y="4966811"/>
            <a:ext cx="6096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dirty="0">
                <a:latin typeface="Muli"/>
              </a:rPr>
              <a:t>S</a:t>
            </a:r>
            <a:r>
              <a:rPr lang="es-ES" b="0" i="0" dirty="0">
                <a:effectLst/>
                <a:latin typeface="Muli"/>
              </a:rPr>
              <a:t>i un mestizo se relacionaba con un español, los hijos se llamaban “castizos”; si la mezcla era con un indio, el resultado era un “cholo” o “coyote”; si con un mulato, “apiñonado”; pero si la mezcla tenía lugar con un castizo, entonces surgía un “harnizo”.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C494F-54A1-46F8-8E91-0FAF4A72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Mestizaje</a:t>
            </a:r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45D88C52-C233-4F46-883F-4F92CE63D1D0}"/>
              </a:ext>
            </a:extLst>
          </p:cNvPr>
          <p:cNvGrpSpPr>
            <a:grpSpLocks/>
          </p:cNvGrpSpPr>
          <p:nvPr/>
        </p:nvGrpSpPr>
        <p:grpSpPr bwMode="auto">
          <a:xfrm>
            <a:off x="741045" y="1804353"/>
            <a:ext cx="6049963" cy="4437062"/>
            <a:chOff x="-13035" y="1215649"/>
            <a:chExt cx="4082421" cy="4432353"/>
          </a:xfrm>
        </p:grpSpPr>
        <p:sp>
          <p:nvSpPr>
            <p:cNvPr id="5" name="32 Rectángulo">
              <a:extLst>
                <a:ext uri="{FF2B5EF4-FFF2-40B4-BE49-F238E27FC236}">
                  <a16:creationId xmlns:a16="http://schemas.microsoft.com/office/drawing/2014/main" id="{D2700574-BC10-463A-848E-3D36D2591ED3}"/>
                </a:ext>
              </a:extLst>
            </p:cNvPr>
            <p:cNvSpPr/>
            <p:nvPr/>
          </p:nvSpPr>
          <p:spPr bwMode="auto">
            <a:xfrm>
              <a:off x="-13035" y="1645404"/>
              <a:ext cx="4082421" cy="39962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6" name="4 CuadroTexto">
              <a:extLst>
                <a:ext uri="{FF2B5EF4-FFF2-40B4-BE49-F238E27FC236}">
                  <a16:creationId xmlns:a16="http://schemas.microsoft.com/office/drawing/2014/main" id="{5228F418-DBA3-46DB-9F27-191ECEEC1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35" y="1681879"/>
              <a:ext cx="4020290" cy="396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s-ES" altLang="es-CL" sz="1800" dirty="0">
                  <a:cs typeface="Arial" charset="0"/>
                </a:rPr>
                <a:t>Rechazo de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Corona</a:t>
              </a:r>
              <a:r>
                <a:rPr lang="es-ES" altLang="es-CL" sz="1800" dirty="0">
                  <a:cs typeface="Arial" charset="0"/>
                </a:rPr>
                <a:t> española y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censura</a:t>
              </a:r>
              <a:r>
                <a:rPr lang="es-ES" altLang="es-CL" sz="1800" dirty="0">
                  <a:cs typeface="Arial" charset="0"/>
                </a:rPr>
                <a:t> de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Iglesia</a:t>
              </a:r>
              <a:r>
                <a:rPr lang="es-ES" altLang="es-CL" sz="1800" dirty="0">
                  <a:cs typeface="Arial" charset="0"/>
                </a:rPr>
                <a:t>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Católica</a:t>
              </a:r>
              <a:r>
                <a:rPr lang="es-ES" altLang="es-CL" sz="1800" dirty="0">
                  <a:cs typeface="Arial" charset="0"/>
                </a:rPr>
                <a:t> a este tipo de relaciones entre españoles e indígenas. </a:t>
              </a:r>
            </a:p>
            <a:p>
              <a:pPr eaLnBrk="1" hangingPunct="1">
                <a:spcBef>
                  <a:spcPct val="0"/>
                </a:spcBef>
                <a:defRPr/>
              </a:pPr>
              <a:endParaRPr lang="es-ES" altLang="es-CL" sz="1800" dirty="0">
                <a:cs typeface="Arial" charset="0"/>
              </a:endParaRPr>
            </a:p>
            <a:p>
              <a:pPr>
                <a:defRPr/>
              </a:pPr>
              <a:r>
                <a:rPr lang="es-ES" altLang="es-ES" sz="1800" dirty="0"/>
                <a:t>Surgimiento de una población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mestiza</a:t>
              </a:r>
              <a:r>
                <a:rPr lang="es-ES" altLang="es-ES" sz="1800" dirty="0"/>
                <a:t>, que se convertiría en el grupo mayoritario de la población. </a:t>
              </a:r>
            </a:p>
            <a:p>
              <a:pPr marL="0" indent="0">
                <a:buFontTx/>
                <a:buNone/>
                <a:defRPr/>
              </a:pPr>
              <a:endParaRPr lang="es-ES" altLang="es-ES" sz="1800" dirty="0"/>
            </a:p>
            <a:p>
              <a:pPr>
                <a:defRPr/>
              </a:pPr>
              <a:r>
                <a:rPr lang="es-ES" altLang="es-ES" sz="1800" dirty="0"/>
                <a:t>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mestizos</a:t>
              </a:r>
              <a:r>
                <a:rPr lang="es-ES" altLang="es-ES" sz="1800" dirty="0"/>
                <a:t> se consolidaron como un grupo social diferenciado, con una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identidad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cultural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dirty="0"/>
                <a:t>propia.</a:t>
              </a:r>
            </a:p>
            <a:p>
              <a:pPr>
                <a:defRPr/>
              </a:pPr>
              <a:endParaRPr lang="es-ES" altLang="es-ES" sz="1800" dirty="0"/>
            </a:p>
            <a:p>
              <a:pPr>
                <a:defRPr/>
              </a:pPr>
              <a:r>
                <a:rPr lang="es-ES" altLang="es-ES" sz="1800" dirty="0"/>
                <a:t>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mestizaje</a:t>
              </a:r>
              <a:r>
                <a:rPr lang="es-ES" altLang="es-ES" sz="1800" dirty="0"/>
                <a:t> se convirtió en la </a:t>
              </a:r>
              <a:r>
                <a:rPr lang="es-ES" altLang="es-ES" sz="1800" b="1" dirty="0">
                  <a:solidFill>
                    <a:srgbClr val="FF7800"/>
                  </a:solidFill>
                </a:rPr>
                <a:t>base de la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conformación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social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dirty="0"/>
                <a:t>de gran parte de las naciones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latinoamericanas</a:t>
              </a:r>
              <a:r>
                <a:rPr lang="es-ES" altLang="es-ES" sz="1800" dirty="0"/>
                <a:t> hasta la actualidad. </a:t>
              </a:r>
            </a:p>
          </p:txBody>
        </p:sp>
        <p:sp>
          <p:nvSpPr>
            <p:cNvPr id="7" name="34 Redondear rectángulo de esquina del mismo lado">
              <a:extLst>
                <a:ext uri="{FF2B5EF4-FFF2-40B4-BE49-F238E27FC236}">
                  <a16:creationId xmlns:a16="http://schemas.microsoft.com/office/drawing/2014/main" id="{AA9574B0-2E01-4BC4-ADA8-AA6579652B10}"/>
                </a:ext>
              </a:extLst>
            </p:cNvPr>
            <p:cNvSpPr/>
            <p:nvPr/>
          </p:nvSpPr>
          <p:spPr bwMode="auto">
            <a:xfrm>
              <a:off x="-13035" y="1215649"/>
              <a:ext cx="1530774" cy="420241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Consecuencias</a:t>
              </a:r>
            </a:p>
          </p:txBody>
        </p:sp>
      </p:grpSp>
      <p:grpSp>
        <p:nvGrpSpPr>
          <p:cNvPr id="8" name="1 Grupo">
            <a:extLst>
              <a:ext uri="{FF2B5EF4-FFF2-40B4-BE49-F238E27FC236}">
                <a16:creationId xmlns:a16="http://schemas.microsoft.com/office/drawing/2014/main" id="{19301B19-90BD-416F-BFF9-B6C298AA2806}"/>
              </a:ext>
            </a:extLst>
          </p:cNvPr>
          <p:cNvGrpSpPr>
            <a:grpSpLocks/>
          </p:cNvGrpSpPr>
          <p:nvPr/>
        </p:nvGrpSpPr>
        <p:grpSpPr bwMode="auto">
          <a:xfrm>
            <a:off x="8067040" y="1621790"/>
            <a:ext cx="3315748" cy="5236210"/>
            <a:chOff x="115969" y="1948464"/>
            <a:chExt cx="3315287" cy="5235938"/>
          </a:xfrm>
        </p:grpSpPr>
        <p:pic>
          <p:nvPicPr>
            <p:cNvPr id="9" name="Picture 14" descr="http://porloderecho.org/wp-content/uploads/2015/06/blancos-indios-y-mestizos-640x259.png">
              <a:extLst>
                <a:ext uri="{FF2B5EF4-FFF2-40B4-BE49-F238E27FC236}">
                  <a16:creationId xmlns:a16="http://schemas.microsoft.com/office/drawing/2014/main" id="{EDB0F7A1-EFE6-4141-AC14-BDADEB408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09"/>
            <a:stretch>
              <a:fillRect/>
            </a:stretch>
          </p:blipFill>
          <p:spPr bwMode="auto">
            <a:xfrm>
              <a:off x="115969" y="1948464"/>
              <a:ext cx="1974538" cy="246697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http://porloderecho.org/wp-content/uploads/2015/06/blancos-indios-y-mestizos-640x259.png">
              <a:extLst>
                <a:ext uri="{FF2B5EF4-FFF2-40B4-BE49-F238E27FC236}">
                  <a16:creationId xmlns:a16="http://schemas.microsoft.com/office/drawing/2014/main" id="{B9AB15B3-918D-499E-AF9F-A398553E4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2" r="32294"/>
            <a:stretch>
              <a:fillRect/>
            </a:stretch>
          </p:blipFill>
          <p:spPr bwMode="auto">
            <a:xfrm>
              <a:off x="869468" y="4403122"/>
              <a:ext cx="1972839" cy="227687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8 CuadroTexto">
              <a:extLst>
                <a:ext uri="{FF2B5EF4-FFF2-40B4-BE49-F238E27FC236}">
                  <a16:creationId xmlns:a16="http://schemas.microsoft.com/office/drawing/2014/main" id="{C999A7C4-62C3-44D2-875A-8BF685192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8" y="6845848"/>
              <a:ext cx="3150738" cy="338554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altLang="es-CL" sz="1600" dirty="0">
                  <a:solidFill>
                    <a:srgbClr val="000000"/>
                  </a:solidFill>
                </a:rPr>
                <a:t>Castas surgidas del mestizaje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5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A5CC9-6402-4C2A-ADD5-420CC8F7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</a:rPr>
              <a:t>“Desde la conquista se produjo espontáneamente un proceso de mestizaje, no solo biológico, sino cultural, que se expresó en la transformación que sufrieron los conquistadores y luego los colonizadores al convertirse en “indianos”. Siendo el ambiente de América tan diferente al europeo y con características muy específicas, todo componente cultural europeo no podía sino transformarse. Similar transformación sufrieron los indios en la visión del mundo”. </a:t>
            </a:r>
          </a:p>
          <a:p>
            <a:pPr marL="0" indent="0">
              <a:buNone/>
            </a:pPr>
            <a:endParaRPr lang="es-E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Larraín, Jorge (2001). La identidad chilena</a:t>
            </a:r>
          </a:p>
        </p:txBody>
      </p:sp>
    </p:spTree>
    <p:extLst>
      <p:ext uri="{BB962C8B-B14F-4D97-AF65-F5344CB8AC3E}">
        <p14:creationId xmlns:p14="http://schemas.microsoft.com/office/powerpoint/2010/main" val="90295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D6770-676B-48C8-878D-CED933C9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Instituciones coloniales en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51DBE-19BA-4DBA-8B1D-0EAA6CF57F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3249197"/>
            <a:ext cx="4416552" cy="2477543"/>
          </a:xfrm>
        </p:spPr>
        <p:txBody>
          <a:bodyPr/>
          <a:lstStyle/>
          <a:p>
            <a:r>
              <a:rPr lang="es-ES" altLang="es-ES" sz="1600" dirty="0">
                <a:solidFill>
                  <a:schemeClr val="tx1"/>
                </a:solidFill>
              </a:rPr>
              <a:t>El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Imperio</a:t>
            </a:r>
            <a:r>
              <a:rPr lang="es-ES" altLang="es-ES" sz="1600" dirty="0">
                <a:solidFill>
                  <a:schemeClr val="tx1"/>
                </a:solidFill>
              </a:rPr>
              <a:t>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español</a:t>
            </a:r>
            <a:r>
              <a:rPr lang="es-ES" altLang="es-ES" sz="1600" dirty="0">
                <a:solidFill>
                  <a:schemeClr val="tx1"/>
                </a:solidFill>
              </a:rPr>
              <a:t> se conformó durante el siglo XVI, en una época de grandes transformaciones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políticas</a:t>
            </a:r>
            <a:r>
              <a:rPr lang="es-ES" altLang="es-ES" sz="1600" dirty="0">
                <a:solidFill>
                  <a:schemeClr val="tx1"/>
                </a:solidFill>
              </a:rPr>
              <a:t>,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económicas</a:t>
            </a:r>
            <a:r>
              <a:rPr lang="es-ES" altLang="es-ES" sz="1600" dirty="0">
                <a:solidFill>
                  <a:schemeClr val="tx1"/>
                </a:solidFill>
              </a:rPr>
              <a:t> y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culturales</a:t>
            </a:r>
            <a:r>
              <a:rPr lang="es-ES" altLang="es-ES" sz="1600" dirty="0">
                <a:solidFill>
                  <a:schemeClr val="tx1"/>
                </a:solidFill>
              </a:rPr>
              <a:t> en Europa.</a:t>
            </a:r>
          </a:p>
          <a:p>
            <a:endParaRPr lang="es-CL" dirty="0"/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1D6DB3E7-4E7B-48A2-8D07-93C1A65E6852}"/>
              </a:ext>
            </a:extLst>
          </p:cNvPr>
          <p:cNvGrpSpPr>
            <a:grpSpLocks/>
          </p:cNvGrpSpPr>
          <p:nvPr/>
        </p:nvGrpSpPr>
        <p:grpSpPr bwMode="auto">
          <a:xfrm>
            <a:off x="5333126" y="2150163"/>
            <a:ext cx="6500075" cy="1183809"/>
            <a:chOff x="-12919" y="1230753"/>
            <a:chExt cx="4259800" cy="1182279"/>
          </a:xfrm>
        </p:grpSpPr>
        <p:sp>
          <p:nvSpPr>
            <p:cNvPr id="5" name="32 Rectángulo">
              <a:extLst>
                <a:ext uri="{FF2B5EF4-FFF2-40B4-BE49-F238E27FC236}">
                  <a16:creationId xmlns:a16="http://schemas.microsoft.com/office/drawing/2014/main" id="{00BCE412-AD31-45DF-9AA8-199695BED7C5}"/>
                </a:ext>
              </a:extLst>
            </p:cNvPr>
            <p:cNvSpPr/>
            <p:nvPr/>
          </p:nvSpPr>
          <p:spPr bwMode="auto">
            <a:xfrm>
              <a:off x="-12919" y="1645306"/>
              <a:ext cx="4213144" cy="76772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6" name="4 CuadroTexto">
              <a:extLst>
                <a:ext uri="{FF2B5EF4-FFF2-40B4-BE49-F238E27FC236}">
                  <a16:creationId xmlns:a16="http://schemas.microsoft.com/office/drawing/2014/main" id="{C83B76DF-2D63-4D67-B238-8A930868B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9413"/>
              <a:ext cx="4259799" cy="64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En lo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político</a:t>
              </a:r>
              <a:r>
                <a:rPr lang="es-ES" altLang="es-ES" sz="1800" dirty="0"/>
                <a:t>: consolidación del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Estado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moderno</a:t>
              </a:r>
              <a:r>
                <a:rPr lang="es-ES" altLang="es-ES" sz="1800" dirty="0"/>
                <a:t>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En lo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económico</a:t>
              </a:r>
              <a:r>
                <a:rPr lang="es-ES" altLang="es-ES" sz="1800" dirty="0"/>
                <a:t>: paso del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feudalismo</a:t>
              </a:r>
              <a:r>
                <a:rPr lang="es-ES" altLang="es-ES" sz="1800" dirty="0"/>
                <a:t> al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mercantilismo</a:t>
              </a:r>
              <a:r>
                <a:rPr lang="es-ES" altLang="es-ES" sz="1800" dirty="0"/>
                <a:t>. </a:t>
              </a:r>
            </a:p>
          </p:txBody>
        </p:sp>
        <p:sp>
          <p:nvSpPr>
            <p:cNvPr id="7" name="34 Redondear rectángulo de esquina del mismo lado">
              <a:extLst>
                <a:ext uri="{FF2B5EF4-FFF2-40B4-BE49-F238E27FC236}">
                  <a16:creationId xmlns:a16="http://schemas.microsoft.com/office/drawing/2014/main" id="{D79F3C5F-3E50-4B76-8351-EC9A30A32BF9}"/>
                </a:ext>
              </a:extLst>
            </p:cNvPr>
            <p:cNvSpPr/>
            <p:nvPr/>
          </p:nvSpPr>
          <p:spPr bwMode="auto">
            <a:xfrm>
              <a:off x="-12919" y="1230753"/>
              <a:ext cx="1124507" cy="405039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En España</a:t>
              </a:r>
            </a:p>
          </p:txBody>
        </p:sp>
      </p:grpSp>
      <p:grpSp>
        <p:nvGrpSpPr>
          <p:cNvPr id="8" name="3 Grupo">
            <a:extLst>
              <a:ext uri="{FF2B5EF4-FFF2-40B4-BE49-F238E27FC236}">
                <a16:creationId xmlns:a16="http://schemas.microsoft.com/office/drawing/2014/main" id="{3E3FCFA9-A2BA-4402-9BD6-543ECAB52B90}"/>
              </a:ext>
            </a:extLst>
          </p:cNvPr>
          <p:cNvGrpSpPr>
            <a:grpSpLocks/>
          </p:cNvGrpSpPr>
          <p:nvPr/>
        </p:nvGrpSpPr>
        <p:grpSpPr bwMode="auto">
          <a:xfrm>
            <a:off x="5333126" y="4277626"/>
            <a:ext cx="6442073" cy="1798802"/>
            <a:chOff x="-12919" y="1215650"/>
            <a:chExt cx="4221788" cy="1796477"/>
          </a:xfrm>
        </p:grpSpPr>
        <p:sp>
          <p:nvSpPr>
            <p:cNvPr id="9" name="32 Rectángulo">
              <a:extLst>
                <a:ext uri="{FF2B5EF4-FFF2-40B4-BE49-F238E27FC236}">
                  <a16:creationId xmlns:a16="http://schemas.microsoft.com/office/drawing/2014/main" id="{159FB656-4290-480D-88DB-2B087269C10D}"/>
                </a:ext>
              </a:extLst>
            </p:cNvPr>
            <p:cNvSpPr/>
            <p:nvPr/>
          </p:nvSpPr>
          <p:spPr bwMode="auto">
            <a:xfrm>
              <a:off x="-12919" y="1645305"/>
              <a:ext cx="4221788" cy="136682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10" name="4 CuadroTexto">
              <a:extLst>
                <a:ext uri="{FF2B5EF4-FFF2-40B4-BE49-F238E27FC236}">
                  <a16:creationId xmlns:a16="http://schemas.microsoft.com/office/drawing/2014/main" id="{92B6BA23-E6B1-414F-9C6F-DFED85C94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9413"/>
              <a:ext cx="4093541" cy="119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s-ES" altLang="es-ES" sz="1800" dirty="0"/>
                <a:t>La organización del Estado tiene un origen doble dado por </a:t>
              </a:r>
            </a:p>
            <a:p>
              <a:pPr eaLnBrk="1" hangingPunct="1">
                <a:spcBef>
                  <a:spcPct val="0"/>
                </a:spcBef>
              </a:pPr>
              <a:endParaRPr lang="es-ES" altLang="es-ES" sz="1800" dirty="0"/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la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Corona</a:t>
              </a:r>
              <a:r>
                <a:rPr lang="es-ES" altLang="es-ES" sz="1800" dirty="0">
                  <a:cs typeface="Arial" charset="0"/>
                </a:rPr>
                <a:t>,</a:t>
              </a:r>
              <a:r>
                <a:rPr lang="es-ES" altLang="es-ES" sz="1800" dirty="0"/>
                <a:t> a través del envío de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funcionarios</a:t>
              </a:r>
              <a:r>
                <a:rPr lang="es-ES" altLang="es-ES" sz="1800" dirty="0"/>
                <a:t>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conquistadores</a:t>
              </a:r>
              <a:r>
                <a:rPr lang="es-ES" altLang="es-ES" sz="1800" dirty="0">
                  <a:cs typeface="Arial" charset="0"/>
                </a:rPr>
                <a:t>,</a:t>
              </a:r>
              <a:r>
                <a:rPr lang="es-ES" altLang="es-ES" sz="1800" dirty="0"/>
                <a:t> mediante 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Cabildos</a:t>
              </a:r>
              <a:r>
                <a:rPr lang="es-ES" altLang="es-ES" sz="1800" dirty="0"/>
                <a:t>.</a:t>
              </a:r>
            </a:p>
          </p:txBody>
        </p:sp>
        <p:sp>
          <p:nvSpPr>
            <p:cNvPr id="11" name="34 Redondear rectángulo de esquina del mismo lado">
              <a:extLst>
                <a:ext uri="{FF2B5EF4-FFF2-40B4-BE49-F238E27FC236}">
                  <a16:creationId xmlns:a16="http://schemas.microsoft.com/office/drawing/2014/main" id="{DC7D7041-244B-4231-8A47-42F3854060C4}"/>
                </a:ext>
              </a:extLst>
            </p:cNvPr>
            <p:cNvSpPr/>
            <p:nvPr/>
          </p:nvSpPr>
          <p:spPr bwMode="auto">
            <a:xfrm>
              <a:off x="-12918" y="1215650"/>
              <a:ext cx="1133149" cy="420143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En América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Organizaciￃﾳn Colonial">
            <a:hlinkClick r:id="" action="ppaction://media"/>
            <a:extLst>
              <a:ext uri="{FF2B5EF4-FFF2-40B4-BE49-F238E27FC236}">
                <a16:creationId xmlns:a16="http://schemas.microsoft.com/office/drawing/2014/main" id="{BEDFA489-0ACB-4D6D-9313-031210BEF561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9219" y="1668041"/>
            <a:ext cx="8091066" cy="45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 bwMode="auto">
          <a:xfrm flipV="1">
            <a:off x="1524001" y="1115458"/>
            <a:ext cx="3635896" cy="556"/>
          </a:xfrm>
          <a:prstGeom prst="line">
            <a:avLst/>
          </a:prstGeom>
          <a:ln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10606702"/>
              </p:ext>
            </p:extLst>
          </p:nvPr>
        </p:nvGraphicFramePr>
        <p:xfrm>
          <a:off x="2069643" y="1934779"/>
          <a:ext cx="71287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7" name="16 CuadroTexto"/>
          <p:cNvSpPr>
            <a:spLocks noChangeArrowheads="1"/>
          </p:cNvSpPr>
          <p:nvPr/>
        </p:nvSpPr>
        <p:spPr bwMode="auto">
          <a:xfrm>
            <a:off x="1402703" y="1177819"/>
            <a:ext cx="2711450" cy="2862263"/>
          </a:xfrm>
          <a:prstGeom prst="wedgeRoundRectCallout">
            <a:avLst>
              <a:gd name="adj1" fmla="val 59198"/>
              <a:gd name="adj2" fmla="val 575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Monarquía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absoluta</a:t>
            </a:r>
            <a:r>
              <a:rPr lang="es-CL" altLang="es-ES" dirty="0">
                <a:solidFill>
                  <a:schemeClr val="tx1"/>
                </a:solidFill>
              </a:rPr>
              <a:t>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derecho</a:t>
            </a:r>
            <a:r>
              <a:rPr lang="es-CL" altLang="es-ES" dirty="0">
                <a:solidFill>
                  <a:schemeClr val="tx1"/>
                </a:solidFill>
              </a:rPr>
              <a:t> divino.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El rey posee 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título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personal</a:t>
            </a:r>
            <a:r>
              <a:rPr lang="es-CL" altLang="es-ES" dirty="0">
                <a:solidFill>
                  <a:schemeClr val="tx1"/>
                </a:solidFill>
              </a:rPr>
              <a:t> las colonias americanas.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Dinastía de los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Habsburgo</a:t>
            </a:r>
            <a:r>
              <a:rPr lang="es-CL" altLang="es-ES" dirty="0">
                <a:solidFill>
                  <a:schemeClr val="tx1"/>
                </a:solidFill>
              </a:rPr>
              <a:t> y los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Borbones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16 CuadroTexto"/>
          <p:cNvSpPr>
            <a:spLocks noChangeArrowheads="1"/>
          </p:cNvSpPr>
          <p:nvPr/>
        </p:nvSpPr>
        <p:spPr bwMode="auto">
          <a:xfrm>
            <a:off x="1079781" y="5657478"/>
            <a:ext cx="8496945" cy="922338"/>
          </a:xfrm>
          <a:prstGeom prst="wedgeRoundRectCallout">
            <a:avLst>
              <a:gd name="adj1" fmla="val -12641"/>
              <a:gd name="adj2" fmla="val -75112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Elaboración de la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política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comercial</a:t>
            </a:r>
            <a:r>
              <a:rPr lang="es-CL" altLang="es-ES" dirty="0">
                <a:solidFill>
                  <a:schemeClr val="tx1"/>
                </a:solidFill>
              </a:rPr>
              <a:t> americana (monopolio) y organización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sistema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flotas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y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galeones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Control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pasajeros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mercancías</a:t>
            </a:r>
            <a:r>
              <a:rPr lang="es-CL" altLang="es-ES" dirty="0">
                <a:solidFill>
                  <a:schemeClr val="tx1"/>
                </a:solidFill>
              </a:rPr>
              <a:t>, estudios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náuticos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geográficos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16 CuadroTexto"/>
          <p:cNvSpPr>
            <a:spLocks noChangeArrowheads="1"/>
          </p:cNvSpPr>
          <p:nvPr/>
        </p:nvSpPr>
        <p:spPr bwMode="auto">
          <a:xfrm>
            <a:off x="7030556" y="278184"/>
            <a:ext cx="3527425" cy="3528392"/>
          </a:xfrm>
          <a:prstGeom prst="wedgeRoundRectCallout">
            <a:avLst>
              <a:gd name="adj1" fmla="val -4970"/>
              <a:gd name="adj2" fmla="val 54848"/>
              <a:gd name="adj3" fmla="val 16667"/>
            </a:avLst>
          </a:prstGeom>
          <a:solidFill>
            <a:srgbClr val="FFFFCC"/>
          </a:solidFill>
          <a:ln cap="rnd"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Máximo organismo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gobierno</a:t>
            </a:r>
            <a:r>
              <a:rPr lang="es-CL" altLang="es-ES" dirty="0">
                <a:solidFill>
                  <a:schemeClr val="tx1"/>
                </a:solidFill>
              </a:rPr>
              <a:t> para América.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Funciones: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legislativas</a:t>
            </a:r>
            <a:r>
              <a:rPr lang="es-CL" altLang="es-ES" dirty="0">
                <a:solidFill>
                  <a:schemeClr val="tx1"/>
                </a:solidFill>
              </a:rPr>
              <a:t>  (preparación de leyes),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administrativas</a:t>
            </a:r>
            <a:r>
              <a:rPr lang="es-CL" altLang="es-ES" dirty="0">
                <a:solidFill>
                  <a:schemeClr val="tx1"/>
                </a:solidFill>
              </a:rPr>
              <a:t> (proponer nombramientos y vigilar a los funcionarios),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judiciales</a:t>
            </a:r>
            <a:r>
              <a:rPr lang="es-CL" altLang="es-ES" dirty="0">
                <a:solidFill>
                  <a:schemeClr val="tx1"/>
                </a:solidFill>
              </a:rPr>
              <a:t> (tribunal de última instancia),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hacienda</a:t>
            </a:r>
            <a:r>
              <a:rPr lang="es-CL" altLang="es-ES" dirty="0">
                <a:solidFill>
                  <a:schemeClr val="tx1"/>
                </a:solidFill>
              </a:rPr>
              <a:t> (control de cuentas)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eclesiásticas</a:t>
            </a:r>
            <a:r>
              <a:rPr lang="es-CL" altLang="es-ES" dirty="0">
                <a:solidFill>
                  <a:schemeClr val="tx1"/>
                </a:solidFill>
              </a:rPr>
              <a:t> (derecho de patronato).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E13A54-A76E-4F68-B3C9-0F8D4A25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Instituciones Metropolitanas</a:t>
            </a:r>
          </a:p>
        </p:txBody>
      </p:sp>
    </p:spTree>
    <p:extLst>
      <p:ext uri="{BB962C8B-B14F-4D97-AF65-F5344CB8AC3E}">
        <p14:creationId xmlns:p14="http://schemas.microsoft.com/office/powerpoint/2010/main" val="19433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247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904</Words>
  <Application>Microsoft Office PowerPoint</Application>
  <PresentationFormat>Panorámica</PresentationFormat>
  <Paragraphs>94</Paragraphs>
  <Slides>12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Muli</vt:lpstr>
      <vt:lpstr>Tema de Office</vt:lpstr>
      <vt:lpstr>Unidad 2: ¿Qué impacto tuvo la colonización española en América y Chile.</vt:lpstr>
      <vt:lpstr>Objetivo</vt:lpstr>
      <vt:lpstr>El Mestizaje</vt:lpstr>
      <vt:lpstr>Mezclas en la América colonial</vt:lpstr>
      <vt:lpstr>El Mestizaje</vt:lpstr>
      <vt:lpstr>Presentación de PowerPoint</vt:lpstr>
      <vt:lpstr>Instituciones coloniales en España</vt:lpstr>
      <vt:lpstr>Presentación de PowerPoint</vt:lpstr>
      <vt:lpstr>Instituciones Metropolitanas</vt:lpstr>
      <vt:lpstr>Presentación de PowerPoint</vt:lpstr>
      <vt:lpstr>División territorial y administrativa durante la colonia</vt:lpstr>
      <vt:lpstr>Actividad en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¿Qué impacto tuvo la colonización española en América y Chile.</dc:title>
  <dc:creator>Abraham López</dc:creator>
  <cp:lastModifiedBy>Carmen Barros Ortega</cp:lastModifiedBy>
  <cp:revision>11</cp:revision>
  <dcterms:created xsi:type="dcterms:W3CDTF">2020-07-30T06:32:08Z</dcterms:created>
  <dcterms:modified xsi:type="dcterms:W3CDTF">2021-09-09T19:40:58Z</dcterms:modified>
</cp:coreProperties>
</file>