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5"/>
  </p:notesMasterIdLst>
  <p:sldIdLst>
    <p:sldId id="280" r:id="rId2"/>
    <p:sldId id="279" r:id="rId3"/>
    <p:sldId id="288" r:id="rId4"/>
    <p:sldId id="289" r:id="rId5"/>
    <p:sldId id="273" r:id="rId6"/>
    <p:sldId id="281" r:id="rId7"/>
    <p:sldId id="274" r:id="rId8"/>
    <p:sldId id="283" r:id="rId9"/>
    <p:sldId id="282" r:id="rId10"/>
    <p:sldId id="284" r:id="rId11"/>
    <p:sldId id="285" r:id="rId12"/>
    <p:sldId id="287" r:id="rId13"/>
    <p:sldId id="29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87845" autoAdjust="0"/>
  </p:normalViewPr>
  <p:slideViewPr>
    <p:cSldViewPr snapToGrid="0">
      <p:cViewPr varScale="1">
        <p:scale>
          <a:sx n="64" d="100"/>
          <a:sy n="64" d="100"/>
        </p:scale>
        <p:origin x="12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93D22-40C3-421A-A192-8AFB5ED75678}" type="datetimeFigureOut">
              <a:rPr lang="es-CL" smtClean="0"/>
              <a:t>18-03-2021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2E425-336F-4EF8-B472-75162DA0D9D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6158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thumb/9/9f/Quentin_Massys_001.jpg/1200px-Quentin_Massys_001.jp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4.bp.blogspot.com/_Ziv8NDk0n60/S1uFLvFU-yI/AAAAAAAAABY/CjHndr0vcII/s400/Burgues%C3%ADa.jpg" TargetMode="External"/><Relationship Id="rId4" Type="http://schemas.openxmlformats.org/officeDocument/2006/relationships/hyperlink" Target="https://www.caracteristicas.co/wp-content/uploads/2018/08/burguesia-1-e1576983190806.jpg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>
                <a:hlinkClick r:id="rId3"/>
              </a:rPr>
              <a:t>https://upload.wikimedia.org/wikipedia/commons/thumb/9/9f/Quentin_Massys_001.jpg/1200px-Quentin_Massys_001.jpg</a:t>
            </a:r>
            <a:r>
              <a:rPr lang="es-CL" dirty="0"/>
              <a:t>.</a:t>
            </a:r>
          </a:p>
          <a:p>
            <a:r>
              <a:rPr lang="es-CL" dirty="0">
                <a:hlinkClick r:id="rId4"/>
              </a:rPr>
              <a:t>https://www.caracteristicas.co/wp-content/uploads/2018/08/burguesia-1-e1576983190806.jpg</a:t>
            </a:r>
            <a:endParaRPr lang="es-CL" dirty="0"/>
          </a:p>
          <a:p>
            <a:r>
              <a:rPr lang="es-CL" dirty="0">
                <a:hlinkClick r:id="rId5"/>
              </a:rPr>
              <a:t>https://4.bp.blogspot.com/_Ziv8NDk0n60/S1uFLvFU-yI/AAAAAAAAABY/CjHndr0vcII/s400/Burgues%C3%ADa.jpg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2E425-336F-4EF8-B472-75162DA0D9D0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125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Fuente:</a:t>
            </a:r>
            <a:r>
              <a:rPr lang="es-CL" baseline="0" dirty="0"/>
              <a:t> Diferencia entre trabajo y capital, extraído de: http://3.bp.blogspot.com/-xAoCF98HW14/U1Q0q5e7NUI/AAAAAAAAAGg/u2ubw2lHOtA/s1600/proletario-y-burgues.jpg </a:t>
            </a:r>
          </a:p>
          <a:p>
            <a:endParaRPr lang="es-CL" baseline="0" dirty="0"/>
          </a:p>
          <a:p>
            <a:r>
              <a:rPr lang="es-CL" dirty="0"/>
              <a:t>A la derecha:</a:t>
            </a:r>
            <a:r>
              <a:rPr lang="es-CL" baseline="0" dirty="0"/>
              <a:t> Los comedores de patatas, </a:t>
            </a:r>
            <a:r>
              <a:rPr lang="es-C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Vincent van Gogh, 1885</a:t>
            </a:r>
          </a:p>
          <a:p>
            <a:r>
              <a:rPr lang="es-C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la izquierda: Residencia</a:t>
            </a:r>
            <a:r>
              <a:rPr lang="es-C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burguesa S.XIX, anónimo.</a:t>
            </a:r>
            <a:endParaRPr lang="es-CL" dirty="0"/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2E425-336F-4EF8-B472-75162DA0D9D0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4380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Elaboración propia mediante pictochart.com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2E425-336F-4EF8-B472-75162DA0D9D0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2350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8907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12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2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266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9569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67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95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839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272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170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817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3520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lopez@colegiodelreal.cl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eoskins/5654803714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nc-sa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lipart.org/detail/159913/victorian-man-in-top-hat-silhoette-profile-by-studio_hade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Archivo:S.Emergencia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moempresarius.com/2017/03/claves-marketing-digital-marca-personal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rea.ceibal.edu.uy/elp/m-s-de-5000-a-os-de-trabajo-y-derechos-humanos/inici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6070012-F07F-4AF5-A31F-7F14A1690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1DFA57A-349A-4BFD-B78A-9F99513C1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B5F8AE6-2E79-4DD0-8E2A-5E00870FD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C2B4A13-0632-456F-A66A-2D0CDB9D3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568A552-34C4-41D2-A36B-9E86EC569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1730653" y="-921117"/>
            <a:ext cx="1756584" cy="4408488"/>
          </a:xfrm>
          <a:custGeom>
            <a:avLst/>
            <a:gdLst>
              <a:gd name="connsiteX0" fmla="*/ 1756584 w 1756584"/>
              <a:gd name="connsiteY0" fmla="*/ 4408488 h 4408488"/>
              <a:gd name="connsiteX1" fmla="*/ 1756584 w 1756584"/>
              <a:gd name="connsiteY1" fmla="*/ 0 h 4408488"/>
              <a:gd name="connsiteX2" fmla="*/ 1350810 w 1756584"/>
              <a:gd name="connsiteY2" fmla="*/ 0 h 4408488"/>
              <a:gd name="connsiteX3" fmla="*/ 1350810 w 1756584"/>
              <a:gd name="connsiteY3" fmla="*/ 4024068 h 4408488"/>
              <a:gd name="connsiteX4" fmla="*/ 0 w 1756584"/>
              <a:gd name="connsiteY4" fmla="*/ 4023445 h 4408488"/>
              <a:gd name="connsiteX5" fmla="*/ 0 w 1756584"/>
              <a:gd name="connsiteY5" fmla="*/ 440848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584" h="4408488">
                <a:moveTo>
                  <a:pt x="1756584" y="4408488"/>
                </a:moveTo>
                <a:lnTo>
                  <a:pt x="1756584" y="0"/>
                </a:lnTo>
                <a:lnTo>
                  <a:pt x="1350810" y="0"/>
                </a:lnTo>
                <a:lnTo>
                  <a:pt x="1350810" y="4024068"/>
                </a:lnTo>
                <a:lnTo>
                  <a:pt x="0" y="4023445"/>
                </a:lnTo>
                <a:lnTo>
                  <a:pt x="0" y="4408488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8BE655E-142C-41C9-895E-54D55EDDA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8673443" y="2182330"/>
            <a:ext cx="1755930" cy="4408488"/>
          </a:xfrm>
          <a:custGeom>
            <a:avLst/>
            <a:gdLst>
              <a:gd name="connsiteX0" fmla="*/ 0 w 1755930"/>
              <a:gd name="connsiteY0" fmla="*/ 4023420 h 4408488"/>
              <a:gd name="connsiteX1" fmla="*/ 1 w 1755930"/>
              <a:gd name="connsiteY1" fmla="*/ 4408488 h 4408488"/>
              <a:gd name="connsiteX2" fmla="*/ 1755930 w 1755930"/>
              <a:gd name="connsiteY2" fmla="*/ 4408488 h 4408488"/>
              <a:gd name="connsiteX3" fmla="*/ 1755930 w 1755930"/>
              <a:gd name="connsiteY3" fmla="*/ 0 h 4408488"/>
              <a:gd name="connsiteX4" fmla="*/ 1350156 w 1755930"/>
              <a:gd name="connsiteY4" fmla="*/ 0 h 4408488"/>
              <a:gd name="connsiteX5" fmla="*/ 1350156 w 1755930"/>
              <a:gd name="connsiteY5" fmla="*/ 402362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930" h="4408488">
                <a:moveTo>
                  <a:pt x="0" y="4023420"/>
                </a:moveTo>
                <a:lnTo>
                  <a:pt x="1" y="4408488"/>
                </a:lnTo>
                <a:lnTo>
                  <a:pt x="1755930" y="4408488"/>
                </a:lnTo>
                <a:lnTo>
                  <a:pt x="1755930" y="0"/>
                </a:lnTo>
                <a:lnTo>
                  <a:pt x="1350156" y="0"/>
                </a:lnTo>
                <a:lnTo>
                  <a:pt x="1350156" y="4023628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DE7AC1A-D4B3-418D-BC29-A10C39016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006" y="1086142"/>
            <a:ext cx="9969910" cy="34653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CL" dirty="0">
                <a:solidFill>
                  <a:schemeClr val="tx2"/>
                </a:solidFill>
              </a:rPr>
              <a:t>Cultura Burguesa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8CC593-9FF4-46EF-81AE-2D26922F1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5D8C1B86-C120-4872-BDA8-0C0291EFF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830972"/>
              </p:ext>
            </p:extLst>
          </p:nvPr>
        </p:nvGraphicFramePr>
        <p:xfrm>
          <a:off x="5126252" y="5433269"/>
          <a:ext cx="6629400" cy="8039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2490">
                  <a:extLst>
                    <a:ext uri="{9D8B030D-6E8A-4147-A177-3AD203B41FA5}">
                      <a16:colId xmlns:a16="http://schemas.microsoft.com/office/drawing/2014/main" val="3611108555"/>
                    </a:ext>
                  </a:extLst>
                </a:gridCol>
                <a:gridCol w="5756910">
                  <a:extLst>
                    <a:ext uri="{9D8B030D-6E8A-4147-A177-3AD203B41FA5}">
                      <a16:colId xmlns:a16="http://schemas.microsoft.com/office/drawing/2014/main" val="1719935613"/>
                    </a:ext>
                  </a:extLst>
                </a:gridCol>
              </a:tblGrid>
              <a:tr h="803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HISTORIA 2do Medio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Profesor: Abraham López Fuentes           Correo: </a:t>
                      </a:r>
                      <a:r>
                        <a:rPr lang="es-CL" sz="1200" dirty="0">
                          <a:solidFill>
                            <a:schemeClr val="bg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alopez@colegiodelreal.cl</a:t>
                      </a:r>
                      <a:endParaRPr lang="es-CL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CLASE </a:t>
                      </a:r>
                      <a:r>
                        <a:rPr lang="es-CL" sz="1200" dirty="0" err="1">
                          <a:effectLst/>
                        </a:rPr>
                        <a:t>N°</a:t>
                      </a:r>
                      <a:r>
                        <a:rPr lang="es-CL" sz="1200" dirty="0">
                          <a:effectLst/>
                        </a:rPr>
                        <a:t> 4</a:t>
                      </a:r>
                    </a:p>
                  </a:txBody>
                  <a:tcPr marL="44450" marR="4445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077773"/>
                  </a:ext>
                </a:extLst>
              </a:tr>
            </a:tbl>
          </a:graphicData>
        </a:graphic>
      </p:graphicFrame>
      <p:pic>
        <p:nvPicPr>
          <p:cNvPr id="22" name="Imagen 21">
            <a:extLst>
              <a:ext uri="{FF2B5EF4-FFF2-40B4-BE49-F238E27FC236}">
                <a16:creationId xmlns:a16="http://schemas.microsoft.com/office/drawing/2014/main" id="{4EF4CCE1-7F00-4A77-BF1E-AE19750F2DD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357" y="5580493"/>
            <a:ext cx="781050" cy="542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1247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E90D16-7AB3-4E76-BD93-2932FBA2A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C4297888-C3B0-4036-9D57-E10086DC7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30480"/>
            <a:ext cx="12272346" cy="6888480"/>
          </a:xfrm>
        </p:spPr>
      </p:pic>
    </p:spTree>
    <p:extLst>
      <p:ext uri="{BB962C8B-B14F-4D97-AF65-F5344CB8AC3E}">
        <p14:creationId xmlns:p14="http://schemas.microsoft.com/office/powerpoint/2010/main" val="3741723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B3708F-568E-4F1B-AA7E-CC0FE1F0A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85800"/>
            <a:ext cx="4090988" cy="2157884"/>
          </a:xfrm>
        </p:spPr>
        <p:txBody>
          <a:bodyPr/>
          <a:lstStyle/>
          <a:p>
            <a:r>
              <a:rPr lang="es-CL" dirty="0"/>
              <a:t>Características</a:t>
            </a:r>
            <a:br>
              <a:rPr lang="es-CL" dirty="0"/>
            </a:br>
            <a:r>
              <a:rPr lang="es-CL" dirty="0"/>
              <a:t>de la burguesía.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96B53F-87B0-4BFF-844D-DF77D7F00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Valoración del esfuerzo individual.</a:t>
            </a:r>
          </a:p>
          <a:p>
            <a:pPr marL="0" indent="0">
              <a:buNone/>
            </a:pPr>
            <a:r>
              <a:rPr lang="es-CL" dirty="0"/>
              <a:t>Apostaban por el progreso económico y hacían alarde de que su riqueza provenía del esfuerzo individual.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La importancia de los valores en el trabajo y la familia.</a:t>
            </a:r>
          </a:p>
          <a:p>
            <a:pPr marL="0" indent="0">
              <a:buNone/>
            </a:pPr>
            <a:r>
              <a:rPr lang="es-CL" dirty="0"/>
              <a:t>Su ética se resumía en las virtudes del ahorro, la importancia de la vida familiar y la dignidad del trabajo.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La relación entre el consumo y el ocio.</a:t>
            </a:r>
          </a:p>
          <a:p>
            <a:pPr marL="0" indent="0">
              <a:buNone/>
            </a:pPr>
            <a:r>
              <a:rPr lang="es-CL" dirty="0"/>
              <a:t>Asiduos al teatro, ballet y la ópera, además de promotores de las actividades artísticas.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74A327-31B1-40A9-80AF-137F2DE256B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5" descr="Imagen que contiene gente, grupo, mujer, tabla&#10;&#10;Descripción generada automáticamente">
            <a:extLst>
              <a:ext uri="{FF2B5EF4-FFF2-40B4-BE49-F238E27FC236}">
                <a16:creationId xmlns:a16="http://schemas.microsoft.com/office/drawing/2014/main" id="{D9E98AE6-A868-40DC-8323-5D4AB16D6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6725" y="2843684"/>
            <a:ext cx="4540974" cy="301105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8BC39D5-A296-4FF2-873B-FE9C4C345A54}"/>
              </a:ext>
            </a:extLst>
          </p:cNvPr>
          <p:cNvSpPr txBox="1"/>
          <p:nvPr/>
        </p:nvSpPr>
        <p:spPr>
          <a:xfrm>
            <a:off x="466725" y="5978104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>
                <a:hlinkClick r:id="rId3" tooltip="https://www.flickr.com/photos/eoskins/5654803714"/>
              </a:rPr>
              <a:t>Esta foto</a:t>
            </a:r>
            <a:r>
              <a:rPr lang="es-CL" sz="900"/>
              <a:t> de Autor desconocido está bajo licencia </a:t>
            </a:r>
            <a:r>
              <a:rPr lang="es-CL" sz="900">
                <a:hlinkClick r:id="rId4" tooltip="https://creativecommons.org/licenses/by-nc-sa/3.0/"/>
              </a:rPr>
              <a:t>CC BY-SA-NC</a:t>
            </a:r>
            <a:endParaRPr lang="es-CL" sz="900"/>
          </a:p>
        </p:txBody>
      </p:sp>
    </p:spTree>
    <p:extLst>
      <p:ext uri="{BB962C8B-B14F-4D97-AF65-F5344CB8AC3E}">
        <p14:creationId xmlns:p14="http://schemas.microsoft.com/office/powerpoint/2010/main" val="2142743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2A197-9FCD-4879-8B80-C18F51C66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234278"/>
            <a:ext cx="4619624" cy="1451647"/>
          </a:xfrm>
        </p:spPr>
        <p:txBody>
          <a:bodyPr/>
          <a:lstStyle/>
          <a:p>
            <a:r>
              <a:rPr lang="es-CL" dirty="0"/>
              <a:t>El rol de la burguesía.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3E5C53-3970-478B-821E-075B01F06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dirty="0"/>
              <a:t>La difusión del capitalismo.</a:t>
            </a:r>
          </a:p>
          <a:p>
            <a:pPr marL="0" indent="0" algn="just">
              <a:buNone/>
            </a:pPr>
            <a:r>
              <a:rPr lang="es-CL" dirty="0"/>
              <a:t>Los burgueses alentaron los cambios en la forma de producción, intercambio y consumo. Le otorgaron un valor esencial al capital.</a:t>
            </a:r>
          </a:p>
          <a:p>
            <a:pPr marL="0" indent="0" algn="just">
              <a:buNone/>
            </a:pPr>
            <a:endParaRPr lang="es-CL" dirty="0"/>
          </a:p>
          <a:p>
            <a:pPr algn="just"/>
            <a:r>
              <a:rPr lang="es-CL" dirty="0"/>
              <a:t>Los avances de la tecnología.</a:t>
            </a:r>
          </a:p>
          <a:p>
            <a:pPr marL="0" indent="0" algn="just">
              <a:buNone/>
            </a:pPr>
            <a:r>
              <a:rPr lang="es-CL" dirty="0"/>
              <a:t>La fe en el progreso  y la búsqueda del éxito sirvieron para que los burgueses contribuyeran al desarrollo de avances técnicos que aplicaron a sus negocios. </a:t>
            </a:r>
          </a:p>
          <a:p>
            <a:pPr marL="0" indent="0" algn="just">
              <a:buNone/>
            </a:pPr>
            <a:endParaRPr lang="es-CL" dirty="0"/>
          </a:p>
          <a:p>
            <a:pPr algn="just"/>
            <a:r>
              <a:rPr lang="es-CL" dirty="0"/>
              <a:t>La modernización de los Estados.</a:t>
            </a:r>
          </a:p>
          <a:p>
            <a:pPr marL="0" indent="0" algn="just">
              <a:buNone/>
            </a:pPr>
            <a:r>
              <a:rPr lang="es-CL" dirty="0"/>
              <a:t>Encabezaron las transformaciones que dieron origen a los Estados Liberales.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4F19C5F-5D2A-4840-964E-DDEA9E8BE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0100" y="1883488"/>
            <a:ext cx="2988701" cy="451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50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EC1422-6E57-4AA2-8188-BC35F81F8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Cierre de la clase: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D6A067-FF29-466D-8D19-7E86161B2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1745" y="841375"/>
            <a:ext cx="5212080" cy="5175250"/>
          </a:xfrm>
        </p:spPr>
        <p:txBody>
          <a:bodyPr/>
          <a:lstStyle/>
          <a:p>
            <a:r>
              <a:rPr lang="es-CL" dirty="0"/>
              <a:t>Enumera en tu cuaderno 3 características de burguesía, ¿Existen similitudes con las que mencionaste en el inicio?</a:t>
            </a:r>
          </a:p>
          <a:p>
            <a:endParaRPr lang="es-CL" dirty="0"/>
          </a:p>
          <a:p>
            <a:r>
              <a:rPr lang="es-CL" dirty="0"/>
              <a:t>¿Cómo evaluarías los aportes de la burguesía a la conformación del mundo actual?</a:t>
            </a:r>
          </a:p>
        </p:txBody>
      </p:sp>
      <p:pic>
        <p:nvPicPr>
          <p:cNvPr id="6" name="Imagen 5" descr="Imagen que contiene señal, alimentos, dibujo&#10;&#10;Descripción generada automáticamente">
            <a:extLst>
              <a:ext uri="{FF2B5EF4-FFF2-40B4-BE49-F238E27FC236}">
                <a16:creationId xmlns:a16="http://schemas.microsoft.com/office/drawing/2014/main" id="{DB365A4B-B50F-47FC-9C50-C8A123B70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3957" y="2446899"/>
            <a:ext cx="3305085" cy="330508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AE45F49-3E19-4E51-A395-8634B339118F}"/>
              </a:ext>
            </a:extLst>
          </p:cNvPr>
          <p:cNvSpPr txBox="1"/>
          <p:nvPr/>
        </p:nvSpPr>
        <p:spPr>
          <a:xfrm>
            <a:off x="928732" y="5751984"/>
            <a:ext cx="33050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>
                <a:hlinkClick r:id="rId3" tooltip="https://es.wikipedia.org/wiki/Archivo:S.Emergencia.png"/>
              </a:rPr>
              <a:t>Esta foto</a:t>
            </a:r>
            <a:r>
              <a:rPr lang="es-CL" sz="900"/>
              <a:t> de Autor desconocido está bajo licencia </a:t>
            </a:r>
            <a:r>
              <a:rPr lang="es-CL" sz="900">
                <a:hlinkClick r:id="rId4" tooltip="https://creativecommons.org/licenses/by-sa/3.0/"/>
              </a:rPr>
              <a:t>CC BY-SA</a:t>
            </a:r>
            <a:endParaRPr lang="es-CL" sz="900"/>
          </a:p>
        </p:txBody>
      </p:sp>
    </p:spTree>
    <p:extLst>
      <p:ext uri="{BB962C8B-B14F-4D97-AF65-F5344CB8AC3E}">
        <p14:creationId xmlns:p14="http://schemas.microsoft.com/office/powerpoint/2010/main" val="3966370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29A61C-1891-4785-9012-CC0121B33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33D87C-2CA2-4253-A3A9-267BA1997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020" y="2453639"/>
            <a:ext cx="5212080" cy="3407411"/>
          </a:xfrm>
        </p:spPr>
        <p:txBody>
          <a:bodyPr>
            <a:normAutofit/>
          </a:bodyPr>
          <a:lstStyle/>
          <a:p>
            <a:pPr algn="just"/>
            <a:r>
              <a:rPr lang="es-CL" sz="2400" dirty="0"/>
              <a:t>Reconocer las principales características de la cultura burguesa y la incidencia de este grupo en los procesos políticos y sociales del siglo XIX en Europa.</a:t>
            </a:r>
          </a:p>
        </p:txBody>
      </p:sp>
      <p:pic>
        <p:nvPicPr>
          <p:cNvPr id="6" name="Imagen 5" descr="Imagen que contiene cuarto, señal&#10;&#10;Descripción generada automáticamente">
            <a:extLst>
              <a:ext uri="{FF2B5EF4-FFF2-40B4-BE49-F238E27FC236}">
                <a16:creationId xmlns:a16="http://schemas.microsoft.com/office/drawing/2014/main" id="{B5CC349D-69B2-45A5-B674-D1B5D24B2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31558" y="2105024"/>
            <a:ext cx="2924175" cy="292417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AA65CAD-B18E-4E8C-8101-2A956082EF12}"/>
              </a:ext>
            </a:extLst>
          </p:cNvPr>
          <p:cNvSpPr txBox="1"/>
          <p:nvPr/>
        </p:nvSpPr>
        <p:spPr>
          <a:xfrm>
            <a:off x="2667000" y="6993116"/>
            <a:ext cx="292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>
                <a:hlinkClick r:id="rId3" tooltip="http://www.homoempresarius.com/2017/03/claves-marketing-digital-marca-personal.html"/>
              </a:rPr>
              <a:t>Esta foto</a:t>
            </a:r>
            <a:r>
              <a:rPr lang="es-CL" sz="900"/>
              <a:t> de Autor desconocido está bajo licencia </a:t>
            </a:r>
            <a:r>
              <a:rPr lang="es-CL" sz="900">
                <a:hlinkClick r:id="rId4" tooltip="https://creativecommons.org/licenses/by-sa/3.0/"/>
              </a:rPr>
              <a:t>CC BY-SA</a:t>
            </a:r>
            <a:endParaRPr lang="es-CL" sz="900"/>
          </a:p>
        </p:txBody>
      </p:sp>
    </p:spTree>
    <p:extLst>
      <p:ext uri="{BB962C8B-B14F-4D97-AF65-F5344CB8AC3E}">
        <p14:creationId xmlns:p14="http://schemas.microsoft.com/office/powerpoint/2010/main" val="1172990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D51405AA-B4BD-484E-9BB8-5D081F235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C26CA91-E8E5-40F6-B9A7-FA3E5278C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80" y="685800"/>
            <a:ext cx="4495788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9000"/>
              </a:lnSpc>
            </a:pPr>
            <a:r>
              <a:rPr lang="en-US" sz="4400"/>
              <a:t>Inicio: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6A2F1B-B8E1-4CCE-ADA2-8B23248F8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695" y="2286000"/>
            <a:ext cx="4075512" cy="38862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s-CL" dirty="0"/>
              <a:t>Las siguientes imágenes se relacionan con el concepto de burguesía:</a:t>
            </a:r>
          </a:p>
          <a:p>
            <a:pPr marL="0">
              <a:buFont typeface="Franklin Gothic Book" panose="020B0503020102020204" pitchFamily="34" charset="0"/>
              <a:buNone/>
            </a:pPr>
            <a:r>
              <a:rPr lang="es-CL" dirty="0"/>
              <a:t>¿Qué características podría tener este grupo</a:t>
            </a:r>
            <a:r>
              <a:rPr lang="es-CL" b="1" dirty="0"/>
              <a:t>? </a:t>
            </a:r>
          </a:p>
          <a:p>
            <a:pPr marL="0">
              <a:buFont typeface="Franklin Gothic Book" panose="020B0503020102020204" pitchFamily="34" charset="0"/>
              <a:buNone/>
            </a:pPr>
            <a:r>
              <a:rPr lang="es-CL" b="1" dirty="0"/>
              <a:t>Anota 3 en tu cuaderno.</a:t>
            </a:r>
          </a:p>
        </p:txBody>
      </p:sp>
      <p:pic>
        <p:nvPicPr>
          <p:cNvPr id="1030" name="Picture 6" descr="Historia con historia: descontento de la burguesía.">
            <a:extLst>
              <a:ext uri="{FF2B5EF4-FFF2-40B4-BE49-F238E27FC236}">
                <a16:creationId xmlns:a16="http://schemas.microsoft.com/office/drawing/2014/main" id="{B60E9E46-FE2F-4D17-B079-D9D0A55C94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8" r="7780" b="5"/>
          <a:stretch/>
        </p:blipFill>
        <p:spPr bwMode="auto">
          <a:xfrm>
            <a:off x="6102096" y="4212707"/>
            <a:ext cx="3044952" cy="264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rguesía - Wikipedia, la enciclopedia libre">
            <a:extLst>
              <a:ext uri="{FF2B5EF4-FFF2-40B4-BE49-F238E27FC236}">
                <a16:creationId xmlns:a16="http://schemas.microsoft.com/office/drawing/2014/main" id="{DA57321E-5496-48E0-8D8B-3296940EF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7246"/>
          <a:stretch/>
        </p:blipFill>
        <p:spPr bwMode="auto">
          <a:xfrm>
            <a:off x="9147049" y="4203287"/>
            <a:ext cx="3044952" cy="265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rguesía: origen, valores, ejemplos y características">
            <a:extLst>
              <a:ext uri="{FF2B5EF4-FFF2-40B4-BE49-F238E27FC236}">
                <a16:creationId xmlns:a16="http://schemas.microsoft.com/office/drawing/2014/main" id="{49203BF4-B2A6-47C6-A9B6-19F8ECDD50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" r="17322" b="-2"/>
          <a:stretch/>
        </p:blipFill>
        <p:spPr bwMode="auto">
          <a:xfrm>
            <a:off x="6102096" y="10"/>
            <a:ext cx="6089904" cy="421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70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5B31DF-8610-4131-BC8A-A965D24B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3829440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/>
              <a:t>Desarrollo:</a:t>
            </a:r>
            <a:br>
              <a:rPr lang="es-CL" dirty="0"/>
            </a:br>
            <a:r>
              <a:rPr lang="es-CL" dirty="0"/>
              <a:t>Definición y características de Burguesía</a:t>
            </a:r>
          </a:p>
        </p:txBody>
      </p:sp>
    </p:spTree>
    <p:extLst>
      <p:ext uri="{BB962C8B-B14F-4D97-AF65-F5344CB8AC3E}">
        <p14:creationId xmlns:p14="http://schemas.microsoft.com/office/powerpoint/2010/main" val="1226037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Definiciones de burguesía</a:t>
            </a:r>
          </a:p>
        </p:txBody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6256020" y="1524001"/>
            <a:ext cx="5212080" cy="5175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/>
              <a:t>GENERAL</a:t>
            </a:r>
          </a:p>
          <a:p>
            <a:pPr marL="0" indent="0">
              <a:buNone/>
            </a:pPr>
            <a:r>
              <a:rPr lang="es-CL" dirty="0"/>
              <a:t>1. Clase social formada por las personas acomodadas que logran tener propiedades y capital.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HISTORIA</a:t>
            </a:r>
          </a:p>
          <a:p>
            <a:pPr marL="0" indent="0">
              <a:buNone/>
            </a:pPr>
            <a:r>
              <a:rPr lang="es-CL" dirty="0"/>
              <a:t>2. En la Edad Media y el Antiguo Régimen, clase social formada por los habitantes de los burgos o ciudades que tenían unos privilegios laborales reconocidos.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4E4D5D-99B6-4337-A9C6-E5E5BAD3562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223" y="3203313"/>
            <a:ext cx="2455073" cy="231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78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D29C51-6F14-44FF-811A-CA8040188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47" y="84352"/>
            <a:ext cx="2749758" cy="603109"/>
          </a:xfrm>
        </p:spPr>
        <p:txBody>
          <a:bodyPr/>
          <a:lstStyle/>
          <a:p>
            <a:r>
              <a:rPr lang="es-CL" dirty="0"/>
              <a:t>Entonces: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739607-C808-40F9-BD3D-103597404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5203" y="0"/>
            <a:ext cx="5554980" cy="4134255"/>
          </a:xfrm>
        </p:spPr>
        <p:txBody>
          <a:bodyPr>
            <a:normAutofit/>
          </a:bodyPr>
          <a:lstStyle/>
          <a:p>
            <a:r>
              <a:rPr lang="es-CL" dirty="0"/>
              <a:t>La Burguesía es una clase social.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Surge en a fines de la Edad Media junto con la reaparición de las urbes, teniendo como principal actividad el comercio. </a:t>
            </a:r>
          </a:p>
          <a:p>
            <a:pPr marL="0" indent="0" algn="ctr">
              <a:buNone/>
            </a:pPr>
            <a:r>
              <a:rPr lang="es-CL" u="sng" dirty="0"/>
              <a:t>No poseen privilegios.</a:t>
            </a:r>
          </a:p>
          <a:p>
            <a:pPr marL="0" indent="0" algn="ctr">
              <a:buNone/>
            </a:pPr>
            <a:endParaRPr lang="es-CL" u="sng" dirty="0"/>
          </a:p>
          <a:p>
            <a:pPr algn="just"/>
            <a:r>
              <a:rPr lang="es-CL" dirty="0"/>
              <a:t>Tras la apertura de Europa y el descubrimiento de América el comercio se ve potenciado beneficiando directamente a esta clase.</a:t>
            </a:r>
          </a:p>
          <a:p>
            <a:pPr marL="0" indent="0" algn="just">
              <a:buNone/>
            </a:pPr>
            <a:endParaRPr lang="es-CL" u="sng" dirty="0"/>
          </a:p>
          <a:p>
            <a:endParaRPr lang="es-CL" dirty="0"/>
          </a:p>
        </p:txBody>
      </p:sp>
      <p:pic>
        <p:nvPicPr>
          <p:cNvPr id="1026" name="Picture 2" descr="Resultado de imagen para pensando">
            <a:extLst>
              <a:ext uri="{FF2B5EF4-FFF2-40B4-BE49-F238E27FC236}">
                <a16:creationId xmlns:a16="http://schemas.microsoft.com/office/drawing/2014/main" id="{10170E27-4D58-462C-AA31-233685DDF4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2"/>
          <a:stretch/>
        </p:blipFill>
        <p:spPr bwMode="auto">
          <a:xfrm>
            <a:off x="1133687" y="989024"/>
            <a:ext cx="2749758" cy="275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Escala de tiempo&#10;&#10;Descripción generada automáticamente">
            <a:extLst>
              <a:ext uri="{FF2B5EF4-FFF2-40B4-BE49-F238E27FC236}">
                <a16:creationId xmlns:a16="http://schemas.microsoft.com/office/drawing/2014/main" id="{E29BD6C1-DE19-4567-8CD4-299A1BF20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40591" y="4049918"/>
            <a:ext cx="7910817" cy="269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0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25" y="366998"/>
            <a:ext cx="3922395" cy="3977640"/>
          </a:xfrm>
          <a:prstGeom prst="rect">
            <a:avLst/>
          </a:prstGeom>
        </p:spPr>
      </p:pic>
      <p:pic>
        <p:nvPicPr>
          <p:cNvPr id="5" name="Marcador de conteni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744" y="366998"/>
            <a:ext cx="4339756" cy="411638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06438" y="4554470"/>
            <a:ext cx="5064370" cy="1754326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bg1">
                    <a:lumMod val="95000"/>
                    <a:lumOff val="5000"/>
                  </a:schemeClr>
                </a:solidFill>
                <a:latin typeface="Britannic Bold" panose="020B0903060703020204" pitchFamily="34" charset="0"/>
              </a:rPr>
              <a:t>En la Sociedad Estamental del Antiguo Régimen la burguesía se estableció y desarrolló como una Clase Media. Pertenecía formalmente al pueblo llano pero gracias a la acumulación de capital poco a poco fue desarrollando sus propias características como clase.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253216" y="4554470"/>
            <a:ext cx="5938784" cy="1754326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bg1">
                    <a:lumMod val="95000"/>
                    <a:lumOff val="5000"/>
                  </a:schemeClr>
                </a:solidFill>
                <a:latin typeface="Britannic Bold" panose="020B0903060703020204" pitchFamily="34" charset="0"/>
              </a:rPr>
              <a:t>Una vez superado el Antiguo Régimen, con la abolición de la sociedad estamental de privilegios, se instaura una sociedad de derechos, diferenciada en grupos denominados clases sociales.</a:t>
            </a:r>
          </a:p>
          <a:p>
            <a:pPr algn="ctr"/>
            <a:r>
              <a:rPr lang="es-CL" dirty="0">
                <a:solidFill>
                  <a:schemeClr val="bg1">
                    <a:lumMod val="95000"/>
                    <a:lumOff val="5000"/>
                  </a:schemeClr>
                </a:solidFill>
                <a:latin typeface="Britannic Bold" panose="020B0903060703020204" pitchFamily="34" charset="0"/>
              </a:rPr>
              <a:t>La Burguesía como nueva elite ocuparía las capas medias y altas en este orden.</a:t>
            </a:r>
          </a:p>
        </p:txBody>
      </p:sp>
    </p:spTree>
    <p:extLst>
      <p:ext uri="{BB962C8B-B14F-4D97-AF65-F5344CB8AC3E}">
        <p14:creationId xmlns:p14="http://schemas.microsoft.com/office/powerpoint/2010/main" val="123189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D29C51-6F14-44FF-811A-CA804018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Entonces: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739607-C808-40F9-BD3D-103597404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020" y="960121"/>
            <a:ext cx="5212080" cy="5175250"/>
          </a:xfrm>
        </p:spPr>
        <p:txBody>
          <a:bodyPr>
            <a:normAutofit/>
          </a:bodyPr>
          <a:lstStyle/>
          <a:p>
            <a:pPr algn="just"/>
            <a:r>
              <a:rPr lang="es-CL" dirty="0"/>
              <a:t>El </a:t>
            </a:r>
            <a:r>
              <a:rPr lang="es-CL" u="sng" dirty="0"/>
              <a:t>sistema capitalista</a:t>
            </a:r>
            <a:r>
              <a:rPr lang="es-CL" dirty="0"/>
              <a:t> permite que mediante la reinversión desarrollen rápidamente avances en diversas áreas del pensamiento y la técnica.</a:t>
            </a:r>
          </a:p>
          <a:p>
            <a:pPr marL="0" indent="0" algn="just">
              <a:buNone/>
            </a:pPr>
            <a:endParaRPr lang="es-CL" u="sng" dirty="0"/>
          </a:p>
          <a:p>
            <a:pPr algn="just"/>
            <a:r>
              <a:rPr lang="es-CL" dirty="0"/>
              <a:t>Durante el S.XIX, tras el triunfo de la Revolución Francesa, la burguesía desarrolla una serie de </a:t>
            </a:r>
            <a:r>
              <a:rPr lang="es-CL" u="sng" dirty="0"/>
              <a:t>revoluciones fundamentadas en los ideales liberales </a:t>
            </a:r>
            <a:r>
              <a:rPr lang="es-CL" dirty="0"/>
              <a:t>que logran terminar con el Antiguo Régimen.</a:t>
            </a:r>
          </a:p>
          <a:p>
            <a:pPr marL="0" indent="0" algn="just">
              <a:buNone/>
            </a:pPr>
            <a:endParaRPr lang="es-CL" dirty="0"/>
          </a:p>
          <a:p>
            <a:pPr algn="just"/>
            <a:r>
              <a:rPr lang="es-CL" dirty="0"/>
              <a:t> El nuevo orden de clases nace con la antigua alta burguesía como clase alta (nueva elite dirigente).</a:t>
            </a:r>
          </a:p>
          <a:p>
            <a:pPr marL="0" indent="0" algn="just">
              <a:buNone/>
            </a:pPr>
            <a:endParaRPr lang="es-CL" u="sng" dirty="0"/>
          </a:p>
          <a:p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D56605-6E2B-4A4B-9BFC-810FAC2D3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Resultado de imagen para pensando">
            <a:extLst>
              <a:ext uri="{FF2B5EF4-FFF2-40B4-BE49-F238E27FC236}">
                <a16:creationId xmlns:a16="http://schemas.microsoft.com/office/drawing/2014/main" id="{10170E27-4D58-462C-AA31-233685DDF4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2"/>
          <a:stretch/>
        </p:blipFill>
        <p:spPr bwMode="auto">
          <a:xfrm>
            <a:off x="622092" y="2205412"/>
            <a:ext cx="4059336" cy="407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16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F136EF-BB02-4DF0-8B44-9ABB73E4E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737360"/>
            <a:ext cx="3855720" cy="2157884"/>
          </a:xfrm>
        </p:spPr>
        <p:txBody>
          <a:bodyPr/>
          <a:lstStyle/>
          <a:p>
            <a:pPr algn="ctr"/>
            <a:r>
              <a:rPr lang="es-CL"/>
              <a:t>LA BURGUERSIA EN EL S.XIX </a:t>
            </a:r>
            <a:br>
              <a:rPr lang="es-CL"/>
            </a:br>
            <a:br>
              <a:rPr lang="es-CL"/>
            </a:br>
            <a:r>
              <a:rPr lang="es-CL"/>
              <a:t>¿ELITE O PUEBLO?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2F63A5-1ECE-4BE6-B30B-87F2FCA8F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/>
          <a:p>
            <a:endParaRPr lang="es-CL"/>
          </a:p>
        </p:txBody>
      </p:sp>
      <p:pic>
        <p:nvPicPr>
          <p:cNvPr id="5" name="Marcador de contenido 3">
            <a:extLst>
              <a:ext uri="{FF2B5EF4-FFF2-40B4-BE49-F238E27FC236}">
                <a16:creationId xmlns:a16="http://schemas.microsoft.com/office/drawing/2014/main" id="{ED57822B-4E89-4D1E-A6FA-797084E2E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334" y="30541"/>
            <a:ext cx="6063451" cy="341363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28ED7F9-64EC-4464-B77E-E90E3F0C5E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069" y="3444362"/>
            <a:ext cx="4875980" cy="341363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6A1864D-9CD0-4F36-B82B-C255AE30D707}"/>
              </a:ext>
            </a:extLst>
          </p:cNvPr>
          <p:cNvSpPr txBox="1"/>
          <p:nvPr/>
        </p:nvSpPr>
        <p:spPr>
          <a:xfrm>
            <a:off x="6483462" y="2932066"/>
            <a:ext cx="4801443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Representación de vivienda Burguesa S.XIX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08613EE-B842-4B40-AFED-EB4E303A7C18}"/>
              </a:ext>
            </a:extLst>
          </p:cNvPr>
          <p:cNvSpPr txBox="1"/>
          <p:nvPr/>
        </p:nvSpPr>
        <p:spPr>
          <a:xfrm>
            <a:off x="6771746" y="6458127"/>
            <a:ext cx="4513159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Comedor y familia de trabajadores S.XIX</a:t>
            </a:r>
          </a:p>
        </p:txBody>
      </p:sp>
    </p:spTree>
    <p:extLst>
      <p:ext uri="{BB962C8B-B14F-4D97-AF65-F5344CB8AC3E}">
        <p14:creationId xmlns:p14="http://schemas.microsoft.com/office/powerpoint/2010/main" val="1279640934"/>
      </p:ext>
    </p:extLst>
  </p:cSld>
  <p:clrMapOvr>
    <a:masterClrMapping/>
  </p:clrMapOvr>
</p:sld>
</file>

<file path=ppt/theme/theme1.xml><?xml version="1.0" encoding="utf-8"?>
<a:theme xmlns:a="http://schemas.openxmlformats.org/drawingml/2006/main" name="Recorte">
  <a:themeElements>
    <a:clrScheme name="Recorte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Recort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cort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769</Words>
  <Application>Microsoft Office PowerPoint</Application>
  <PresentationFormat>Panorámica</PresentationFormat>
  <Paragraphs>72</Paragraphs>
  <Slides>13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Britannic Bold</vt:lpstr>
      <vt:lpstr>Calibri</vt:lpstr>
      <vt:lpstr>Franklin Gothic Book</vt:lpstr>
      <vt:lpstr>Recorte</vt:lpstr>
      <vt:lpstr>Cultura Burguesa</vt:lpstr>
      <vt:lpstr>Objetivo</vt:lpstr>
      <vt:lpstr>Inicio:</vt:lpstr>
      <vt:lpstr>Desarrollo: Definición y características de Burguesía</vt:lpstr>
      <vt:lpstr>Definiciones de burguesía</vt:lpstr>
      <vt:lpstr>Entonces:</vt:lpstr>
      <vt:lpstr>Presentación de PowerPoint</vt:lpstr>
      <vt:lpstr>Entonces:</vt:lpstr>
      <vt:lpstr>LA BURGUERSIA EN EL S.XIX   ¿ELITE O PUEBLO?</vt:lpstr>
      <vt:lpstr>Presentación de PowerPoint</vt:lpstr>
      <vt:lpstr>Características de la burguesía. </vt:lpstr>
      <vt:lpstr>El rol de la burguesía.</vt:lpstr>
      <vt:lpstr>Cierre de la clase: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 Burguesa</dc:title>
  <dc:creator>56972</dc:creator>
  <cp:lastModifiedBy>Carmen Barros Ortega</cp:lastModifiedBy>
  <cp:revision>13</cp:revision>
  <dcterms:created xsi:type="dcterms:W3CDTF">2020-04-02T05:29:16Z</dcterms:created>
  <dcterms:modified xsi:type="dcterms:W3CDTF">2021-03-18T15:30:46Z</dcterms:modified>
</cp:coreProperties>
</file>