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86" r:id="rId4"/>
    <p:sldId id="293" r:id="rId5"/>
    <p:sldId id="287" r:id="rId6"/>
    <p:sldId id="288" r:id="rId7"/>
    <p:sldId id="289" r:id="rId8"/>
    <p:sldId id="290" r:id="rId9"/>
    <p:sldId id="291" r:id="rId10"/>
    <p:sldId id="292" r:id="rId1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5596" autoAdjust="0"/>
  </p:normalViewPr>
  <p:slideViewPr>
    <p:cSldViewPr>
      <p:cViewPr varScale="1">
        <p:scale>
          <a:sx n="68" d="100"/>
          <a:sy n="68" d="100"/>
        </p:scale>
        <p:origin x="12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7F2AF96-63D0-4187-9FCA-DFA5C250B9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s-CL"/>
          </a:p>
        </p:txBody>
      </p:sp>
      <p:sp>
        <p:nvSpPr>
          <p:cNvPr id="81923" name="Rectangle 3">
            <a:extLst>
              <a:ext uri="{FF2B5EF4-FFF2-40B4-BE49-F238E27FC236}">
                <a16:creationId xmlns:a16="http://schemas.microsoft.com/office/drawing/2014/main" id="{A4265BBE-85F6-49E6-B111-2C42F846B7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CL"/>
          </a:p>
        </p:txBody>
      </p:sp>
      <p:sp>
        <p:nvSpPr>
          <p:cNvPr id="81924" name="Rectangle 4">
            <a:extLst>
              <a:ext uri="{FF2B5EF4-FFF2-40B4-BE49-F238E27FC236}">
                <a16:creationId xmlns:a16="http://schemas.microsoft.com/office/drawing/2014/main" id="{751669AE-3D40-4EC3-A877-5A5A7AC20F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483FA626-930C-4617-A0B2-81B7A97D6CA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81926" name="Rectangle 6">
            <a:extLst>
              <a:ext uri="{FF2B5EF4-FFF2-40B4-BE49-F238E27FC236}">
                <a16:creationId xmlns:a16="http://schemas.microsoft.com/office/drawing/2014/main" id="{43FC4CC1-D8C4-470A-8292-9B43E6CE048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s-CL"/>
          </a:p>
        </p:txBody>
      </p:sp>
      <p:sp>
        <p:nvSpPr>
          <p:cNvPr id="81927" name="Rectangle 7">
            <a:extLst>
              <a:ext uri="{FF2B5EF4-FFF2-40B4-BE49-F238E27FC236}">
                <a16:creationId xmlns:a16="http://schemas.microsoft.com/office/drawing/2014/main" id="{CEBE52EE-5DAD-4CC7-8035-8BA14B8FEBF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7BF9D0C-2D97-4843-BA52-39136559A925}" type="slidenum">
              <a:rPr lang="en-US" altLang="es-CL"/>
              <a:pPr/>
              <a:t>‹Nº›</a:t>
            </a:fld>
            <a:endParaRPr lang="en-US" altLang="es-C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6A43A8-F4B1-4B19-ACBC-FAB82C109BA3}"/>
              </a:ext>
            </a:extLst>
          </p:cNvPr>
          <p:cNvSpPr>
            <a:spLocks noGrp="1" noChangeArrowheads="1"/>
          </p:cNvSpPr>
          <p:nvPr>
            <p:ph type="sldNum" sz="quarter" idx="5"/>
          </p:nvPr>
        </p:nvSpPr>
        <p:spPr>
          <a:ln/>
        </p:spPr>
        <p:txBody>
          <a:bodyPr/>
          <a:lstStyle/>
          <a:p>
            <a:fld id="{BB026764-895E-44A2-88BD-08514667253E}" type="slidenum">
              <a:rPr lang="en-US" altLang="es-CL"/>
              <a:pPr/>
              <a:t>1</a:t>
            </a:fld>
            <a:endParaRPr lang="en-US" altLang="es-CL"/>
          </a:p>
        </p:txBody>
      </p:sp>
      <p:sp>
        <p:nvSpPr>
          <p:cNvPr id="107522" name="Rectangle 2">
            <a:extLst>
              <a:ext uri="{FF2B5EF4-FFF2-40B4-BE49-F238E27FC236}">
                <a16:creationId xmlns:a16="http://schemas.microsoft.com/office/drawing/2014/main" id="{4C431216-B2B8-48CE-B215-2CB7640E0E5E}"/>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4559E156-4B73-4BCF-BB8F-3250F873D72B}"/>
              </a:ext>
            </a:extLst>
          </p:cNvPr>
          <p:cNvSpPr>
            <a:spLocks noGrp="1" noChangeArrowheads="1"/>
          </p:cNvSpPr>
          <p:nvPr>
            <p:ph type="body" idx="1"/>
          </p:nvPr>
        </p:nvSpPr>
        <p:spPr/>
        <p:txBody>
          <a:bodyPr/>
          <a:lstStyle/>
          <a:p>
            <a:endParaRPr lang="ru-RU" alt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10</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44563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ECD647-C61E-42E6-A97E-818E02623C82}"/>
              </a:ext>
            </a:extLst>
          </p:cNvPr>
          <p:cNvSpPr>
            <a:spLocks noGrp="1" noChangeArrowheads="1"/>
          </p:cNvSpPr>
          <p:nvPr>
            <p:ph type="sldNum" sz="quarter" idx="5"/>
          </p:nvPr>
        </p:nvSpPr>
        <p:spPr>
          <a:ln/>
        </p:spPr>
        <p:txBody>
          <a:bodyPr/>
          <a:lstStyle/>
          <a:p>
            <a:fld id="{91640C42-F1FD-4EE6-B3E1-C1EB1CE3AF68}" type="slidenum">
              <a:rPr lang="en-US" altLang="es-CL"/>
              <a:pPr/>
              <a:t>2</a:t>
            </a:fld>
            <a:endParaRPr lang="en-US" altLang="es-CL"/>
          </a:p>
        </p:txBody>
      </p:sp>
      <p:sp>
        <p:nvSpPr>
          <p:cNvPr id="112642" name="Rectangle 2">
            <a:extLst>
              <a:ext uri="{FF2B5EF4-FFF2-40B4-BE49-F238E27FC236}">
                <a16:creationId xmlns:a16="http://schemas.microsoft.com/office/drawing/2014/main" id="{8D3D9AE0-2985-445E-9245-B111EFD6D9F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2EA084E5-E121-4A8C-AFC0-5DA8E7135AD9}"/>
              </a:ext>
            </a:extLst>
          </p:cNvPr>
          <p:cNvSpPr>
            <a:spLocks noGrp="1" noChangeArrowheads="1"/>
          </p:cNvSpPr>
          <p:nvPr>
            <p:ph type="body" idx="1"/>
          </p:nvPr>
        </p:nvSpPr>
        <p:spPr/>
        <p:txBody>
          <a:bodyPr/>
          <a:lstStyle/>
          <a:p>
            <a:endParaRPr lang="ru-RU" alt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3</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60925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59570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5</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39625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6</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91260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7</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68840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8</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5950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9</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379305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9DA04FA-15DD-4F64-8DC1-81E32C96DB62}"/>
              </a:ext>
            </a:extLst>
          </p:cNvPr>
          <p:cNvSpPr>
            <a:spLocks noGrp="1" noChangeArrowheads="1"/>
          </p:cNvSpPr>
          <p:nvPr>
            <p:ph type="ctrTitle"/>
          </p:nvPr>
        </p:nvSpPr>
        <p:spPr>
          <a:xfrm>
            <a:off x="381000" y="4448175"/>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es-ES" altLang="es-CL" noProof="0"/>
              <a:t>Haga clic para modificar el estilo de título del patrón</a:t>
            </a:r>
            <a:endParaRPr lang="en-US" altLang="es-CL" noProof="0"/>
          </a:p>
        </p:txBody>
      </p:sp>
      <p:sp>
        <p:nvSpPr>
          <p:cNvPr id="3075" name="Rectangle 3">
            <a:extLst>
              <a:ext uri="{FF2B5EF4-FFF2-40B4-BE49-F238E27FC236}">
                <a16:creationId xmlns:a16="http://schemas.microsoft.com/office/drawing/2014/main" id="{F98D7B2A-E939-47FF-9A43-B04E56EB2B7B}"/>
              </a:ext>
            </a:extLst>
          </p:cNvPr>
          <p:cNvSpPr>
            <a:spLocks noGrp="1" noChangeArrowheads="1"/>
          </p:cNvSpPr>
          <p:nvPr>
            <p:ph type="subTitle" idx="1"/>
          </p:nvPr>
        </p:nvSpPr>
        <p:spPr>
          <a:xfrm>
            <a:off x="381000" y="5133975"/>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es-ES" altLang="es-CL" noProof="0"/>
              <a:t>Haga clic para modificar el estilo de subtítulo del patrón</a:t>
            </a:r>
            <a:endParaRPr lang="en-US" altLang="es-C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C64AF-0B66-461A-9394-99DC4A5D267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F6F1317-70AC-4A97-BC22-07A2BD92F6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6559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429E50A-9594-441B-97C2-025E90C6CF71}"/>
              </a:ext>
            </a:extLst>
          </p:cNvPr>
          <p:cNvSpPr>
            <a:spLocks noGrp="1"/>
          </p:cNvSpPr>
          <p:nvPr>
            <p:ph type="title" orient="vert"/>
          </p:nvPr>
        </p:nvSpPr>
        <p:spPr>
          <a:xfrm>
            <a:off x="6675438" y="95250"/>
            <a:ext cx="2182812" cy="5695950"/>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46015FE-F8E9-40F1-A208-A98787A51475}"/>
              </a:ext>
            </a:extLst>
          </p:cNvPr>
          <p:cNvSpPr>
            <a:spLocks noGrp="1"/>
          </p:cNvSpPr>
          <p:nvPr>
            <p:ph type="body" orient="vert" idx="1"/>
          </p:nvPr>
        </p:nvSpPr>
        <p:spPr>
          <a:xfrm>
            <a:off x="123825" y="95250"/>
            <a:ext cx="6399213" cy="56959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08493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183A6-B341-42A3-8EF5-4263468EF4A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2CD6DDA-2290-4E61-AB79-1739B919AD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8049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E6389-C8A9-4B05-927A-29335F6F511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8E2F67F-E380-4E7B-A9D1-30A74869A29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Tree>
    <p:extLst>
      <p:ext uri="{BB962C8B-B14F-4D97-AF65-F5344CB8AC3E}">
        <p14:creationId xmlns:p14="http://schemas.microsoft.com/office/powerpoint/2010/main" val="243951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DBF40-319D-4680-B377-74E39C521D4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C95361D-E45E-4598-B0E0-3097D45335F8}"/>
              </a:ext>
            </a:extLst>
          </p:cNvPr>
          <p:cNvSpPr>
            <a:spLocks noGrp="1"/>
          </p:cNvSpPr>
          <p:nvPr>
            <p:ph sz="half" idx="1"/>
          </p:nvPr>
        </p:nvSpPr>
        <p:spPr>
          <a:xfrm>
            <a:off x="9525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C2F0239-F537-4F7E-9CA5-3030713D96B5}"/>
              </a:ext>
            </a:extLst>
          </p:cNvPr>
          <p:cNvSpPr>
            <a:spLocks noGrp="1"/>
          </p:cNvSpPr>
          <p:nvPr>
            <p:ph sz="half" idx="2"/>
          </p:nvPr>
        </p:nvSpPr>
        <p:spPr>
          <a:xfrm>
            <a:off x="4686300" y="1524000"/>
            <a:ext cx="3581400" cy="4267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30522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6D5E0-DD7E-4561-A59E-D6665C394254}"/>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8EBF09A-135C-4DC0-8B78-F3D92622952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9CE1CA9-056B-4F8F-826E-A5D9BE1A1D01}"/>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1D40B3D-F93B-4B81-8495-A7DA0EBDE9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939F67-CA28-41B2-ABCC-D9FE3BE04968}"/>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03104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C9E77-040D-4C6F-B269-750D8F32579D}"/>
              </a:ext>
            </a:extLst>
          </p:cNvPr>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317749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4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F0448-BE0C-48B0-B86C-8B3843497D5C}"/>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C30A473-565D-4A3E-890F-53A77215B0D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EC0C456-7E26-45B7-8ECF-579E283F6C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76839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73E61-67AF-4F46-893C-D7C1E13E1324}"/>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69F093A-9CE1-4D1A-B6F0-6FB3A5826F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Marcador de texto 3">
            <a:extLst>
              <a:ext uri="{FF2B5EF4-FFF2-40B4-BE49-F238E27FC236}">
                <a16:creationId xmlns:a16="http://schemas.microsoft.com/office/drawing/2014/main" id="{AB62C3F2-0452-4639-B51C-3107C63A9C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10744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0D02A0-F95E-4A14-9CE1-1850C37F144E}"/>
              </a:ext>
            </a:extLst>
          </p:cNvPr>
          <p:cNvSpPr>
            <a:spLocks noGrp="1" noChangeArrowheads="1"/>
          </p:cNvSpPr>
          <p:nvPr>
            <p:ph type="title"/>
          </p:nvPr>
        </p:nvSpPr>
        <p:spPr bwMode="auto">
          <a:xfrm>
            <a:off x="123825" y="95250"/>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n-US" altLang="es-CL"/>
          </a:p>
        </p:txBody>
      </p:sp>
      <p:sp>
        <p:nvSpPr>
          <p:cNvPr id="1027" name="Rectangle 3">
            <a:extLst>
              <a:ext uri="{FF2B5EF4-FFF2-40B4-BE49-F238E27FC236}">
                <a16:creationId xmlns:a16="http://schemas.microsoft.com/office/drawing/2014/main" id="{F11CE35B-CB78-4D50-8D10-597AEE381372}"/>
              </a:ext>
            </a:extLst>
          </p:cNvPr>
          <p:cNvSpPr>
            <a:spLocks noGrp="1" noChangeArrowheads="1"/>
          </p:cNvSpPr>
          <p:nvPr>
            <p:ph type="body" idx="1"/>
          </p:nvPr>
        </p:nvSpPr>
        <p:spPr bwMode="auto">
          <a:xfrm>
            <a:off x="952500" y="15240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2BDE276-FC69-4DC8-B6D4-2C93EE87862A}"/>
              </a:ext>
            </a:extLst>
          </p:cNvPr>
          <p:cNvSpPr>
            <a:spLocks noGrp="1" noChangeArrowheads="1"/>
          </p:cNvSpPr>
          <p:nvPr>
            <p:ph type="ctrTitle"/>
          </p:nvPr>
        </p:nvSpPr>
        <p:spPr>
          <a:xfrm>
            <a:off x="304800" y="4269109"/>
            <a:ext cx="8534400" cy="1240779"/>
          </a:xfrm>
        </p:spPr>
        <p:txBody>
          <a:bodyPr/>
          <a:lstStyle/>
          <a:p>
            <a:r>
              <a:rPr lang="es-CL" altLang="es-CL" b="1" spc="50">
                <a:ln w="9525" cmpd="sng">
                  <a:solidFill>
                    <a:schemeClr val="accent1"/>
                  </a:solidFill>
                  <a:prstDash val="solid"/>
                </a:ln>
                <a:solidFill>
                  <a:srgbClr val="70AD47">
                    <a:tint val="1000"/>
                  </a:srgbClr>
                </a:solidFill>
                <a:effectLst>
                  <a:glow rad="38100">
                    <a:schemeClr val="accent1">
                      <a:alpha val="40000"/>
                    </a:schemeClr>
                  </a:glow>
                </a:effectLst>
              </a:rPr>
              <a:t>OA: 2 Repaso </a:t>
            </a:r>
            <a:endParaRPr lang="ru-RU" altLang="es-CL"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53" name="Rectangle 5">
            <a:extLst>
              <a:ext uri="{FF2B5EF4-FFF2-40B4-BE49-F238E27FC236}">
                <a16:creationId xmlns:a16="http://schemas.microsoft.com/office/drawing/2014/main" id="{FE768B8D-8FB1-40F3-A018-C9CC82D3D090}"/>
              </a:ext>
            </a:extLst>
          </p:cNvPr>
          <p:cNvSpPr>
            <a:spLocks noGrp="1" noChangeArrowheads="1"/>
          </p:cNvSpPr>
          <p:nvPr>
            <p:ph type="subTitle" idx="1"/>
          </p:nvPr>
        </p:nvSpPr>
        <p:spPr>
          <a:xfrm>
            <a:off x="381000" y="5877272"/>
            <a:ext cx="8534400" cy="441325"/>
          </a:xfrm>
        </p:spPr>
        <p:txBody>
          <a:bodyPr/>
          <a:lstStyle/>
          <a:p>
            <a:r>
              <a:rPr lang="en-US" altLang="es-CL" b="1" spc="50" dirty="0">
                <a:ln w="9525" cmpd="sng">
                  <a:solidFill>
                    <a:schemeClr val="accent1"/>
                  </a:solidFill>
                  <a:prstDash val="solid"/>
                </a:ln>
                <a:solidFill>
                  <a:srgbClr val="70AD47">
                    <a:tint val="1000"/>
                  </a:srgbClr>
                </a:solidFill>
                <a:effectLst>
                  <a:glow rad="38100">
                    <a:schemeClr val="accent1">
                      <a:alpha val="40000"/>
                    </a:schemeClr>
                  </a:glow>
                </a:effectLst>
              </a:rPr>
              <a:t>Prof. Eslendy Sánchez</a:t>
            </a:r>
          </a:p>
          <a:p>
            <a:endParaRPr lang="ru-RU" altLang="es-CL" dirty="0"/>
          </a:p>
        </p:txBody>
      </p:sp>
      <p:sp>
        <p:nvSpPr>
          <p:cNvPr id="4" name="Rectangle 5">
            <a:extLst>
              <a:ext uri="{FF2B5EF4-FFF2-40B4-BE49-F238E27FC236}">
                <a16:creationId xmlns:a16="http://schemas.microsoft.com/office/drawing/2014/main" id="{021C5256-B139-4ACB-9D60-FFA03CEF890C}"/>
              </a:ext>
            </a:extLst>
          </p:cNvPr>
          <p:cNvSpPr txBox="1">
            <a:spLocks noChangeArrowheads="1"/>
          </p:cNvSpPr>
          <p:nvPr/>
        </p:nvSpPr>
        <p:spPr bwMode="auto">
          <a:xfrm>
            <a:off x="755576" y="539403"/>
            <a:ext cx="6984776" cy="124078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Colegio del Real</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2° medio</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Clase 1 Biología </a:t>
            </a:r>
            <a:endParaRPr lang="ru-RU" altLang="es-CL" sz="4200" b="1" dirty="0">
              <a:ln w="12700">
                <a:solidFill>
                  <a:schemeClr val="accent1"/>
                </a:solidFill>
                <a:prstDash val="solid"/>
              </a:ln>
              <a:solidFill>
                <a:schemeClr val="accent6">
                  <a:lumMod val="50000"/>
                </a:schemeClr>
              </a:solidFill>
              <a:effectLst>
                <a:outerShdw dist="38100" dir="2640000" algn="bl" rotWithShape="0">
                  <a:schemeClr val="accent1"/>
                </a:outerShdw>
              </a:effectLst>
            </a:endParaRPr>
          </a:p>
        </p:txBody>
      </p:sp>
      <p:pic>
        <p:nvPicPr>
          <p:cNvPr id="2" name="Imagen 1">
            <a:extLst>
              <a:ext uri="{FF2B5EF4-FFF2-40B4-BE49-F238E27FC236}">
                <a16:creationId xmlns:a16="http://schemas.microsoft.com/office/drawing/2014/main" id="{185A803F-076C-4356-9F83-57C9A162691D}"/>
              </a:ext>
            </a:extLst>
          </p:cNvPr>
          <p:cNvPicPr>
            <a:picLocks noChangeAspect="1"/>
          </p:cNvPicPr>
          <p:nvPr/>
        </p:nvPicPr>
        <p:blipFill>
          <a:blip r:embed="rId3"/>
          <a:stretch>
            <a:fillRect/>
          </a:stretch>
        </p:blipFill>
        <p:spPr>
          <a:xfrm>
            <a:off x="899592" y="539403"/>
            <a:ext cx="1745502" cy="12407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pPr algn="ctr"/>
            <a:r>
              <a:rPr lang="en-US" altLang="es-CL" sz="3200" b="1" dirty="0" err="1"/>
              <a:t>Actividad</a:t>
            </a:r>
            <a:r>
              <a:rPr lang="en-US" altLang="es-CL" sz="3200" b="1" dirty="0"/>
              <a:t> </a:t>
            </a: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600200"/>
            <a:ext cx="6263208" cy="4572000"/>
          </a:xfrm>
        </p:spPr>
        <p:txBody>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000" dirty="0">
                <a:solidFill>
                  <a:schemeClr val="tx1"/>
                </a:solidFill>
              </a:rPr>
              <a:t>realizar una red semántica. Las redes semánticas, son estructuras que cuentan con un patrón que las caracteriza y que les permite relacionar diversos significados, partiendo de una idea central. En este caso la idea central es; los fósiles. </a:t>
            </a:r>
          </a:p>
        </p:txBody>
      </p:sp>
      <p:pic>
        <p:nvPicPr>
          <p:cNvPr id="2" name="Imagen 1">
            <a:extLst>
              <a:ext uri="{FF2B5EF4-FFF2-40B4-BE49-F238E27FC236}">
                <a16:creationId xmlns:a16="http://schemas.microsoft.com/office/drawing/2014/main" id="{788DB1BC-D64A-4DDB-B6B2-235130812777}"/>
              </a:ext>
            </a:extLst>
          </p:cNvPr>
          <p:cNvPicPr>
            <a:picLocks noChangeAspect="1"/>
          </p:cNvPicPr>
          <p:nvPr/>
        </p:nvPicPr>
        <p:blipFill rotWithShape="1">
          <a:blip r:embed="rId4"/>
          <a:srcRect r="52308"/>
          <a:stretch/>
        </p:blipFill>
        <p:spPr>
          <a:xfrm>
            <a:off x="3131840" y="3462973"/>
            <a:ext cx="4318992" cy="2990363"/>
          </a:xfrm>
          <a:prstGeom prst="rect">
            <a:avLst/>
          </a:prstGeom>
        </p:spPr>
      </p:pic>
    </p:spTree>
    <p:extLst>
      <p:ext uri="{BB962C8B-B14F-4D97-AF65-F5344CB8AC3E}">
        <p14:creationId xmlns:p14="http://schemas.microsoft.com/office/powerpoint/2010/main" val="177885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708497D-5DF1-4620-BF54-09E25B16C3ED}"/>
              </a:ext>
            </a:extLst>
          </p:cNvPr>
          <p:cNvSpPr>
            <a:spLocks noGrp="1" noChangeArrowheads="1"/>
          </p:cNvSpPr>
          <p:nvPr>
            <p:ph type="title"/>
          </p:nvPr>
        </p:nvSpPr>
        <p:spPr>
          <a:xfrm>
            <a:off x="539552" y="116632"/>
            <a:ext cx="7147892" cy="715963"/>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p>
            <a:r>
              <a:rPr lang="es-CL" altLang="es-CL" sz="3700" b="1" dirty="0">
                <a:ln w="22225">
                  <a:solidFill>
                    <a:schemeClr val="accent2"/>
                  </a:solidFill>
                  <a:prstDash val="solid"/>
                </a:ln>
                <a:solidFill>
                  <a:schemeClr val="accent2">
                    <a:lumMod val="40000"/>
                    <a:lumOff val="60000"/>
                  </a:schemeClr>
                </a:solidFill>
              </a:rPr>
              <a:t>Objetivo</a:t>
            </a:r>
            <a:r>
              <a:rPr lang="en-US" altLang="es-CL" sz="3700" b="1" dirty="0">
                <a:ln w="22225">
                  <a:solidFill>
                    <a:schemeClr val="accent2"/>
                  </a:solidFill>
                  <a:prstDash val="solid"/>
                </a:ln>
                <a:solidFill>
                  <a:schemeClr val="accent2">
                    <a:lumMod val="40000"/>
                    <a:lumOff val="60000"/>
                  </a:schemeClr>
                </a:solidFill>
              </a:rPr>
              <a:t> de la Clase:</a:t>
            </a:r>
            <a:endParaRPr lang="ru-RU" altLang="es-CL" sz="3700" b="1" dirty="0">
              <a:ln w="22225">
                <a:solidFill>
                  <a:schemeClr val="accent2"/>
                </a:solidFill>
                <a:prstDash val="solid"/>
              </a:ln>
              <a:solidFill>
                <a:schemeClr val="accent2">
                  <a:lumMod val="40000"/>
                  <a:lumOff val="60000"/>
                </a:schemeClr>
              </a:solidFill>
            </a:endParaRPr>
          </a:p>
        </p:txBody>
      </p:sp>
      <p:sp>
        <p:nvSpPr>
          <p:cNvPr id="5" name="Rectangle 5">
            <a:extLst>
              <a:ext uri="{FF2B5EF4-FFF2-40B4-BE49-F238E27FC236}">
                <a16:creationId xmlns:a16="http://schemas.microsoft.com/office/drawing/2014/main" id="{3044A228-FCD9-4CA4-9813-60AE40154A44}"/>
              </a:ext>
            </a:extLst>
          </p:cNvPr>
          <p:cNvSpPr>
            <a:spLocks noGrp="1" noChangeArrowheads="1"/>
          </p:cNvSpPr>
          <p:nvPr>
            <p:ph type="body" idx="1"/>
          </p:nvPr>
        </p:nvSpPr>
        <p:spPr>
          <a:xfrm>
            <a:off x="952500" y="1524000"/>
            <a:ext cx="7147892" cy="1040904"/>
          </a:xfrm>
        </p:spPr>
        <p:txBody>
          <a:bodyPr/>
          <a:lstStyle/>
          <a:p>
            <a:pPr>
              <a:lnSpc>
                <a:spcPct val="80000"/>
              </a:lnSpc>
            </a:pPr>
            <a:r>
              <a:rPr lang="es-CL" sz="2800" dirty="0">
                <a:latin typeface="Bahnschrift SemiBold" panose="020B0502040204020203" pitchFamily="34" charset="0"/>
              </a:rPr>
              <a:t>Describir el registro fósil </a:t>
            </a:r>
          </a:p>
          <a:p>
            <a:pPr marL="0" indent="0">
              <a:lnSpc>
                <a:spcPct val="80000"/>
              </a:lnSpc>
              <a:buNone/>
            </a:pPr>
            <a:endParaRPr lang="en-US" altLang="ko-KR" sz="2000" dirty="0">
              <a:latin typeface="Verdana" panose="020B0604030504040204" pitchFamily="34" charset="0"/>
              <a:ea typeface="굴림" panose="020B0503020000020004" pitchFamily="34" charset="-127"/>
            </a:endParaRPr>
          </a:p>
          <a:p>
            <a:pPr>
              <a:lnSpc>
                <a:spcPct val="80000"/>
              </a:lnSpc>
            </a:pPr>
            <a:endParaRPr lang="ru-RU" altLang="es-CL" sz="2000" dirty="0"/>
          </a:p>
        </p:txBody>
      </p:sp>
      <p:pic>
        <p:nvPicPr>
          <p:cNvPr id="2" name="Imagen 1">
            <a:extLst>
              <a:ext uri="{FF2B5EF4-FFF2-40B4-BE49-F238E27FC236}">
                <a16:creationId xmlns:a16="http://schemas.microsoft.com/office/drawing/2014/main" id="{908B2E7F-1AEA-4C97-8404-398B06DA3EAD}"/>
              </a:ext>
            </a:extLst>
          </p:cNvPr>
          <p:cNvPicPr>
            <a:picLocks noChangeAspect="1"/>
          </p:cNvPicPr>
          <p:nvPr/>
        </p:nvPicPr>
        <p:blipFill>
          <a:blip r:embed="rId3"/>
          <a:stretch>
            <a:fillRect/>
          </a:stretch>
        </p:blipFill>
        <p:spPr>
          <a:xfrm>
            <a:off x="1862150" y="2485256"/>
            <a:ext cx="5419700" cy="36156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dirty="0"/>
              <a:t>Evidencias De La Evolución: El Registro Fósil</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Responde las siguientes preguntas: </a:t>
            </a:r>
          </a:p>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¿Qué es un fósil?</a:t>
            </a:r>
          </a:p>
          <a:p>
            <a:pPr algn="just">
              <a:lnSpc>
                <a:spcPct val="80000"/>
              </a:lnSpc>
            </a:pPr>
            <a:r>
              <a:rPr lang="es-ES" altLang="es-CL" sz="2000" dirty="0">
                <a:solidFill>
                  <a:schemeClr val="tx1"/>
                </a:solidFill>
              </a:rPr>
              <a:t>¿Qué crees que es el registro fósil?</a:t>
            </a:r>
          </a:p>
          <a:p>
            <a:pPr algn="just">
              <a:lnSpc>
                <a:spcPct val="80000"/>
              </a:lnSpc>
            </a:pPr>
            <a:r>
              <a:rPr lang="es-ES" altLang="es-CL" sz="2000" dirty="0">
                <a:solidFill>
                  <a:schemeClr val="tx1"/>
                </a:solidFill>
              </a:rPr>
              <a:t>¿Por qué es importante el estudio de los fósiles?</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376953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dirty="0"/>
              <a:t>Evidencias De La Evolución: El Registro Fósil</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Los fósiles, se forman a partir de restos de animales y plantas que vivieron en el pasado, se forman en rocas sedimentarias. Y se van acumulando, por capas o estratos. Los estratos más antiguos se encuentran a mayor profundidad en la tierra que los estratos más nuevos, deben ser analizados para determinar su edad usando una técnica llamada datación radiométrica que determina el estrato de la roca en la que se encontró el fósil. </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425846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dirty="0"/>
              <a:t>Evidencias De La Evolución: El Registro Fósil</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Registro fósil: Es el conjunto de fósiles existentes del que es posible obtener información acerca de los organismos del pasado, además de los procesos que intervienen en la formación de las rocas. La edad y la morfología o características de los fósiles se usan para hacer una secuencia que muestra patrones de cambios que han ocurrido a lo largo del tiempo ilustrando así un árbol evolutivo o árbol filogenético</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308804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n-US" altLang="es-CL" sz="3200" dirty="0" err="1"/>
              <a:t>Fósiles</a:t>
            </a:r>
            <a:r>
              <a:rPr lang="en-US" altLang="es-CL" sz="3200" dirty="0"/>
              <a:t> </a:t>
            </a:r>
            <a:r>
              <a:rPr lang="en-US" altLang="es-CL" sz="3200" dirty="0" err="1"/>
              <a:t>según</a:t>
            </a:r>
            <a:r>
              <a:rPr lang="en-US" altLang="es-CL" sz="3200" dirty="0"/>
              <a:t> </a:t>
            </a:r>
            <a:r>
              <a:rPr lang="en-US" altLang="es-CL" sz="3200" dirty="0" err="1"/>
              <a:t>su</a:t>
            </a:r>
            <a:r>
              <a:rPr lang="en-US" altLang="es-CL" sz="3200" dirty="0"/>
              <a:t> </a:t>
            </a:r>
            <a:r>
              <a:rPr lang="en-US" altLang="es-CL" sz="3200" dirty="0" err="1"/>
              <a:t>formación</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algn="just">
              <a:lnSpc>
                <a:spcPct val="80000"/>
              </a:lnSpc>
            </a:pPr>
            <a:endParaRPr lang="es-ES" altLang="es-CL" sz="2000" dirty="0">
              <a:solidFill>
                <a:schemeClr val="tx1"/>
              </a:solidFill>
            </a:endParaRPr>
          </a:p>
          <a:p>
            <a:pPr algn="just">
              <a:lnSpc>
                <a:spcPct val="80000"/>
              </a:lnSpc>
            </a:pPr>
            <a:r>
              <a:rPr lang="es-ES" altLang="es-CL" sz="2000" dirty="0">
                <a:solidFill>
                  <a:schemeClr val="tx1"/>
                </a:solidFill>
              </a:rPr>
              <a:t>Los fósiles pueden formarse de diferentes maneras; las tres principales son: </a:t>
            </a:r>
          </a:p>
          <a:p>
            <a:pPr algn="just">
              <a:lnSpc>
                <a:spcPct val="80000"/>
              </a:lnSpc>
            </a:pPr>
            <a:endParaRPr lang="es-ES" altLang="es-CL" sz="2000" dirty="0">
              <a:solidFill>
                <a:schemeClr val="tx1"/>
              </a:solidFill>
            </a:endParaRPr>
          </a:p>
          <a:p>
            <a:pPr algn="just">
              <a:lnSpc>
                <a:spcPct val="80000"/>
              </a:lnSpc>
            </a:pPr>
            <a:r>
              <a:rPr lang="es-ES" altLang="es-CL" sz="2000" b="1" u="sng" dirty="0">
                <a:solidFill>
                  <a:schemeClr val="tx1"/>
                </a:solidFill>
              </a:rPr>
              <a:t>Fósiles de molde:  </a:t>
            </a:r>
            <a:r>
              <a:rPr lang="es-ES" altLang="es-CL" sz="2000" dirty="0">
                <a:solidFill>
                  <a:schemeClr val="tx1"/>
                </a:solidFill>
              </a:rPr>
              <a:t>Los restos originales se descomponen, pero han dejado un molde en el suelo, el que luego se mineraliza. </a:t>
            </a:r>
          </a:p>
          <a:p>
            <a:pPr algn="just">
              <a:lnSpc>
                <a:spcPct val="80000"/>
              </a:lnSpc>
            </a:pPr>
            <a:endParaRPr lang="es-ES" altLang="es-CL" sz="2000" dirty="0">
              <a:solidFill>
                <a:schemeClr val="tx1"/>
              </a:solidFill>
            </a:endParaRPr>
          </a:p>
        </p:txBody>
      </p:sp>
      <p:pic>
        <p:nvPicPr>
          <p:cNvPr id="2" name="Imagen 1">
            <a:extLst>
              <a:ext uri="{FF2B5EF4-FFF2-40B4-BE49-F238E27FC236}">
                <a16:creationId xmlns:a16="http://schemas.microsoft.com/office/drawing/2014/main" id="{B219869C-D55D-4576-A977-46EF73AD6A03}"/>
              </a:ext>
            </a:extLst>
          </p:cNvPr>
          <p:cNvPicPr>
            <a:picLocks noChangeAspect="1"/>
          </p:cNvPicPr>
          <p:nvPr/>
        </p:nvPicPr>
        <p:blipFill>
          <a:blip r:embed="rId4"/>
          <a:stretch>
            <a:fillRect/>
          </a:stretch>
        </p:blipFill>
        <p:spPr>
          <a:xfrm>
            <a:off x="3131840" y="4005064"/>
            <a:ext cx="4122157" cy="2621693"/>
          </a:xfrm>
          <a:prstGeom prst="rect">
            <a:avLst/>
          </a:prstGeom>
        </p:spPr>
      </p:pic>
    </p:spTree>
    <p:extLst>
      <p:ext uri="{BB962C8B-B14F-4D97-AF65-F5344CB8AC3E}">
        <p14:creationId xmlns:p14="http://schemas.microsoft.com/office/powerpoint/2010/main" val="167677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n-US" altLang="es-CL" sz="3200" dirty="0" err="1"/>
              <a:t>Fósiles</a:t>
            </a:r>
            <a:r>
              <a:rPr lang="en-US" altLang="es-CL" sz="3200" dirty="0"/>
              <a:t> </a:t>
            </a:r>
            <a:r>
              <a:rPr lang="en-US" altLang="es-CL" sz="3200" dirty="0" err="1"/>
              <a:t>según</a:t>
            </a:r>
            <a:r>
              <a:rPr lang="en-US" altLang="es-CL" sz="3200" dirty="0"/>
              <a:t> </a:t>
            </a:r>
            <a:r>
              <a:rPr lang="en-US" altLang="es-CL" sz="3200" dirty="0" err="1"/>
              <a:t>su</a:t>
            </a:r>
            <a:r>
              <a:rPr lang="en-US" altLang="es-CL" sz="3200" dirty="0"/>
              <a:t> </a:t>
            </a:r>
            <a:r>
              <a:rPr lang="en-US" altLang="es-CL" sz="3200" dirty="0" err="1"/>
              <a:t>formación</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000" b="1" dirty="0">
                <a:solidFill>
                  <a:schemeClr val="tx1"/>
                </a:solidFill>
              </a:rPr>
              <a:t>Inclusión: </a:t>
            </a:r>
            <a:r>
              <a:rPr lang="es-ES" altLang="es-CL" sz="2000" dirty="0">
                <a:solidFill>
                  <a:schemeClr val="tx1"/>
                </a:solidFill>
              </a:rPr>
              <a:t>El organismo queda dentro de una sustancia, como una resina vegetal o hielo, y se preserva casi sin alteraciones. </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pic>
        <p:nvPicPr>
          <p:cNvPr id="3" name="Imagen 2">
            <a:extLst>
              <a:ext uri="{FF2B5EF4-FFF2-40B4-BE49-F238E27FC236}">
                <a16:creationId xmlns:a16="http://schemas.microsoft.com/office/drawing/2014/main" id="{D02E7615-0F74-49E8-B7AE-03F05C97132C}"/>
              </a:ext>
            </a:extLst>
          </p:cNvPr>
          <p:cNvPicPr>
            <a:picLocks noChangeAspect="1"/>
          </p:cNvPicPr>
          <p:nvPr/>
        </p:nvPicPr>
        <p:blipFill>
          <a:blip r:embed="rId4"/>
          <a:stretch>
            <a:fillRect/>
          </a:stretch>
        </p:blipFill>
        <p:spPr>
          <a:xfrm>
            <a:off x="4860032" y="3121105"/>
            <a:ext cx="3051875" cy="3051875"/>
          </a:xfrm>
          <a:prstGeom prst="rect">
            <a:avLst/>
          </a:prstGeom>
        </p:spPr>
      </p:pic>
    </p:spTree>
    <p:extLst>
      <p:ext uri="{BB962C8B-B14F-4D97-AF65-F5344CB8AC3E}">
        <p14:creationId xmlns:p14="http://schemas.microsoft.com/office/powerpoint/2010/main" val="31980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n-US" altLang="es-CL" sz="3200" dirty="0" err="1"/>
              <a:t>Fósiles</a:t>
            </a:r>
            <a:r>
              <a:rPr lang="en-US" altLang="es-CL" sz="3200" dirty="0"/>
              <a:t> </a:t>
            </a:r>
            <a:r>
              <a:rPr lang="en-US" altLang="es-CL" sz="3200" dirty="0" err="1"/>
              <a:t>según</a:t>
            </a:r>
            <a:r>
              <a:rPr lang="en-US" altLang="es-CL" sz="3200" dirty="0"/>
              <a:t> </a:t>
            </a:r>
            <a:r>
              <a:rPr lang="en-US" altLang="es-CL" sz="3200" dirty="0" err="1"/>
              <a:t>su</a:t>
            </a:r>
            <a:r>
              <a:rPr lang="en-US" altLang="es-CL" sz="3200" dirty="0"/>
              <a:t> </a:t>
            </a:r>
            <a:r>
              <a:rPr lang="en-US" altLang="es-CL" sz="3200" dirty="0" err="1"/>
              <a:t>formación</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000" b="1" dirty="0" err="1">
                <a:solidFill>
                  <a:schemeClr val="tx1"/>
                </a:solidFill>
              </a:rPr>
              <a:t>Permineralización</a:t>
            </a:r>
            <a:r>
              <a:rPr lang="es-ES" altLang="es-CL" sz="2000" b="1" dirty="0">
                <a:solidFill>
                  <a:schemeClr val="tx1"/>
                </a:solidFill>
              </a:rPr>
              <a:t>: </a:t>
            </a:r>
            <a:r>
              <a:rPr lang="es-ES" altLang="es-CL" sz="2000" dirty="0">
                <a:solidFill>
                  <a:schemeClr val="tx1"/>
                </a:solidFill>
              </a:rPr>
              <a:t>Las partes del organismo son sustituidas, molécula por molécula, por minerales, con lo que se forma una copia de piedra del organismo. </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pic>
        <p:nvPicPr>
          <p:cNvPr id="2" name="Imagen 1">
            <a:extLst>
              <a:ext uri="{FF2B5EF4-FFF2-40B4-BE49-F238E27FC236}">
                <a16:creationId xmlns:a16="http://schemas.microsoft.com/office/drawing/2014/main" id="{7E9E0329-682E-4224-BBBB-A73ACDB6E796}"/>
              </a:ext>
            </a:extLst>
          </p:cNvPr>
          <p:cNvPicPr>
            <a:picLocks noChangeAspect="1"/>
          </p:cNvPicPr>
          <p:nvPr/>
        </p:nvPicPr>
        <p:blipFill>
          <a:blip r:embed="rId4"/>
          <a:stretch>
            <a:fillRect/>
          </a:stretch>
        </p:blipFill>
        <p:spPr>
          <a:xfrm>
            <a:off x="3288060" y="3418094"/>
            <a:ext cx="4320480" cy="2886371"/>
          </a:xfrm>
          <a:prstGeom prst="rect">
            <a:avLst/>
          </a:prstGeom>
        </p:spPr>
      </p:pic>
    </p:spTree>
    <p:extLst>
      <p:ext uri="{BB962C8B-B14F-4D97-AF65-F5344CB8AC3E}">
        <p14:creationId xmlns:p14="http://schemas.microsoft.com/office/powerpoint/2010/main" val="408403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pPr algn="ctr"/>
            <a:r>
              <a:rPr lang="en-US" altLang="es-CL" sz="3200" b="1" dirty="0" err="1"/>
              <a:t>Proceso</a:t>
            </a:r>
            <a:r>
              <a:rPr lang="en-US" altLang="es-CL" sz="3200" b="1" dirty="0"/>
              <a:t> de </a:t>
            </a:r>
            <a:r>
              <a:rPr lang="en-US" altLang="es-CL" sz="3200" b="1" dirty="0" err="1"/>
              <a:t>fosilización</a:t>
            </a:r>
            <a:endParaRPr lang="en-US" altLang="es-CL" sz="3200" b="1"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type="body" idx="1"/>
          </p:nvPr>
        </p:nvSpPr>
        <p:spPr>
          <a:xfrm>
            <a:off x="1981200" y="1905000"/>
            <a:ext cx="6263208" cy="4267200"/>
          </a:xfrm>
        </p:spPr>
        <p:txBody>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000" dirty="0">
                <a:solidFill>
                  <a:schemeClr val="tx1"/>
                </a:solidFill>
              </a:rPr>
              <a:t>El proceso que da lugar a la producción de un fósil se denomina fosilización, implica la incorporación de restos orgánicos desde la biosfera a la litosfera. Para que eso ocurra tienen que producirse una serie de cambios físicos y químicos muy complejos: es necesario que exista poca cantidad de oxígeno, ya que sin oxígeno no se puede realizar el proceso de descomposición. Las conchas como las de los mejillones, ostras o esqueletos compuestos de minerales tienen una mayor probabilidad de quedar fosilizados debido a que tiene calcio o carbonato de calcio y su proceso de descomposición es más lento siempre que no se encuentre en un medio ácido. </a:t>
            </a: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2540426170"/>
      </p:ext>
    </p:extLst>
  </p:cSld>
  <p:clrMapOvr>
    <a:masterClrMapping/>
  </p:clrMapOvr>
</p:sld>
</file>

<file path=ppt/theme/theme1.xml><?xml version="1.0" encoding="utf-8"?>
<a:theme xmlns:a="http://schemas.openxmlformats.org/drawingml/2006/main" name="powerpoint-template-24">
  <a:themeElements>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L"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249</TotalTime>
  <Words>511</Words>
  <Application>Microsoft Office PowerPoint</Application>
  <PresentationFormat>Presentación en pantalla (4:3)</PresentationFormat>
  <Paragraphs>46</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Bahnschrift SemiBold</vt:lpstr>
      <vt:lpstr>Microsoft Sans Serif</vt:lpstr>
      <vt:lpstr>Verdana</vt:lpstr>
      <vt:lpstr>powerpoint-template-24</vt:lpstr>
      <vt:lpstr>OA: 2 Repaso </vt:lpstr>
      <vt:lpstr>Objetivo de la Clase:</vt:lpstr>
      <vt:lpstr>Evidencias De La Evolución: El Registro Fósil</vt:lpstr>
      <vt:lpstr>Evidencias De La Evolución: El Registro Fósil</vt:lpstr>
      <vt:lpstr>Evidencias De La Evolución: El Registro Fósil</vt:lpstr>
      <vt:lpstr>Fósiles según su formación</vt:lpstr>
      <vt:lpstr>Fósiles según su formación</vt:lpstr>
      <vt:lpstr>Fósiles según su formación</vt:lpstr>
      <vt:lpstr>Proceso de fosilización</vt:lpstr>
      <vt:lpstr>Actividad </vt:lpstr>
    </vt:vector>
  </TitlesOfParts>
  <Company>SmileTemplates.com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electivo de Biología de los ecosistemas</dc:title>
  <dc:creator>Eslendy Sanchez</dc:creator>
  <cp:lastModifiedBy>Eslendy Sanchez</cp:lastModifiedBy>
  <cp:revision>21</cp:revision>
  <dcterms:created xsi:type="dcterms:W3CDTF">2021-03-13T16:35:16Z</dcterms:created>
  <dcterms:modified xsi:type="dcterms:W3CDTF">2021-03-30T17:03:00Z</dcterms:modified>
</cp:coreProperties>
</file>