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256" r:id="rId3"/>
    <p:sldId id="257" r:id="rId4"/>
    <p:sldId id="259" r:id="rId5"/>
    <p:sldId id="258" r:id="rId6"/>
    <p:sldId id="266" r:id="rId7"/>
    <p:sldId id="268" r:id="rId8"/>
    <p:sldId id="267" r:id="rId9"/>
    <p:sldId id="270" r:id="rId10"/>
    <p:sldId id="269" r:id="rId11"/>
    <p:sldId id="271" r:id="rId12"/>
    <p:sldId id="261" r:id="rId13"/>
    <p:sldId id="262" r:id="rId14"/>
    <p:sldId id="272" r:id="rId15"/>
    <p:sldId id="265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CC93-7540-44B0-B63C-AEED919EA64D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1FEF-78B3-424F-8594-930755EAC1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67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https://www.youtube.com/watch?v=-8lGCTFGEJs&amp;t=1s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11FEF-78B3-424F-8594-930755EAC19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5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11FEF-78B3-424F-8594-930755EAC19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97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1A4B4-639B-4EF4-B64B-FDF510A10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734D38-8EBD-452F-92CF-267654D07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E3557-1E69-4DE9-A6FF-AE18EB4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BC8F0-2A6B-4C2D-BD78-242ED073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4FEFA-1D5A-4006-B58C-F2D9A203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38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83E35-34EB-4B65-AC8C-F319A15E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7D7FDD-BB66-4D45-9E6C-9C2D5C18F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B87CF-E46E-4781-8789-C046B7C7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906BA-DAF2-4DDA-BEF6-97570D4A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1DB46-8169-41AE-A556-79A18E18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99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02C7E5-71B8-4F8B-890C-7A6D64781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9618BD-53F7-4CEB-B723-096B853F6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9BD87-B7EE-4508-87EC-BFAA92C8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8EC4E-EA12-458C-8CF7-193F7AD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FECFCE-B2B7-410F-9F96-2B7F6DFE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95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9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31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1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2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8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6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5B79A-FB26-4685-B46C-5DC5A991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E5D876-67C9-4352-A0F6-0CD5158B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1E8B3-55A8-4C91-9BFB-4029BD92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46207-A404-48B3-BB9E-D4F50EAE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123F48-AD26-49D6-BA3B-5DA5B2D9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08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515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64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3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395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24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2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7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AAEA1-967E-4C2F-A3B5-796C0B2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F846F7-4DE8-46E3-8EAE-3B35267C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F946A-3F0F-4016-8005-7FB9F5A7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1D56C-7C88-46EF-9168-913681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34374-86A5-4EBB-BB55-17F77935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64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B5B27-A343-4EB3-9720-58015CE5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A9794-295C-4517-9E44-AC820303C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A831DF-6706-4AEC-9B7D-E0A25065A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CF8EA-3E6F-432C-A6DE-2529020F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77792-1D71-45AD-8410-8470B433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8E621-893F-4AA2-B1E2-0ECA60E1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0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E8485-4CCC-4093-B8B3-6F4ECD20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6942F-D8AC-4240-B8C5-94E9D455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E2FA07-7286-49F0-ADD3-407939525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E9DFA5-7371-4A43-B783-45FC3B43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8A7377-8ECD-4D47-B871-12F1F189A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EC22DD-961D-43D2-B4C5-3DEFC92D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00FD4-17B8-478B-BF21-E279E19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AFE77F-7736-4C13-B290-6706D404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24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6CCF-A8F9-42BA-9D2D-0711D6A4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F08A2F-40D5-44DE-BF46-8494316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718AA6-E35C-40B6-9C22-E2EE73C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29E19-BAAA-41B6-8659-9FA1F4C8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B06A36-61F3-429D-8BD3-93DA6BA4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4BD1B4-26FD-40EF-AEA7-5E2BE1B6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46DBE0-6098-4BEC-8262-5E0CC11F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97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45F7B-C90A-4B51-8106-3470DC1C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C53375-62C8-45AB-883E-E075A555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6EAACA-36F3-4D56-8EFE-4E147F1BA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8131D5-6197-4D51-ABB3-D6CE412B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67974-0C1F-4296-8719-2C75965D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4432F-951C-4CF2-9AFA-2FBF564C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2B836-81B2-4D35-A3BF-F2AA165E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A9D513-54BA-4610-BB57-F1BE1B259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38132-2E08-44AE-8368-95309244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17BE1A-63AE-4657-A92B-3328E02B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6A7972-58F6-4EAD-89CE-46AE5894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E5D2A-FF2B-485D-BE66-1B66BDA2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51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16F56C-4092-4FC7-9831-77F9DCB8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5FD1C-79A1-43AB-88CF-34F94EF0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E073E-7C57-4386-99FC-1B42D284D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86FCD-92A3-4F00-ACAD-7A23F0BAA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EBCB9-86CC-45E1-8DFA-9C1D636BB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6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6DC666-BD54-4A17-BB92-D3FD1D4A9985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5909F-D236-43E3-AA07-DB8D72897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5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story.org/civ/6a.as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2j-mRWQmA6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1OVoqqXW2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imecast.blogspot.com/2012/05/historia-de-roma-1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8lGCTFGEJs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grimorioescolar.blogspot.com/2011/03/la-sociedad-roman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interior, cuarto, viejo, tabla&#10;&#10;Descripción generada automáticamente">
            <a:extLst>
              <a:ext uri="{FF2B5EF4-FFF2-40B4-BE49-F238E27FC236}">
                <a16:creationId xmlns:a16="http://schemas.microsoft.com/office/drawing/2014/main" id="{4BA4E7B3-4C0D-439B-842D-68DA38DF7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6E8ABA-9643-4E4F-936E-0DCCF128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sz="8800" dirty="0">
                <a:solidFill>
                  <a:srgbClr val="FFFFFF"/>
                </a:solidFill>
              </a:rPr>
              <a:t>La República Romana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ACE87-520A-4C9E-AA2A-5E4D1CD5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77500" lnSpcReduction="20000"/>
          </a:bodyPr>
          <a:lstStyle/>
          <a:p>
            <a:r>
              <a:rPr lang="es-ES" sz="1800" dirty="0">
                <a:solidFill>
                  <a:srgbClr val="FFFFFF"/>
                </a:solidFill>
              </a:rPr>
              <a:t>Historia- 7° Básico</a:t>
            </a:r>
          </a:p>
          <a:p>
            <a:r>
              <a:rPr lang="es-ES" sz="1800" dirty="0">
                <a:solidFill>
                  <a:srgbClr val="FFFFFF"/>
                </a:solidFill>
              </a:rPr>
              <a:t>Profesor: Abraham López</a:t>
            </a:r>
          </a:p>
          <a:p>
            <a:r>
              <a:rPr lang="es-ES" sz="1800" dirty="0" err="1">
                <a:solidFill>
                  <a:srgbClr val="FFFFFF"/>
                </a:solidFill>
              </a:rPr>
              <a:t>OA</a:t>
            </a:r>
            <a:r>
              <a:rPr lang="es-ES" sz="1800" dirty="0">
                <a:solidFill>
                  <a:srgbClr val="FFFFFF"/>
                </a:solidFill>
              </a:rPr>
              <a:t> 05</a:t>
            </a:r>
          </a:p>
          <a:p>
            <a:r>
              <a:rPr lang="es-ES" sz="1800" dirty="0">
                <a:solidFill>
                  <a:srgbClr val="FFFFFF"/>
                </a:solidFill>
              </a:rPr>
              <a:t>Clase </a:t>
            </a:r>
            <a:r>
              <a:rPr lang="es-ES" sz="1800" dirty="0" err="1">
                <a:solidFill>
                  <a:srgbClr val="FFFFFF"/>
                </a:solidFill>
              </a:rPr>
              <a:t>N°</a:t>
            </a:r>
            <a:r>
              <a:rPr lang="es-ES" sz="1800" dirty="0">
                <a:solidFill>
                  <a:srgbClr val="FFFFFF"/>
                </a:solidFill>
              </a:rPr>
              <a:t> 11 y 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062E22-32A0-4E6D-B2AF-571B89851799}"/>
              </a:ext>
            </a:extLst>
          </p:cNvPr>
          <p:cNvSpPr txBox="1"/>
          <p:nvPr/>
        </p:nvSpPr>
        <p:spPr>
          <a:xfrm>
            <a:off x="9977932" y="6657945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www.ushistory.org/civ/6a.a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¿Como era vivir en el imperio romano?">
            <a:hlinkClick r:id="" action="ppaction://media"/>
            <a:extLst>
              <a:ext uri="{FF2B5EF4-FFF2-40B4-BE49-F238E27FC236}">
                <a16:creationId xmlns:a16="http://schemas.microsoft.com/office/drawing/2014/main" id="{FF336D15-DB46-4611-8274-9AA71AF49A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1768" y="1070559"/>
            <a:ext cx="8348463" cy="47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570DF4-A6BB-4305-93FE-35CD5DFED6F4}"/>
              </a:ext>
            </a:extLst>
          </p:cNvPr>
          <p:cNvSpPr/>
          <p:nvPr/>
        </p:nvSpPr>
        <p:spPr>
          <a:xfrm>
            <a:off x="8238479" y="123449"/>
            <a:ext cx="3790764" cy="652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cargos de la organización romana te parecen conocidos?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¿Con qué los relacionas?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¿Qué opinas de la organización romana? ¿Cómo cree que aportó al desarrollo de su sociedad?</a:t>
            </a:r>
          </a:p>
        </p:txBody>
      </p:sp>
      <p:pic>
        <p:nvPicPr>
          <p:cNvPr id="7" name="Imagen 6" descr="Escala de tiempo&#10;&#10;Descripción generada automáticamente">
            <a:extLst>
              <a:ext uri="{FF2B5EF4-FFF2-40B4-BE49-F238E27FC236}">
                <a16:creationId xmlns:a16="http://schemas.microsoft.com/office/drawing/2014/main" id="{6AE8F4EA-33AD-4CF5-9EBC-A3E9E9FC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123450"/>
            <a:ext cx="7984988" cy="661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7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5E77FA-C08C-4519-BB0A-90D810C9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Actividad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48F69-9693-422F-A324-22B54F3F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13" y="2559235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200" dirty="0"/>
              <a:t>Revisa las fuentes de las páginas 92 y 93 (a y b), y responde:</a:t>
            </a:r>
          </a:p>
          <a:p>
            <a:pPr marL="0" indent="0">
              <a:buNone/>
            </a:pPr>
            <a:r>
              <a:rPr lang="es-ES" sz="2200" dirty="0"/>
              <a:t>¿Qué características tuvo la republica romana antes y después de las “</a:t>
            </a:r>
            <a:r>
              <a:rPr lang="es-ES" sz="2200" dirty="0" err="1"/>
              <a:t>secessio</a:t>
            </a:r>
            <a:r>
              <a:rPr lang="es-ES" sz="2200" dirty="0"/>
              <a:t> </a:t>
            </a:r>
            <a:r>
              <a:rPr lang="es-ES" sz="2200" dirty="0" err="1"/>
              <a:t>plebis</a:t>
            </a:r>
            <a:r>
              <a:rPr lang="es-ES" sz="2200" dirty="0"/>
              <a:t>”?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¿Por qué fue importante la limitación del poder político en roma? ¿Cómo lograron esto?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¿Qué elementos y/o características de la política romana se pueden identificar en la actualidad? ¿A qué crees que se debe esto?</a:t>
            </a:r>
          </a:p>
        </p:txBody>
      </p:sp>
    </p:spTree>
    <p:extLst>
      <p:ext uri="{BB962C8B-B14F-4D97-AF65-F5344CB8AC3E}">
        <p14:creationId xmlns:p14="http://schemas.microsoft.com/office/powerpoint/2010/main" val="143844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EB29C0-C231-4635-8858-6EE76366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5400" dirty="0">
                <a:solidFill>
                  <a:srgbClr val="FFFFFF"/>
                </a:solidFill>
              </a:rPr>
              <a:t>Análisis de fuentes</a:t>
            </a:r>
          </a:p>
        </p:txBody>
      </p:sp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06BBE1F9-A037-4253-8217-E848B1AE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9" y="0"/>
            <a:ext cx="4158986" cy="4490601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73B39E8-48C5-4E7C-986B-89E4E5BEC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5" y="28933"/>
            <a:ext cx="4981637" cy="44616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73B617-8C3F-480E-BE1A-B9F08F2C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Complementa tu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230EE0-FFA7-406B-AC43-54440A31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Revisa el siguiente video  y realiza una línea de tiempo con los principales acontecimientos de la historia en la antigua roma.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CL" sz="2400" dirty="0">
                <a:hlinkClick r:id="rId2"/>
              </a:rPr>
              <a:t>https://www.youtube.com/watch?v=H1OVoqqXW2M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9425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822F21-B424-4DA3-9349-2310C517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E55541-80BB-41F3-8346-17D5DF1C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Caracterizar el periodo de republica romana a partir de sus principales aspectos políticos y sociales.</a:t>
            </a:r>
          </a:p>
        </p:txBody>
      </p:sp>
    </p:spTree>
    <p:extLst>
      <p:ext uri="{BB962C8B-B14F-4D97-AF65-F5344CB8AC3E}">
        <p14:creationId xmlns:p14="http://schemas.microsoft.com/office/powerpoint/2010/main" val="262796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tabla&#10;&#10;Descripción generada automáticamente">
            <a:extLst>
              <a:ext uri="{FF2B5EF4-FFF2-40B4-BE49-F238E27FC236}">
                <a16:creationId xmlns:a16="http://schemas.microsoft.com/office/drawing/2014/main" id="{121463C0-B069-4D0A-BB6C-6F361AFBC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5242" y="17649"/>
            <a:ext cx="9116205" cy="684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9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365DC5-5DC0-4427-8B52-7FC3AB93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fundación de Roma</a:t>
            </a:r>
          </a:p>
        </p:txBody>
      </p:sp>
      <p:pic>
        <p:nvPicPr>
          <p:cNvPr id="5" name="Elementos multimedia en línea 4" title="Fundadores de Roma: Romulo y Remo (Reporteros de la Historia)">
            <a:hlinkClick r:id="" action="ppaction://media"/>
            <a:extLst>
              <a:ext uri="{FF2B5EF4-FFF2-40B4-BE49-F238E27FC236}">
                <a16:creationId xmlns:a16="http://schemas.microsoft.com/office/drawing/2014/main" id="{01C01465-F086-4062-B124-79AC1D99CB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3822" y="993148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8297B338-FFBA-4D8D-B8E5-E67CBF88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4724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2800" b="1">
                <a:latin typeface="Arial Narrow" panose="020B0606020202030204" pitchFamily="34" charset="0"/>
              </a:rPr>
              <a:t>ROMA: ÉPOCA  MONÁRQUICA</a:t>
            </a:r>
          </a:p>
          <a:p>
            <a:pPr algn="ctr" eaLnBrk="1" hangingPunct="1"/>
            <a:r>
              <a:rPr lang="es-CL" altLang="es-CL" sz="1400" b="1">
                <a:latin typeface="Arial Narrow" panose="020B0606020202030204" pitchFamily="34" charset="0"/>
              </a:rPr>
              <a:t> DESDE EL 753 a. de C. HASTA EL 509 a. de C.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10EE5815-B367-4759-B572-64754BAC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73" y="1314843"/>
            <a:ext cx="646073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800" b="1" dirty="0">
                <a:latin typeface="Arial Narrow" panose="020B0606020202030204" pitchFamily="34" charset="0"/>
              </a:rPr>
              <a:t>Fundación de Roma según el mito de Rómulo y Remo (753 </a:t>
            </a:r>
            <a:r>
              <a:rPr lang="es-CL" altLang="es-CL" sz="1800" b="1" dirty="0" err="1">
                <a:latin typeface="Arial Narrow" panose="020B0606020202030204" pitchFamily="34" charset="0"/>
              </a:rPr>
              <a:t>a.C</a:t>
            </a:r>
            <a:r>
              <a:rPr lang="es-CL" altLang="es-CL" sz="1800" b="1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8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800" b="1" dirty="0">
                <a:latin typeface="Arial Narrow" panose="020B0606020202030204" pitchFamily="34" charset="0"/>
              </a:rPr>
              <a:t>Sincretismo cultural: Etruscos, latinos y sabinos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8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800" b="1" dirty="0">
                <a:latin typeface="Arial Narrow" panose="020B0606020202030204" pitchFamily="34" charset="0"/>
              </a:rPr>
              <a:t>Gobiernan reyes de origen romano hasta finales del siglo VII </a:t>
            </a:r>
            <a:r>
              <a:rPr lang="es-CL" altLang="es-CL" sz="1800" b="1" dirty="0" err="1">
                <a:latin typeface="Arial Narrow" panose="020B0606020202030204" pitchFamily="34" charset="0"/>
              </a:rPr>
              <a:t>a.C</a:t>
            </a:r>
            <a:endParaRPr lang="es-CL" altLang="es-CL" sz="18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8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800" b="1" dirty="0">
                <a:latin typeface="Arial Narrow" panose="020B0606020202030204" pitchFamily="34" charset="0"/>
              </a:rPr>
              <a:t>Gobierno de reyes etruscos: Rasgos orientales, alfabeto fenicio.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8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800" b="1" dirty="0">
                <a:latin typeface="Arial Narrow" panose="020B0606020202030204" pitchFamily="34" charset="0"/>
              </a:rPr>
              <a:t>Hacia el 509 </a:t>
            </a:r>
            <a:r>
              <a:rPr lang="es-CL" altLang="es-CL" sz="1800" b="1" dirty="0" err="1">
                <a:latin typeface="Arial Narrow" panose="020B0606020202030204" pitchFamily="34" charset="0"/>
              </a:rPr>
              <a:t>A.C</a:t>
            </a:r>
            <a:r>
              <a:rPr lang="es-CL" altLang="es-CL" sz="1800" b="1" dirty="0">
                <a:latin typeface="Arial Narrow" panose="020B0606020202030204" pitchFamily="34" charset="0"/>
              </a:rPr>
              <a:t> la sociedad romana expulsa a los reyes etruscos y comienza una nueva forma de gobierno: La República.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B032CE-FA28-4C82-90F8-34D661E9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86" y="4494242"/>
            <a:ext cx="3265103" cy="20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913B26A-5C40-47CF-A7DA-A1ACA061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3" y="4494242"/>
            <a:ext cx="3437259" cy="21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ECB3398-937A-40F4-A7AB-DE8130CDC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70" y="496071"/>
            <a:ext cx="39719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1 CuadroTexto">
            <a:extLst>
              <a:ext uri="{FF2B5EF4-FFF2-40B4-BE49-F238E27FC236}">
                <a16:creationId xmlns:a16="http://schemas.microsoft.com/office/drawing/2014/main" id="{EFFC3885-AB60-47C4-B792-675D77E0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37" y="69657"/>
            <a:ext cx="8458200" cy="584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CLASES SOCIALES EN ROMA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4B95AC-6140-44E2-9434-CFC0093A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2237" y="757745"/>
            <a:ext cx="8650645" cy="6100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7BFC54F-FFC8-4055-AEBA-C31943D197F5}"/>
              </a:ext>
            </a:extLst>
          </p:cNvPr>
          <p:cNvSpPr txBox="1"/>
          <p:nvPr/>
        </p:nvSpPr>
        <p:spPr>
          <a:xfrm>
            <a:off x="1314450" y="6888000"/>
            <a:ext cx="5972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migrimorioescolar.blogspot.com/2011/03/la-sociedad-romana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/3.0/"/>
              </a:rPr>
              <a:t>CC BY-NC</a:t>
            </a:r>
            <a:endParaRPr lang="es-ES" sz="9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EAE75C-00D0-41B8-9635-3BD25A1FD16E}"/>
              </a:ext>
            </a:extLst>
          </p:cNvPr>
          <p:cNvSpPr txBox="1"/>
          <p:nvPr/>
        </p:nvSpPr>
        <p:spPr>
          <a:xfrm>
            <a:off x="2615785" y="1549721"/>
            <a:ext cx="20840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/>
              <a:t>PATRICIOS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5C2147-5176-48D7-8612-A7A90B199FD8}"/>
              </a:ext>
            </a:extLst>
          </p:cNvPr>
          <p:cNvSpPr txBox="1"/>
          <p:nvPr/>
        </p:nvSpPr>
        <p:spPr>
          <a:xfrm>
            <a:off x="5323872" y="1488166"/>
            <a:ext cx="22906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4000" dirty="0"/>
              <a:t>ESCLAVOS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14ADE8-D64A-4810-9A85-D5EFDC1249D5}"/>
              </a:ext>
            </a:extLst>
          </p:cNvPr>
          <p:cNvSpPr txBox="1"/>
          <p:nvPr/>
        </p:nvSpPr>
        <p:spPr>
          <a:xfrm>
            <a:off x="8238490" y="1549721"/>
            <a:ext cx="20485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600" dirty="0"/>
              <a:t>PLEBEYOS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53B7798-3FEE-4202-BBFC-C2CAB1F3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76200"/>
            <a:ext cx="41767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ÉPOCA REPUBLICANA</a:t>
            </a:r>
          </a:p>
          <a:p>
            <a:pPr algn="ctr" eaLnBrk="1" hangingPunct="1"/>
            <a:r>
              <a:rPr lang="es-CL" altLang="es-CL" sz="1400" b="1" dirty="0">
                <a:latin typeface="Arial Narrow" panose="020B0606020202030204" pitchFamily="34" charset="0"/>
              </a:rPr>
              <a:t>DESDE EL 509 a. de C. HASTA  EL 31 a. de C.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E8CAEF5A-2063-4899-ACBC-9B5761EA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40" y="1082513"/>
            <a:ext cx="3708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600" b="1" dirty="0">
                <a:latin typeface="Arial Narrow" panose="020B0606020202030204" pitchFamily="34" charset="0"/>
              </a:rPr>
              <a:t>Consolidación de 3 instituciones de gobierno: Senado, asamblea y magistrados.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6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600" b="1" dirty="0">
                <a:latin typeface="Arial Narrow" panose="020B0606020202030204" pitchFamily="34" charset="0"/>
              </a:rPr>
              <a:t>Codificación de las leyes  de las XII tablas (451 </a:t>
            </a:r>
            <a:r>
              <a:rPr lang="es-CL" altLang="es-CL" sz="1600" b="1" dirty="0" err="1">
                <a:latin typeface="Arial Narrow" panose="020B0606020202030204" pitchFamily="34" charset="0"/>
              </a:rPr>
              <a:t>a.C</a:t>
            </a:r>
            <a:r>
              <a:rPr lang="es-CL" altLang="es-CL" sz="1600" b="1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6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600" b="1" dirty="0">
                <a:latin typeface="Arial Narrow" panose="020B0606020202030204" pitchFamily="34" charset="0"/>
              </a:rPr>
              <a:t>Expansión territorial y conquista de Italia.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CL" altLang="es-CL" sz="16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600" b="1" dirty="0">
                <a:latin typeface="Arial Narrow" panose="020B0606020202030204" pitchFamily="34" charset="0"/>
              </a:rPr>
              <a:t>Conquista del Mediterráneo: Guerras Púnicas (264 </a:t>
            </a:r>
            <a:r>
              <a:rPr lang="es-CL" altLang="es-CL" sz="1600" b="1" dirty="0" err="1">
                <a:latin typeface="Arial Narrow" panose="020B0606020202030204" pitchFamily="34" charset="0"/>
              </a:rPr>
              <a:t>a.C</a:t>
            </a:r>
            <a:r>
              <a:rPr lang="es-CL" altLang="es-CL" sz="1600" b="1" dirty="0">
                <a:latin typeface="Arial Narrow" panose="020B0606020202030204" pitchFamily="34" charset="0"/>
              </a:rPr>
              <a:t> – 146 </a:t>
            </a:r>
            <a:r>
              <a:rPr lang="es-CL" altLang="es-CL" sz="1600" b="1" dirty="0" err="1">
                <a:latin typeface="Arial Narrow" panose="020B0606020202030204" pitchFamily="34" charset="0"/>
              </a:rPr>
              <a:t>a.C</a:t>
            </a:r>
            <a:r>
              <a:rPr lang="es-CL" altLang="es-CL" sz="1600" b="1" dirty="0">
                <a:latin typeface="Arial Narrow" panose="020B0606020202030204" pitchFamily="34" charset="0"/>
              </a:rPr>
              <a:t>)</a:t>
            </a:r>
          </a:p>
          <a:p>
            <a:pPr eaLnBrk="1" hangingPunct="1"/>
            <a:endParaRPr lang="es-CL" altLang="es-CL" sz="1600" b="1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600" b="1" dirty="0">
                <a:latin typeface="Arial Narrow" panose="020B0606020202030204" pitchFamily="34" charset="0"/>
              </a:rPr>
              <a:t>Militarización de la política romana: luchas internas por el poder.</a:t>
            </a:r>
          </a:p>
          <a:p>
            <a:pPr marL="0" indent="0" eaLnBrk="1" hangingPunct="1"/>
            <a:endParaRPr lang="es-CL" altLang="es-CL" sz="1600" b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BC57E5-9AF6-4086-AE42-35D24E57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4" y="4082394"/>
            <a:ext cx="50942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5A59F880-9BE6-45CC-BEFD-92D589EB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62" y="162720"/>
            <a:ext cx="24161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4E5FFC3F-AA39-4F05-94E5-A29610E9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254" y="165938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dirty="0">
                <a:latin typeface="Arial Narrow" panose="020B0606020202030204" pitchFamily="34" charset="0"/>
              </a:rPr>
              <a:t>MILITARIZACIÓN POLÍTICA ROMANA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6ADA5DB-741E-443C-B00C-29DF3894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785" y="3602107"/>
            <a:ext cx="2363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>
                <a:latin typeface="Arial Narrow" panose="020B0606020202030204" pitchFamily="34" charset="0"/>
              </a:rPr>
              <a:t>GUERRAS  PÚNICAS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4351DE-835B-45C1-93D2-CCFB4E464A5F}"/>
              </a:ext>
            </a:extLst>
          </p:cNvPr>
          <p:cNvSpPr/>
          <p:nvPr/>
        </p:nvSpPr>
        <p:spPr>
          <a:xfrm>
            <a:off x="326238" y="5114386"/>
            <a:ext cx="5681709" cy="143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organización política romana, en un inicio, estuvo dominada por una </a:t>
            </a:r>
            <a:r>
              <a:rPr lang="es-ES" b="1" dirty="0"/>
              <a:t>aristocracia</a:t>
            </a:r>
            <a:r>
              <a:rPr lang="es-ES" dirty="0"/>
              <a:t>: grupo pequeño de personas que concentraba todo el poder político basado en su origen.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CE6008-5095-4AD1-BA27-6647F00EFD13}"/>
              </a:ext>
            </a:extLst>
          </p:cNvPr>
          <p:cNvSpPr/>
          <p:nvPr/>
        </p:nvSpPr>
        <p:spPr>
          <a:xfrm>
            <a:off x="6237513" y="150920"/>
            <a:ext cx="5812971" cy="57341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CL" sz="4000" b="0" i="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2800" b="0" i="0" dirty="0" err="1">
                <a:effectLst/>
                <a:latin typeface="+mj-lt"/>
                <a:ea typeface="+mj-ea"/>
                <a:cs typeface="+mj-cs"/>
              </a:rPr>
              <a:t>Secessio</a:t>
            </a:r>
            <a:r>
              <a:rPr lang="es-CL" sz="12800" b="0" i="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s-CL" sz="12800" b="0" i="0" dirty="0" err="1">
                <a:effectLst/>
                <a:latin typeface="+mj-lt"/>
                <a:ea typeface="+mj-ea"/>
                <a:cs typeface="+mj-cs"/>
              </a:rPr>
              <a:t>plebis</a:t>
            </a:r>
            <a:r>
              <a:rPr lang="es-CL" sz="12800" b="0" i="0" dirty="0">
                <a:effectLst/>
                <a:latin typeface="+mj-lt"/>
                <a:ea typeface="+mj-ea"/>
                <a:cs typeface="+mj-cs"/>
              </a:rPr>
              <a:t> (494 </a:t>
            </a:r>
            <a:r>
              <a:rPr lang="es-CL" sz="12800" b="0" i="0" dirty="0" err="1">
                <a:effectLst/>
                <a:latin typeface="+mj-lt"/>
                <a:ea typeface="+mj-ea"/>
                <a:cs typeface="+mj-cs"/>
              </a:rPr>
              <a:t>a.C</a:t>
            </a:r>
            <a:r>
              <a:rPr lang="es-CL" sz="12800" b="0" i="0" dirty="0">
                <a:effectLst/>
                <a:latin typeface="+mj-lt"/>
                <a:ea typeface="+mj-ea"/>
                <a:cs typeface="+mj-cs"/>
              </a:rPr>
              <a:t> – 287 </a:t>
            </a:r>
            <a:r>
              <a:rPr lang="es-CL" sz="12800" b="0" i="0" dirty="0" err="1">
                <a:effectLst/>
                <a:latin typeface="+mj-lt"/>
                <a:ea typeface="+mj-ea"/>
                <a:cs typeface="+mj-cs"/>
              </a:rPr>
              <a:t>a.C</a:t>
            </a:r>
            <a:r>
              <a:rPr lang="es-CL" sz="12800" b="0" i="0" dirty="0">
                <a:effectLst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7BB7AD-F552-4A98-9175-606B42E68B3A}"/>
              </a:ext>
            </a:extLst>
          </p:cNvPr>
          <p:cNvSpPr txBox="1"/>
          <p:nvPr/>
        </p:nvSpPr>
        <p:spPr>
          <a:xfrm>
            <a:off x="6270171" y="1686416"/>
            <a:ext cx="5464627" cy="4062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Distintos levantamientos sociales de la clase plebeya en contra de la elite patricia: exigen derechos políticos.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alpha val="5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Ley romana obligaba a los deudores a convertirse en esclavos, lo que afecto directamente a la clase plebeya.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alpha val="5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Plebeyos se niegan a entregar servicio militar si no se cambia dicha ley: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Se les otorga un espacio de participación en el sistema político romano a través del “tribuno de la plebe” (494 </a:t>
            </a:r>
            <a:r>
              <a:rPr lang="es-CL" dirty="0" err="1">
                <a:solidFill>
                  <a:schemeClr val="tx1">
                    <a:alpha val="55000"/>
                  </a:schemeClr>
                </a:solidFill>
              </a:rPr>
              <a:t>a.C</a:t>
            </a: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).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alpha val="5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Hacia el 287 </a:t>
            </a:r>
            <a:r>
              <a:rPr lang="es-CL" dirty="0" err="1">
                <a:solidFill>
                  <a:schemeClr val="tx1">
                    <a:alpha val="55000"/>
                  </a:schemeClr>
                </a:solidFill>
              </a:rPr>
              <a:t>a.C</a:t>
            </a: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 una ultima </a:t>
            </a:r>
            <a:r>
              <a:rPr lang="es-CL" dirty="0" err="1">
                <a:solidFill>
                  <a:schemeClr val="tx1">
                    <a:alpha val="55000"/>
                  </a:schemeClr>
                </a:solidFill>
              </a:rPr>
              <a:t>secessio</a:t>
            </a: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s-CL" dirty="0" err="1">
                <a:solidFill>
                  <a:schemeClr val="tx1">
                    <a:alpha val="55000"/>
                  </a:schemeClr>
                </a:solidFill>
              </a:rPr>
              <a:t>plebis</a:t>
            </a:r>
            <a:r>
              <a:rPr lang="es-CL" dirty="0">
                <a:solidFill>
                  <a:schemeClr val="tx1">
                    <a:alpha val="55000"/>
                  </a:schemeClr>
                </a:solidFill>
              </a:rPr>
              <a:t> impulsó el reconocimiento de las decisiones del tribuno de la plebe frente al senado, dando origen a la figura del “plebiscito”.</a:t>
            </a: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Foto en blanco y negro de un grupo de personas de pie&#10;&#10;Descripción generada automáticamente">
            <a:extLst>
              <a:ext uri="{FF2B5EF4-FFF2-40B4-BE49-F238E27FC236}">
                <a16:creationId xmlns:a16="http://schemas.microsoft.com/office/drawing/2014/main" id="{8FA69E46-3DB1-4420-8346-32C249BC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20895"/>
          <a:stretch/>
        </p:blipFill>
        <p:spPr>
          <a:xfrm>
            <a:off x="914399" y="990597"/>
            <a:ext cx="4724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3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A1AA25A7-64BF-41E2-9EC6-9D2686677386}"/>
              </a:ext>
            </a:extLst>
          </p:cNvPr>
          <p:cNvSpPr/>
          <p:nvPr/>
        </p:nvSpPr>
        <p:spPr>
          <a:xfrm>
            <a:off x="4838804" y="503392"/>
            <a:ext cx="6609921" cy="15267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dirty="0">
                <a:solidFill>
                  <a:schemeClr val="bg1"/>
                </a:solidFill>
              </a:rPr>
              <a:t>La sociedad romana fue </a:t>
            </a:r>
            <a:r>
              <a:rPr lang="es-CL" b="1" dirty="0">
                <a:solidFill>
                  <a:schemeClr val="bg1"/>
                </a:solidFill>
              </a:rPr>
              <a:t>patriarcal</a:t>
            </a:r>
            <a:r>
              <a:rPr lang="es-CL" dirty="0">
                <a:solidFill>
                  <a:schemeClr val="bg1"/>
                </a:solidFill>
              </a:rPr>
              <a:t>, por lo que las mujeres, al igual que los niños, siempre estuvieron a cargo de un hombre (</a:t>
            </a:r>
            <a:r>
              <a:rPr lang="es-CL" dirty="0" err="1">
                <a:solidFill>
                  <a:schemeClr val="bg1"/>
                </a:solidFill>
              </a:rPr>
              <a:t>pater</a:t>
            </a:r>
            <a:r>
              <a:rPr lang="es-CL" dirty="0">
                <a:solidFill>
                  <a:schemeClr val="bg1"/>
                </a:solidFill>
              </a:rPr>
              <a:t> familias) y no tuvieron participación política.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AE0E688-0300-4850-AFC0-52F18552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" y="2347648"/>
            <a:ext cx="5960455" cy="4157418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4E7E338-C369-4B1F-A04B-C00BB3987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06695"/>
              </p:ext>
            </p:extLst>
          </p:nvPr>
        </p:nvGraphicFramePr>
        <p:xfrm>
          <a:off x="6095999" y="2385441"/>
          <a:ext cx="5736101" cy="411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73">
                  <a:extLst>
                    <a:ext uri="{9D8B030D-6E8A-4147-A177-3AD203B41FA5}">
                      <a16:colId xmlns:a16="http://schemas.microsoft.com/office/drawing/2014/main" val="1763035605"/>
                    </a:ext>
                  </a:extLst>
                </a:gridCol>
                <a:gridCol w="4407628">
                  <a:extLst>
                    <a:ext uri="{9D8B030D-6E8A-4147-A177-3AD203B41FA5}">
                      <a16:colId xmlns:a16="http://schemas.microsoft.com/office/drawing/2014/main" val="2768284651"/>
                    </a:ext>
                  </a:extLst>
                </a:gridCol>
              </a:tblGrid>
              <a:tr h="823925">
                <a:tc>
                  <a:txBody>
                    <a:bodyPr/>
                    <a:lstStyle/>
                    <a:p>
                      <a:r>
                        <a:rPr lang="es-ES" sz="1800" dirty="0"/>
                        <a:t>Grupo social</a:t>
                      </a:r>
                    </a:p>
                  </a:txBody>
                  <a:tcPr marL="93619" marR="93619" marT="46810" marB="46810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Características</a:t>
                      </a:r>
                    </a:p>
                  </a:txBody>
                  <a:tcPr marL="93619" marR="93619" marT="46810" marB="46810"/>
                </a:tc>
                <a:extLst>
                  <a:ext uri="{0D108BD9-81ED-4DB2-BD59-A6C34878D82A}">
                    <a16:rowId xmlns:a16="http://schemas.microsoft.com/office/drawing/2014/main" val="230284407"/>
                  </a:ext>
                </a:extLst>
              </a:tr>
              <a:tr h="823925">
                <a:tc>
                  <a:txBody>
                    <a:bodyPr/>
                    <a:lstStyle/>
                    <a:p>
                      <a:r>
                        <a:rPr lang="es-CL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Patricios</a:t>
                      </a:r>
                      <a:endParaRPr lang="es-ES" sz="1800"/>
                    </a:p>
                  </a:txBody>
                  <a:tcPr marL="93619" marR="93619" marT="46810" marB="46810"/>
                </a:tc>
                <a:tc>
                  <a:txBody>
                    <a:bodyPr/>
                    <a:lstStyle/>
                    <a:p>
                      <a:r>
                        <a:rPr lang="es-E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Hombres libres con derechos civiles y políticos.</a:t>
                      </a:r>
                      <a:endParaRPr lang="es-ES" sz="1800"/>
                    </a:p>
                  </a:txBody>
                  <a:tcPr marL="93619" marR="93619" marT="46810" marB="46810"/>
                </a:tc>
                <a:extLst>
                  <a:ext uri="{0D108BD9-81ED-4DB2-BD59-A6C34878D82A}">
                    <a16:rowId xmlns:a16="http://schemas.microsoft.com/office/drawing/2014/main" val="2555117219"/>
                  </a:ext>
                </a:extLst>
              </a:tr>
              <a:tr h="823925">
                <a:tc>
                  <a:txBody>
                    <a:bodyPr/>
                    <a:lstStyle/>
                    <a:p>
                      <a:r>
                        <a:rPr lang="es-CL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Plebeyos</a:t>
                      </a:r>
                      <a:endParaRPr lang="es-ES" sz="1800"/>
                    </a:p>
                  </a:txBody>
                  <a:tcPr marL="93619" marR="93619" marT="46810" marB="46810"/>
                </a:tc>
                <a:tc>
                  <a:txBody>
                    <a:bodyPr/>
                    <a:lstStyle/>
                    <a:p>
                      <a:r>
                        <a:rPr lang="es-E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Hombres libres con derechos civiles y políticos completos desde el s. III a.C.</a:t>
                      </a:r>
                      <a:endParaRPr lang="es-ES" sz="1800"/>
                    </a:p>
                  </a:txBody>
                  <a:tcPr marL="93619" marR="93619" marT="46810" marB="46810"/>
                </a:tc>
                <a:extLst>
                  <a:ext uri="{0D108BD9-81ED-4DB2-BD59-A6C34878D82A}">
                    <a16:rowId xmlns:a16="http://schemas.microsoft.com/office/drawing/2014/main" val="3388016505"/>
                  </a:ext>
                </a:extLst>
              </a:tr>
              <a:tr h="823925">
                <a:tc>
                  <a:txBody>
                    <a:bodyPr/>
                    <a:lstStyle/>
                    <a:p>
                      <a:r>
                        <a:rPr lang="es-CL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Clientes</a:t>
                      </a:r>
                      <a:endParaRPr lang="es-ES" sz="1800"/>
                    </a:p>
                  </a:txBody>
                  <a:tcPr marL="93619" marR="93619" marT="46810" marB="46810"/>
                </a:tc>
                <a:tc>
                  <a:txBody>
                    <a:bodyPr/>
                    <a:lstStyle/>
                    <a:p>
                      <a:r>
                        <a:rPr lang="es-E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Plebeyos, pero con alguna dependencia jurídica con su patrón</a:t>
                      </a:r>
                      <a:endParaRPr lang="es-ES" sz="1800"/>
                    </a:p>
                  </a:txBody>
                  <a:tcPr marL="93619" marR="93619" marT="46810" marB="46810"/>
                </a:tc>
                <a:extLst>
                  <a:ext uri="{0D108BD9-81ED-4DB2-BD59-A6C34878D82A}">
                    <a16:rowId xmlns:a16="http://schemas.microsoft.com/office/drawing/2014/main" val="1954296718"/>
                  </a:ext>
                </a:extLst>
              </a:tr>
              <a:tr h="823925">
                <a:tc>
                  <a:txBody>
                    <a:bodyPr/>
                    <a:lstStyle/>
                    <a:p>
                      <a:r>
                        <a:rPr lang="es-CL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Libertos</a:t>
                      </a:r>
                      <a:endParaRPr lang="es-ES" sz="1800"/>
                    </a:p>
                  </a:txBody>
                  <a:tcPr marL="93619" marR="93619" marT="46810" marB="46810"/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Hombres libres con derechos civiles limitados</a:t>
                      </a:r>
                      <a:endParaRPr lang="es-ES" sz="1800" dirty="0"/>
                    </a:p>
                  </a:txBody>
                  <a:tcPr marL="93619" marR="93619" marT="46810" marB="46810"/>
                </a:tc>
                <a:extLst>
                  <a:ext uri="{0D108BD9-81ED-4DB2-BD59-A6C34878D82A}">
                    <a16:rowId xmlns:a16="http://schemas.microsoft.com/office/drawing/2014/main" val="122980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1961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661</Words>
  <Application>Microsoft Office PowerPoint</Application>
  <PresentationFormat>Panorámica</PresentationFormat>
  <Paragraphs>81</Paragraphs>
  <Slides>14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Garamond</vt:lpstr>
      <vt:lpstr>Wingdings</vt:lpstr>
      <vt:lpstr>Tema de Office</vt:lpstr>
      <vt:lpstr>Orgánico</vt:lpstr>
      <vt:lpstr>La República Romana</vt:lpstr>
      <vt:lpstr>Objetivo</vt:lpstr>
      <vt:lpstr>Presentación de PowerPoint</vt:lpstr>
      <vt:lpstr>La fundación de Roma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Análisis de fuentes</vt:lpstr>
      <vt:lpstr>Complementa tu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Republica Romana</dc:title>
  <dc:creator>Abraham López</dc:creator>
  <cp:lastModifiedBy>Carmen Barros Ortega</cp:lastModifiedBy>
  <cp:revision>7</cp:revision>
  <dcterms:created xsi:type="dcterms:W3CDTF">2020-08-19T08:28:19Z</dcterms:created>
  <dcterms:modified xsi:type="dcterms:W3CDTF">2021-09-09T19:31:38Z</dcterms:modified>
</cp:coreProperties>
</file>