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78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21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3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3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75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0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96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18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3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33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4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25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79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96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6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8C2D968-5792-49D9-BE6D-CC49300F46F4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12D090B-5AE8-4F92-8849-3A9B8E575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7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iacu.blogspot.com/2015/02/siete-regimenes-fascistas-apoyados-po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QA9d8gIL3EQ?feature=oembed" TargetMode="External"/><Relationship Id="rId1" Type="http://schemas.openxmlformats.org/officeDocument/2006/relationships/video" Target="https://www.youtube.com/embed/--Clw90DTj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9H-RHeqPU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tentado_contra_Augusto_Pinoche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Junta_de_Gobierno_de_Chile_(1973-1990)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IS5lohjHg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U_hBmyqf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Imagen 4" descr="Imagen en blanco y negro de un grupo de personas en la calle&#10;&#10;Descripción generada automáticamente">
            <a:extLst>
              <a:ext uri="{FF2B5EF4-FFF2-40B4-BE49-F238E27FC236}">
                <a16:creationId xmlns:a16="http://schemas.microsoft.com/office/drawing/2014/main" id="{32AAD4A3-97DF-437B-BD8E-A3947070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84" r="-1" b="6459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C91B37-4F66-4F2E-93CC-9DCF1BB87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Unidad 0: Estado de Derecho y dictadura militar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BC89E8-C953-46F2-BF51-847F5CF3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Educación ciudadana </a:t>
            </a:r>
            <a:r>
              <a:rPr lang="es-ES">
                <a:solidFill>
                  <a:srgbClr val="FFFFFF"/>
                </a:solidFill>
              </a:rPr>
              <a:t>3° </a:t>
            </a:r>
            <a:r>
              <a:rPr lang="es-ES" dirty="0">
                <a:solidFill>
                  <a:srgbClr val="FFFFFF"/>
                </a:solidFill>
              </a:rPr>
              <a:t>medio (repaso)</a:t>
            </a:r>
          </a:p>
          <a:p>
            <a:r>
              <a:rPr lang="es-ES" dirty="0">
                <a:solidFill>
                  <a:srgbClr val="FFFFFF"/>
                </a:solidFill>
              </a:rPr>
              <a:t>Profesor: Abraham LÓPEZ  05-03</a:t>
            </a:r>
          </a:p>
          <a:p>
            <a:r>
              <a:rPr lang="es-ES" dirty="0">
                <a:solidFill>
                  <a:srgbClr val="FFFFFF"/>
                </a:solidFill>
              </a:rPr>
              <a:t>CLASE </a:t>
            </a:r>
            <a:r>
              <a:rPr lang="es-ES" dirty="0" err="1">
                <a:solidFill>
                  <a:srgbClr val="FFFFFF"/>
                </a:solidFill>
              </a:rPr>
              <a:t>N°</a:t>
            </a:r>
            <a:r>
              <a:rPr lang="es-ES" dirty="0">
                <a:solidFill>
                  <a:srgbClr val="FFFFFF"/>
                </a:solidFill>
              </a:rPr>
              <a:t> 2  y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30997-1343-4CF5-B7B7-BFC25B72A223}"/>
              </a:ext>
            </a:extLst>
          </p:cNvPr>
          <p:cNvSpPr txBox="1"/>
          <p:nvPr/>
        </p:nvSpPr>
        <p:spPr>
          <a:xfrm>
            <a:off x="8867408" y="6183811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islamiacu.blogspot.com/2015/02/siete-regimenes-fascistas-apoyados-po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s multimedia en línea 4" title="La violacion de los derechos humanos durante el rￃﾩgimen militar">
            <a:hlinkClick r:id="" action="ppaction://media"/>
            <a:extLst>
              <a:ext uri="{FF2B5EF4-FFF2-40B4-BE49-F238E27FC236}">
                <a16:creationId xmlns:a16="http://schemas.microsoft.com/office/drawing/2014/main" id="{4830C37B-C5D1-4D92-8AE6-92EE3FA5EA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2087" y="474132"/>
            <a:ext cx="4586156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Elementos multimedia en línea 3" title="Pinochet y Derechos  Humanos">
            <a:hlinkClick r:id="" action="ppaction://media"/>
            <a:extLst>
              <a:ext uri="{FF2B5EF4-FFF2-40B4-BE49-F238E27FC236}">
                <a16:creationId xmlns:a16="http://schemas.microsoft.com/office/drawing/2014/main" id="{65B937E6-8A40-4133-977E-B48D452BC0F2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64929" y="473338"/>
            <a:ext cx="4586156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B1A96E-2F14-4234-B8E2-830D89F0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Violaciones a los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19164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76346E2-5028-49A9-B391-9D4B0751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s-ES">
                <a:solidFill>
                  <a:schemeClr val="tx1"/>
                </a:solidFill>
              </a:rPr>
              <a:t>Reflexionemos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72C71C-B847-4960-B6EB-B538D926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chemeClr val="tx1"/>
                </a:solidFill>
              </a:rPr>
              <a:t>¿Qué ámbitos de la vida se vieron afectados por la ruptura del Estado de derecho?</a:t>
            </a:r>
          </a:p>
          <a:p>
            <a:pPr marL="0" indent="0">
              <a:buNone/>
            </a:pPr>
            <a:endParaRPr lang="es-E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>
                <a:solidFill>
                  <a:schemeClr val="tx1"/>
                </a:solidFill>
              </a:rPr>
              <a:t>¿Cuáles fueron las principales consecuencias de la supresión del Estado de derecho para la población civil en Chile durante la dictadura militar?</a:t>
            </a:r>
          </a:p>
        </p:txBody>
      </p:sp>
    </p:spTree>
    <p:extLst>
      <p:ext uri="{BB962C8B-B14F-4D97-AF65-F5344CB8AC3E}">
        <p14:creationId xmlns:p14="http://schemas.microsoft.com/office/powerpoint/2010/main" val="123634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8CC4E3D-5A5A-4AC1-87BD-CF41B9EF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s-ES" sz="3200">
                <a:solidFill>
                  <a:schemeClr val="tx1"/>
                </a:solidFill>
              </a:rPr>
              <a:t>Objetivo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3EE63-B9F5-4EC7-96BB-989041C9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>
                <a:solidFill>
                  <a:schemeClr val="tx1"/>
                </a:solidFill>
              </a:rPr>
              <a:t>Explicar las consecuencias del golpe de Estado para el Estado de derecho y sus efectos en la vida de las personas, como las violaciones de los derechos humanos.</a:t>
            </a: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E1A9F-E258-4D34-BE82-C18ED7EA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9A4F7-CBA0-49C9-A8C3-52479C98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03500"/>
            <a:ext cx="3884613" cy="3416300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¿Cómo describirías el contexto en el que se desarrolla lo presentado en el video?</a:t>
            </a:r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/>
              <a:t>¿Qué es el Estado de derecho? ¿Por qué se afirma que la dictadura suprimió el Estado de derecho? ¿Qué consecuencias tiene esto para la población?</a:t>
            </a:r>
          </a:p>
          <a:p>
            <a:endParaRPr lang="es-ES" dirty="0"/>
          </a:p>
        </p:txBody>
      </p:sp>
      <p:pic>
        <p:nvPicPr>
          <p:cNvPr id="4" name="Elementos multimedia en línea 3" title="Dictaduras Latinoamericanas: Chile (capítulo completo) - Canal Encuentro">
            <a:hlinkClick r:id="" action="ppaction://media"/>
            <a:extLst>
              <a:ext uri="{FF2B5EF4-FFF2-40B4-BE49-F238E27FC236}">
                <a16:creationId xmlns:a16="http://schemas.microsoft.com/office/drawing/2014/main" id="{09508754-1CF7-4885-B516-3B6297296B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853" y="2711450"/>
            <a:ext cx="5142618" cy="29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E9DB-48B4-44C0-BC8F-663A2788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5" y="550198"/>
            <a:ext cx="3631163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Supresión del Estado de Derecho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A5308D-32DC-4B1F-A111-69CB0B2C6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5" y="2656050"/>
            <a:ext cx="3779982" cy="3278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¿Qué características posee un Estado de Derecho?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¿Cuáles se suprimieron durante la dictadura militar?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¿Por qué se eliminaron estas garantías?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75E445-8CFB-47BE-AC5E-91859E91E10E}"/>
              </a:ext>
            </a:extLst>
          </p:cNvPr>
          <p:cNvSpPr/>
          <p:nvPr/>
        </p:nvSpPr>
        <p:spPr>
          <a:xfrm>
            <a:off x="5347854" y="0"/>
            <a:ext cx="6844146" cy="695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Estado de derecho: Significa que el Estado está sometido a un ordenamiento jurídico, el cual constituye la expresión auténtica de la idea de Derecho vigente en la sociedad. Sus bases son:</a:t>
            </a:r>
          </a:p>
          <a:p>
            <a:pPr algn="just"/>
            <a:r>
              <a:rPr lang="es-ES" dirty="0"/>
              <a:t>Imperio de la ley: las normas deben ser expresión de la voluntad popular y deben someterse a ella tanto gobernantes como gobernados. </a:t>
            </a:r>
          </a:p>
          <a:p>
            <a:pPr algn="just"/>
            <a:r>
              <a:rPr lang="es-ES" dirty="0"/>
              <a:t>Distribución del poder estatal en diferentes órganos: de esta manera el poder del Estado no se concentra en una sola institución, sino que se distribuye permitiendo mayor eficiencia y los debidos controles evitando arbitrariedades y abuso de poder. </a:t>
            </a:r>
          </a:p>
          <a:p>
            <a:pPr algn="just"/>
            <a:r>
              <a:rPr lang="es-ES" dirty="0"/>
              <a:t>Legalidad de la administración y responsabilidad de las autoridades, sea penal, civil, administrativa y política.  </a:t>
            </a:r>
          </a:p>
          <a:p>
            <a:pPr algn="just"/>
            <a:r>
              <a:rPr lang="es-ES" dirty="0"/>
              <a:t>Respeto y garantía de los derechos humanos a través del ordenamiento jurídico, el que también contempla los mecanismos o recursos que se pueden interponer en caso de atropello o violación. Esta es una de las notas definitorias de Estado de derecho, pues incluso en los regímenes totalitarios han existido normas, tribunales y leyes; pero estos se caracterizaban por la vulneración de los derechos esenciales de las personas. </a:t>
            </a:r>
          </a:p>
          <a:p>
            <a:pPr algn="just"/>
            <a:endParaRPr lang="es-ES" dirty="0"/>
          </a:p>
          <a:p>
            <a:pPr algn="just"/>
            <a:r>
              <a:rPr lang="es-ES" sz="1400" b="1" dirty="0"/>
              <a:t>Fuente: </a:t>
            </a:r>
            <a:r>
              <a:rPr lang="es-ES" sz="1400" dirty="0"/>
              <a:t>Biblioteca del Congreso Nacional de Chile. Recuperado de: http://www.bcn.cl/ecivica/estado/ en mayo de 2017.</a:t>
            </a:r>
          </a:p>
        </p:txBody>
      </p:sp>
    </p:spTree>
    <p:extLst>
      <p:ext uri="{BB962C8B-B14F-4D97-AF65-F5344CB8AC3E}">
        <p14:creationId xmlns:p14="http://schemas.microsoft.com/office/powerpoint/2010/main" val="145745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DCFD8-51A2-4F9F-9799-2BCB803C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ES" dirty="0"/>
              <a:t>Concentración del Poder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920A8-D5E6-49F2-8592-A3833254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374900"/>
            <a:ext cx="6176776" cy="35814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Al inicio de la dictadura de establece una junta de gobierno de carácter militar.</a:t>
            </a:r>
          </a:p>
          <a:p>
            <a:pPr algn="just"/>
            <a:r>
              <a:rPr lang="es-ES" dirty="0"/>
              <a:t>En 1974, el General Augusto Pinochet es nombrado Jefe Supremo de la Nación, adquiriendo las atribuciones del poder ejecutivo y legislativo.</a:t>
            </a:r>
          </a:p>
          <a:p>
            <a:pPr algn="just"/>
            <a:r>
              <a:rPr lang="es-ES" dirty="0"/>
              <a:t>El poder judicial mantiene su independencia, pero con atribuciones muy limitadas </a:t>
            </a:r>
          </a:p>
          <a:p>
            <a:pPr algn="just"/>
            <a:r>
              <a:rPr lang="es-ES" dirty="0"/>
              <a:t>La junta de gobierno mantendría atribuciones constituyentes y legislativas hasta 1990.</a:t>
            </a:r>
          </a:p>
        </p:txBody>
      </p:sp>
      <p:pic>
        <p:nvPicPr>
          <p:cNvPr id="8" name="Imagen 7" descr="Imagen que contiene persona, hombre, ropa, uniforme militar&#10;&#10;Descripción generada automáticamente">
            <a:extLst>
              <a:ext uri="{FF2B5EF4-FFF2-40B4-BE49-F238E27FC236}">
                <a16:creationId xmlns:a16="http://schemas.microsoft.com/office/drawing/2014/main" id="{610B487A-48E2-4BB0-8373-465B5C36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00" r="6503" b="3"/>
          <a:stretch/>
        </p:blipFill>
        <p:spPr>
          <a:xfrm>
            <a:off x="20" y="10"/>
            <a:ext cx="4373525" cy="3428990"/>
          </a:xfrm>
          <a:prstGeom prst="rect">
            <a:avLst/>
          </a:prstGeom>
        </p:spPr>
      </p:pic>
      <p:pic>
        <p:nvPicPr>
          <p:cNvPr id="5" name="Imagen 4" descr="Foto en blanco y negro de un grupo de personas con uniforme militar&#10;&#10;Descripción generada automáticamente">
            <a:extLst>
              <a:ext uri="{FF2B5EF4-FFF2-40B4-BE49-F238E27FC236}">
                <a16:creationId xmlns:a16="http://schemas.microsoft.com/office/drawing/2014/main" id="{01B790B3-200C-4866-A9A6-584072FCB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90" r="-1" b="-1"/>
          <a:stretch/>
        </p:blipFill>
        <p:spPr>
          <a:xfrm>
            <a:off x="20" y="3438457"/>
            <a:ext cx="4373525" cy="3429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3F50E4-532C-4467-9216-F0B6DA85279E}"/>
              </a:ext>
            </a:extLst>
          </p:cNvPr>
          <p:cNvSpPr txBox="1"/>
          <p:nvPr/>
        </p:nvSpPr>
        <p:spPr>
          <a:xfrm>
            <a:off x="0" y="6312032"/>
            <a:ext cx="4373525" cy="5459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1000" dirty="0">
                <a:solidFill>
                  <a:schemeClr val="bg1"/>
                </a:solidFill>
              </a:rPr>
              <a:t>Miembros de la Junta Militar de Gobierno, entre 1973 y 1978: César Mendoza, José Toribio Merino, Augusto Pinochet y Gustavo Leigh Guzmán (de izquierda a derecha).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FCE184-7643-4DC9-8588-0E6D2B3E3290}"/>
              </a:ext>
            </a:extLst>
          </p:cNvPr>
          <p:cNvSpPr txBox="1"/>
          <p:nvPr/>
        </p:nvSpPr>
        <p:spPr>
          <a:xfrm>
            <a:off x="157446" y="2967335"/>
            <a:ext cx="40289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200" dirty="0"/>
              <a:t>Augusto Pinochet Ugarte, máxima autoridad de la nación durante la dictadura militar (1974 – 1989)</a:t>
            </a:r>
          </a:p>
        </p:txBody>
      </p:sp>
    </p:spTree>
    <p:extLst>
      <p:ext uri="{BB962C8B-B14F-4D97-AF65-F5344CB8AC3E}">
        <p14:creationId xmlns:p14="http://schemas.microsoft.com/office/powerpoint/2010/main" val="30138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AD941-8BF9-4EAA-A23F-C9A28A19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83223"/>
            <a:ext cx="4724400" cy="1485900"/>
          </a:xfrm>
        </p:spPr>
        <p:txBody>
          <a:bodyPr/>
          <a:lstStyle/>
          <a:p>
            <a:r>
              <a:rPr lang="es-ES" dirty="0"/>
              <a:t>Establecimiento del estado de sitio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DED65-A0DB-42DF-97C1-E8E6F4F2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44" y="2547891"/>
            <a:ext cx="4955309" cy="228156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Se establece que el país se encuentra en un estado de guerra.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 raíz de esta situación, se estableció el estado de sitio, suprimiendo el estado de derecho y libertades individuales hasta 1978.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0B7BB7-2D83-43BC-A430-F55CC46862B7}"/>
              </a:ext>
            </a:extLst>
          </p:cNvPr>
          <p:cNvSpPr/>
          <p:nvPr/>
        </p:nvSpPr>
        <p:spPr>
          <a:xfrm>
            <a:off x="5884999" y="536025"/>
            <a:ext cx="6096000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dirty="0"/>
              <a:t>Un estricto toque de queda decretaron la tarde de hoy las autoridades militares, el que comenzará a regir a partir de las 18 horas en todo el país.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 través de un comunicado se informó que la medida “busca asegurar la normalidad en todo el territorio nacional. Regirá a partir de esta fecha en las horas que estimen conveniente todas las áreas jurisdiccionales de seguridad interior”.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Durante este lapso de tiempo se “prohíbe el tránsito de ciudadanos individualmente o en grupos, en vehículos o en cualquier otro medio por la vía pública. Lo anterior significa que las personas deberán permanecer en sus lugares de alojamiento habitual o en sus lugares de trabajo en caso de turnos nocturnos”. (S. i.). Declaran toque de queda en todo el territorio nacional. </a:t>
            </a:r>
          </a:p>
          <a:p>
            <a:endParaRPr lang="es-ES" sz="1400" dirty="0"/>
          </a:p>
          <a:p>
            <a:r>
              <a:rPr lang="es-ES" sz="1400" dirty="0"/>
              <a:t>Recuperado de: http://www.24horas.cl/40anosdel11deseptiembre/ declaran-toque-de-queda-en-todo-el-territorio-nacional-810787 en mayo de 2017.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F90142-D4E6-45DE-ACD8-C7B3318812E8}"/>
              </a:ext>
            </a:extLst>
          </p:cNvPr>
          <p:cNvSpPr/>
          <p:nvPr/>
        </p:nvSpPr>
        <p:spPr>
          <a:xfrm>
            <a:off x="722744" y="4938809"/>
            <a:ext cx="4692072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¿Por qué se planteó que el país se encontraba en “estado de guerra”?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¿De qué manera habrá afectado a la población la duración de medidas como el toque de queda?</a:t>
            </a:r>
          </a:p>
        </p:txBody>
      </p:sp>
    </p:spTree>
    <p:extLst>
      <p:ext uri="{BB962C8B-B14F-4D97-AF65-F5344CB8AC3E}">
        <p14:creationId xmlns:p14="http://schemas.microsoft.com/office/powerpoint/2010/main" val="142598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0B97-04D7-4775-8AD5-BF0442B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Restricción a las libertades públicas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B0228-D079-4A6C-98B7-CC8970BD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300"/>
              <a:t>Se restringieron y eliminaron todas las libertades públicas de los ciudadanos</a:t>
            </a:r>
          </a:p>
          <a:p>
            <a:pPr>
              <a:lnSpc>
                <a:spcPct val="90000"/>
              </a:lnSpc>
            </a:pPr>
            <a:endParaRPr lang="es-ES" sz="1300"/>
          </a:p>
          <a:p>
            <a:pPr>
              <a:lnSpc>
                <a:spcPct val="90000"/>
              </a:lnSpc>
            </a:pPr>
            <a:r>
              <a:rPr lang="es-ES" sz="1300"/>
              <a:t>Derecho a reunión: colectivos como sindicatos fueron “purgados” por la fuerza militar, eliminando y reemplazando a sus lideres.</a:t>
            </a:r>
          </a:p>
          <a:p>
            <a:pPr>
              <a:lnSpc>
                <a:spcPct val="90000"/>
              </a:lnSpc>
            </a:pPr>
            <a:endParaRPr lang="es-ES" sz="1300"/>
          </a:p>
          <a:p>
            <a:pPr>
              <a:lnSpc>
                <a:spcPct val="90000"/>
              </a:lnSpc>
            </a:pPr>
            <a:r>
              <a:rPr lang="es-ES" sz="1300"/>
              <a:t>Derecho a la circulación: Mediante el toque de queda las personas quedaron imposibilitadas para transitar durante la noche, además de verse expuesta a detenciones sin ningún tipo de fiscalización.</a:t>
            </a:r>
          </a:p>
          <a:p>
            <a:pPr>
              <a:lnSpc>
                <a:spcPct val="90000"/>
              </a:lnSpc>
            </a:pPr>
            <a:endParaRPr lang="es-ES" sz="1300"/>
          </a:p>
          <a:p>
            <a:pPr>
              <a:lnSpc>
                <a:spcPct val="90000"/>
              </a:lnSpc>
            </a:pPr>
            <a:r>
              <a:rPr lang="es-ES" sz="1300"/>
              <a:t>Libertad de expresión: se aplicó la censura en los diversos medios de comunicación como televisión, radios y periódicos. Además, se desarrolló la persecución política de ideas marxistas o de izquierda.</a:t>
            </a:r>
          </a:p>
        </p:txBody>
      </p:sp>
      <p:pic>
        <p:nvPicPr>
          <p:cNvPr id="5" name="Elementos multimedia en línea 4" title="Chile: periodistas y medios realizaron montajes durante la dictadura">
            <a:hlinkClick r:id="" action="ppaction://media"/>
            <a:extLst>
              <a:ext uri="{FF2B5EF4-FFF2-40B4-BE49-F238E27FC236}">
                <a16:creationId xmlns:a16="http://schemas.microsoft.com/office/drawing/2014/main" id="{F211AF4D-C2AC-4A24-8EC4-66DFC72E37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20571" y="3154514"/>
            <a:ext cx="3080048" cy="23100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0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6C3202-3167-4E53-9A30-623405FD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300">
                <a:solidFill>
                  <a:srgbClr val="EBEBEB"/>
                </a:solidFill>
              </a:rPr>
              <a:t>Restricción a las libertades públicas</a:t>
            </a:r>
          </a:p>
        </p:txBody>
      </p:sp>
      <p:pic>
        <p:nvPicPr>
          <p:cNvPr id="4" name="Elementos multimedia en línea 3" title="Quema de libros - Chile, septiembre de 1973">
            <a:hlinkClick r:id="" action="ppaction://media"/>
            <a:extLst>
              <a:ext uri="{FF2B5EF4-FFF2-40B4-BE49-F238E27FC236}">
                <a16:creationId xmlns:a16="http://schemas.microsoft.com/office/drawing/2014/main" id="{BAF39060-D936-4A95-9617-EE4984E29E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94607" y="1631381"/>
            <a:ext cx="6391533" cy="35952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981F77-344C-4DCD-B27E-91E0A195B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>
                <a:solidFill>
                  <a:srgbClr val="FFFFFF"/>
                </a:solidFill>
              </a:rPr>
              <a:t>¿Qué valor tienen las libertades públicas en la actualidad?</a:t>
            </a:r>
          </a:p>
          <a:p>
            <a:pPr marL="0" indent="0">
              <a:buNone/>
            </a:pPr>
            <a:endParaRPr lang="es-CL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CL">
                <a:solidFill>
                  <a:srgbClr val="FFFFFF"/>
                </a:solidFill>
              </a:rPr>
              <a:t>¿Por qué, en el contexto de dictadura, la población aceptó que se pasara por encima de estas libertades?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18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6A663-B83A-4B62-91F9-61E74974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ES" dirty="0"/>
              <a:t>Intervención de instituciones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F346F-960D-4DE1-8056-B68D73E7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84" y="2404533"/>
            <a:ext cx="6176776" cy="3581400"/>
          </a:xfrm>
        </p:spPr>
        <p:txBody>
          <a:bodyPr>
            <a:normAutofit/>
          </a:bodyPr>
          <a:lstStyle/>
          <a:p>
            <a:pPr algn="just"/>
            <a:r>
              <a:rPr lang="es-ES" sz="1700" dirty="0"/>
              <a:t>Se clausuró el congreso.</a:t>
            </a:r>
          </a:p>
          <a:p>
            <a:pPr algn="just"/>
            <a:r>
              <a:rPr lang="es-ES" sz="1700" dirty="0"/>
              <a:t>Mediante decretos con fuerza de ley se suprimió la vigente constitución de 1925.</a:t>
            </a:r>
          </a:p>
          <a:p>
            <a:pPr algn="just"/>
            <a:r>
              <a:rPr lang="es-ES" sz="1700" dirty="0"/>
              <a:t>Se clausuraron los registros electorales y prohibieron elecciones.</a:t>
            </a:r>
          </a:p>
          <a:p>
            <a:pPr algn="just"/>
            <a:r>
              <a:rPr lang="es-ES" sz="1700" dirty="0"/>
              <a:t>Los partidos de la Unidad Popular fueron prohibidos, mientras que la DC y partidos de derecha fueron suspendidos hasta 1977, para luego ser proscritos.</a:t>
            </a:r>
          </a:p>
          <a:p>
            <a:pPr algn="just"/>
            <a:r>
              <a:rPr lang="es-ES" sz="1700" dirty="0"/>
              <a:t>Las altas autoridades de universidades fueron militares, quienes ordenaron la expulsión de estudiantes, funcionarios y académicos.</a:t>
            </a:r>
          </a:p>
        </p:txBody>
      </p:sp>
      <p:pic>
        <p:nvPicPr>
          <p:cNvPr id="5" name="Imagen 4" descr="Imagen que contiene exterior, edificio, casa, pasto&#10;&#10;Descripción generada automáticamente">
            <a:extLst>
              <a:ext uri="{FF2B5EF4-FFF2-40B4-BE49-F238E27FC236}">
                <a16:creationId xmlns:a16="http://schemas.microsoft.com/office/drawing/2014/main" id="{9A4060C9-A3C9-4041-9389-303D9A997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41110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FC4C80-8F60-4D88-9BFA-C0B244016A7B}"/>
              </a:ext>
            </a:extLst>
          </p:cNvPr>
          <p:cNvSpPr txBox="1"/>
          <p:nvPr/>
        </p:nvSpPr>
        <p:spPr>
          <a:xfrm>
            <a:off x="671410" y="5808652"/>
            <a:ext cx="33220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El instituto pedagógico de la Universidad de Chile fue clausurado</a:t>
            </a:r>
          </a:p>
        </p:txBody>
      </p:sp>
    </p:spTree>
    <p:extLst>
      <p:ext uri="{BB962C8B-B14F-4D97-AF65-F5344CB8AC3E}">
        <p14:creationId xmlns:p14="http://schemas.microsoft.com/office/powerpoint/2010/main" val="3194808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Panorámica</PresentationFormat>
  <Paragraphs>70</Paragraphs>
  <Slides>11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Sala de reuniones Ion</vt:lpstr>
      <vt:lpstr>Unidad 0: Estado de Derecho y dictadura militar en Chile</vt:lpstr>
      <vt:lpstr>Objetivo</vt:lpstr>
      <vt:lpstr>Inicio</vt:lpstr>
      <vt:lpstr>Supresión del Estado de Derecho</vt:lpstr>
      <vt:lpstr>Concentración del Poder</vt:lpstr>
      <vt:lpstr>Establecimiento del estado de sitio</vt:lpstr>
      <vt:lpstr>Restricción a las libertades públicas</vt:lpstr>
      <vt:lpstr>Restricción a las libertades públicas</vt:lpstr>
      <vt:lpstr>Intervención de instituciones</vt:lpstr>
      <vt:lpstr>Violaciones a los Derechos Humanos</vt:lpstr>
      <vt:lpstr>Reflexionemos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0: Estado de Derecho y dictadura militar en Chile</dc:title>
  <dc:creator>Abraham López</dc:creator>
  <cp:lastModifiedBy>Carmen Barros Ortega</cp:lastModifiedBy>
  <cp:revision>2</cp:revision>
  <dcterms:created xsi:type="dcterms:W3CDTF">2021-03-05T04:57:01Z</dcterms:created>
  <dcterms:modified xsi:type="dcterms:W3CDTF">2021-03-18T15:32:24Z</dcterms:modified>
</cp:coreProperties>
</file>