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BF94E-2566-417F-80C8-CF1F0F7B97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119BB0-1678-455E-9410-449644B329F2}">
      <dgm:prSet/>
      <dgm:spPr/>
      <dgm:t>
        <a:bodyPr/>
        <a:lstStyle/>
        <a:p>
          <a:r>
            <a:rPr lang="es-ES"/>
            <a:t>¿Qué problemas podría presentar este sistema?</a:t>
          </a:r>
          <a:endParaRPr lang="en-US"/>
        </a:p>
      </dgm:t>
    </dgm:pt>
    <dgm:pt modelId="{EC0F7E8B-8A7A-443C-BECD-BF71F3BDFAB2}" type="parTrans" cxnId="{A8379964-2BCB-4160-BE31-E61F3B9AACCD}">
      <dgm:prSet/>
      <dgm:spPr/>
      <dgm:t>
        <a:bodyPr/>
        <a:lstStyle/>
        <a:p>
          <a:endParaRPr lang="en-US"/>
        </a:p>
      </dgm:t>
    </dgm:pt>
    <dgm:pt modelId="{640B83BA-3530-4183-86DB-B3F3C269127C}" type="sibTrans" cxnId="{A8379964-2BCB-4160-BE31-E61F3B9AACCD}">
      <dgm:prSet/>
      <dgm:spPr/>
      <dgm:t>
        <a:bodyPr/>
        <a:lstStyle/>
        <a:p>
          <a:endParaRPr lang="en-US"/>
        </a:p>
      </dgm:t>
    </dgm:pt>
    <dgm:pt modelId="{EAE0C422-BBA9-4B53-9716-5E088EFD9147}">
      <dgm:prSet/>
      <dgm:spPr/>
      <dgm:t>
        <a:bodyPr/>
        <a:lstStyle/>
        <a:p>
          <a:r>
            <a:rPr lang="es-ES"/>
            <a:t>¿Qué ventajas crees que llevaron a nuestras autoridades a escogerlo?</a:t>
          </a:r>
          <a:endParaRPr lang="en-US"/>
        </a:p>
      </dgm:t>
    </dgm:pt>
    <dgm:pt modelId="{3608E535-2D93-469C-BA13-788D4104526B}" type="parTrans" cxnId="{6E4A18F3-5DAA-4C23-A271-6002E45EFD76}">
      <dgm:prSet/>
      <dgm:spPr/>
      <dgm:t>
        <a:bodyPr/>
        <a:lstStyle/>
        <a:p>
          <a:endParaRPr lang="en-US"/>
        </a:p>
      </dgm:t>
    </dgm:pt>
    <dgm:pt modelId="{502FC70B-5036-46E5-8947-FB8D2106DA54}" type="sibTrans" cxnId="{6E4A18F3-5DAA-4C23-A271-6002E45EFD76}">
      <dgm:prSet/>
      <dgm:spPr/>
      <dgm:t>
        <a:bodyPr/>
        <a:lstStyle/>
        <a:p>
          <a:endParaRPr lang="en-US"/>
        </a:p>
      </dgm:t>
    </dgm:pt>
    <dgm:pt modelId="{472E7572-7FEB-42D9-8471-3E1B72972325}">
      <dgm:prSet/>
      <dgm:spPr/>
      <dgm:t>
        <a:bodyPr/>
        <a:lstStyle/>
        <a:p>
          <a:r>
            <a:rPr lang="es-ES"/>
            <a:t>¿De qué manera la ciudadanía se ve afectada por el sistema electoral?</a:t>
          </a:r>
          <a:endParaRPr lang="en-US"/>
        </a:p>
      </dgm:t>
    </dgm:pt>
    <dgm:pt modelId="{F6462BD4-464E-4F62-B84B-EE669D6F5785}" type="parTrans" cxnId="{D2E7ABFE-C77A-4EF5-B727-A25469C939F4}">
      <dgm:prSet/>
      <dgm:spPr/>
      <dgm:t>
        <a:bodyPr/>
        <a:lstStyle/>
        <a:p>
          <a:endParaRPr lang="en-US"/>
        </a:p>
      </dgm:t>
    </dgm:pt>
    <dgm:pt modelId="{3E3F2DA7-07E1-461F-9EB0-9C4C3C8AE3CA}" type="sibTrans" cxnId="{D2E7ABFE-C77A-4EF5-B727-A25469C939F4}">
      <dgm:prSet/>
      <dgm:spPr/>
      <dgm:t>
        <a:bodyPr/>
        <a:lstStyle/>
        <a:p>
          <a:endParaRPr lang="en-US"/>
        </a:p>
      </dgm:t>
    </dgm:pt>
    <dgm:pt modelId="{AB53A8AE-5E99-48A7-9F3A-EE9782D6BE9F}" type="pres">
      <dgm:prSet presAssocID="{00ABF94E-2566-417F-80C8-CF1F0F7B9757}" presName="linear" presStyleCnt="0">
        <dgm:presLayoutVars>
          <dgm:animLvl val="lvl"/>
          <dgm:resizeHandles val="exact"/>
        </dgm:presLayoutVars>
      </dgm:prSet>
      <dgm:spPr/>
    </dgm:pt>
    <dgm:pt modelId="{D2B4CD77-8AB3-4E9F-B554-87BE8C2161B8}" type="pres">
      <dgm:prSet presAssocID="{1D119BB0-1678-455E-9410-449644B329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C18A6A-7349-4D83-BF74-20FF4E68D35A}" type="pres">
      <dgm:prSet presAssocID="{640B83BA-3530-4183-86DB-B3F3C269127C}" presName="spacer" presStyleCnt="0"/>
      <dgm:spPr/>
    </dgm:pt>
    <dgm:pt modelId="{FD1DED42-20E4-4645-905C-DF59853BF63E}" type="pres">
      <dgm:prSet presAssocID="{EAE0C422-BBA9-4B53-9716-5E088EFD91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101B35-9239-4095-9AE1-507CDB1FA60C}" type="pres">
      <dgm:prSet presAssocID="{502FC70B-5036-46E5-8947-FB8D2106DA54}" presName="spacer" presStyleCnt="0"/>
      <dgm:spPr/>
    </dgm:pt>
    <dgm:pt modelId="{73F2AB1C-B89C-4B5A-963F-B2D4108416A5}" type="pres">
      <dgm:prSet presAssocID="{472E7572-7FEB-42D9-8471-3E1B729723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5FBC05-95B6-41A5-B292-F5ED34ACA3DD}" type="presOf" srcId="{472E7572-7FEB-42D9-8471-3E1B72972325}" destId="{73F2AB1C-B89C-4B5A-963F-B2D4108416A5}" srcOrd="0" destOrd="0" presId="urn:microsoft.com/office/officeart/2005/8/layout/vList2"/>
    <dgm:cxn modelId="{A8379964-2BCB-4160-BE31-E61F3B9AACCD}" srcId="{00ABF94E-2566-417F-80C8-CF1F0F7B9757}" destId="{1D119BB0-1678-455E-9410-449644B329F2}" srcOrd="0" destOrd="0" parTransId="{EC0F7E8B-8A7A-443C-BECD-BF71F3BDFAB2}" sibTransId="{640B83BA-3530-4183-86DB-B3F3C269127C}"/>
    <dgm:cxn modelId="{4FAF8B6E-2E60-43DB-ADCB-F1A40BF8D072}" type="presOf" srcId="{1D119BB0-1678-455E-9410-449644B329F2}" destId="{D2B4CD77-8AB3-4E9F-B554-87BE8C2161B8}" srcOrd="0" destOrd="0" presId="urn:microsoft.com/office/officeart/2005/8/layout/vList2"/>
    <dgm:cxn modelId="{DAA96B5A-E932-40B1-926C-51E470F355A9}" type="presOf" srcId="{EAE0C422-BBA9-4B53-9716-5E088EFD9147}" destId="{FD1DED42-20E4-4645-905C-DF59853BF63E}" srcOrd="0" destOrd="0" presId="urn:microsoft.com/office/officeart/2005/8/layout/vList2"/>
    <dgm:cxn modelId="{1BB82294-001C-4EC5-8D9A-44DE669620A9}" type="presOf" srcId="{00ABF94E-2566-417F-80C8-CF1F0F7B9757}" destId="{AB53A8AE-5E99-48A7-9F3A-EE9782D6BE9F}" srcOrd="0" destOrd="0" presId="urn:microsoft.com/office/officeart/2005/8/layout/vList2"/>
    <dgm:cxn modelId="{6E4A18F3-5DAA-4C23-A271-6002E45EFD76}" srcId="{00ABF94E-2566-417F-80C8-CF1F0F7B9757}" destId="{EAE0C422-BBA9-4B53-9716-5E088EFD9147}" srcOrd="1" destOrd="0" parTransId="{3608E535-2D93-469C-BA13-788D4104526B}" sibTransId="{502FC70B-5036-46E5-8947-FB8D2106DA54}"/>
    <dgm:cxn modelId="{D2E7ABFE-C77A-4EF5-B727-A25469C939F4}" srcId="{00ABF94E-2566-417F-80C8-CF1F0F7B9757}" destId="{472E7572-7FEB-42D9-8471-3E1B72972325}" srcOrd="2" destOrd="0" parTransId="{F6462BD4-464E-4F62-B84B-EE669D6F5785}" sibTransId="{3E3F2DA7-07E1-461F-9EB0-9C4C3C8AE3CA}"/>
    <dgm:cxn modelId="{4B290BB0-7422-41ED-83C6-50690FCFBEA4}" type="presParOf" srcId="{AB53A8AE-5E99-48A7-9F3A-EE9782D6BE9F}" destId="{D2B4CD77-8AB3-4E9F-B554-87BE8C2161B8}" srcOrd="0" destOrd="0" presId="urn:microsoft.com/office/officeart/2005/8/layout/vList2"/>
    <dgm:cxn modelId="{D3D033E5-D0D0-4777-BF07-19342C5A4017}" type="presParOf" srcId="{AB53A8AE-5E99-48A7-9F3A-EE9782D6BE9F}" destId="{1DC18A6A-7349-4D83-BF74-20FF4E68D35A}" srcOrd="1" destOrd="0" presId="urn:microsoft.com/office/officeart/2005/8/layout/vList2"/>
    <dgm:cxn modelId="{C1A15097-2CD7-41DF-8C99-968FC4CA2743}" type="presParOf" srcId="{AB53A8AE-5E99-48A7-9F3A-EE9782D6BE9F}" destId="{FD1DED42-20E4-4645-905C-DF59853BF63E}" srcOrd="2" destOrd="0" presId="urn:microsoft.com/office/officeart/2005/8/layout/vList2"/>
    <dgm:cxn modelId="{BE7A36FF-9957-4D09-8C3F-904239403C3C}" type="presParOf" srcId="{AB53A8AE-5E99-48A7-9F3A-EE9782D6BE9F}" destId="{42101B35-9239-4095-9AE1-507CDB1FA60C}" srcOrd="3" destOrd="0" presId="urn:microsoft.com/office/officeart/2005/8/layout/vList2"/>
    <dgm:cxn modelId="{5F5024A3-A6A2-4E46-9114-1FB221D9EB2B}" type="presParOf" srcId="{AB53A8AE-5E99-48A7-9F3A-EE9782D6BE9F}" destId="{73F2AB1C-B89C-4B5A-963F-B2D4108416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4CD77-8AB3-4E9F-B554-87BE8C2161B8}">
      <dsp:nvSpPr>
        <dsp:cNvPr id="0" name=""/>
        <dsp:cNvSpPr/>
      </dsp:nvSpPr>
      <dsp:spPr>
        <a:xfrm>
          <a:off x="0" y="813293"/>
          <a:ext cx="626364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¿Qué problemas podría presentar este sistema?</a:t>
          </a:r>
          <a:endParaRPr lang="en-US" sz="3100" kern="1200"/>
        </a:p>
      </dsp:txBody>
      <dsp:txXfrm>
        <a:off x="60199" y="873492"/>
        <a:ext cx="6143242" cy="1112781"/>
      </dsp:txXfrm>
    </dsp:sp>
    <dsp:sp modelId="{FD1DED42-20E4-4645-905C-DF59853BF63E}">
      <dsp:nvSpPr>
        <dsp:cNvPr id="0" name=""/>
        <dsp:cNvSpPr/>
      </dsp:nvSpPr>
      <dsp:spPr>
        <a:xfrm>
          <a:off x="0" y="2135754"/>
          <a:ext cx="6263640" cy="12331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¿Qué ventajas crees que llevaron a nuestras autoridades a escogerlo?</a:t>
          </a:r>
          <a:endParaRPr lang="en-US" sz="3100" kern="1200"/>
        </a:p>
      </dsp:txBody>
      <dsp:txXfrm>
        <a:off x="60199" y="2195953"/>
        <a:ext cx="6143242" cy="1112781"/>
      </dsp:txXfrm>
    </dsp:sp>
    <dsp:sp modelId="{73F2AB1C-B89C-4B5A-963F-B2D4108416A5}">
      <dsp:nvSpPr>
        <dsp:cNvPr id="0" name=""/>
        <dsp:cNvSpPr/>
      </dsp:nvSpPr>
      <dsp:spPr>
        <a:xfrm>
          <a:off x="0" y="3458214"/>
          <a:ext cx="6263640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¿De qué manera la ciudadanía se ve afectada por el sistema electoral?</a:t>
          </a:r>
          <a:endParaRPr lang="en-US" sz="3100" kern="1200"/>
        </a:p>
      </dsp:txBody>
      <dsp:txXfrm>
        <a:off x="60199" y="3518413"/>
        <a:ext cx="6143242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0006-8CBD-4A53-A254-16D447B6B7EC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96835-FB45-4C82-A661-216C560758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2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96835-FB45-4C82-A661-216C560758C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5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5B958-8A26-4CF2-A05B-AB46C872A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10FF6-1E90-47C4-81ED-1CFD2BECA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CD43E-E589-436C-968F-E467E11A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713192-D5B9-4716-8E36-E3B6275E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35C11-A111-4A85-97DD-2467F0B2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385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E3927-F3EC-4BD4-A1BE-A4EAE03D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DC4500-258E-476A-9FB7-40F7E4A1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5B051-8951-40BD-B357-7819630D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73E6D4-E9D1-458D-B758-52D84A3B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DD83C-CD46-457C-BE57-F1F350BF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79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0700C-A115-4854-BC6C-73EDFA82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5C5B4F-E836-4B07-A253-102F204EE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A4227-0836-49C3-A1E8-C842A7D0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F4333-6362-4738-B1CC-80BF9924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530D3-A613-4027-8697-6BCEB57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33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4ACE6-4557-4077-9639-43A46D17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635BB-52B9-4645-8643-1EF38AC8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348DBA-CE46-4B2C-8F90-EAD80928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7984D-FDA8-482B-A114-99E44A8E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E2FE7-37E1-4C7B-B059-B0C56CC1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89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03F1A-AE18-4D03-BAD7-B20A9400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868926-2976-459C-AD10-8D15F23A4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D5F4C-685F-41DD-ABB9-290D773B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28403-C2FD-4C25-93EF-7CDD4317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8E5D1-96E6-4124-BF60-AC955494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710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7FE98-C28F-407C-B5BA-AD66F0DB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6F2EA-C258-4818-BBF7-F26026D02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E129F0-829B-41CA-967D-015546590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384299-E908-4448-8C33-4C0F080E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72F9E5-B48C-4A3F-ACD6-2CC28F2D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45ECBD-2A79-4B21-81FA-415147E7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15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2BBFA-D151-4D20-ABED-A81B2BC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163EC-5260-40D7-9432-3F141584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0B8533-F8F7-4AD5-AB8F-F5C8E9D76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31F8EE-4938-41CC-89B6-F941F491E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FD593D-277F-418A-9424-DF1C8A669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89DD5A-1A2B-41BB-97EB-81782BB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7C61DC-9F86-479D-B6A5-F23D9C68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60733A-5C34-4498-8BC1-47DD29D9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78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1FB5E-D3AE-4BF8-AA3F-2E038B8B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19DE1B-3451-4ABC-8A7C-CA2D80A7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E84608-6367-42D4-BEC7-B6E55A50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06B3DE-0C1F-479F-AA2F-7CB61E26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52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953B95-1EA6-4F2A-AC29-36EA5736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A8A389-7FE8-47CE-B35D-F7E423B6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C39F20-65F7-4E4E-8023-A3ACFECC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740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4860-DDF3-48A5-9F82-C7208A63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0CAF2-4909-444A-AFE1-0A091681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8FE1E8-0EDD-435C-9412-296C2646A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8BC04-9520-4C3B-9127-F6DFE93A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1590CB-9AB4-4656-842C-ECEF8193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1BCF4B-7943-41DA-BC32-85BD8D29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22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42F5C-946A-4B06-AB38-4A285809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9BCDC-F6B8-48C6-8DD8-B734A24ED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13E36F-7C9B-4CE3-8C89-724CC44DC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F13A42-C8DD-4468-A8ED-2945DF72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142C34-D2BB-40B7-BDA9-CE386186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50AFA0-42D2-4A1A-A610-560000FB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74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1F0D22-3021-45D8-B57C-36F6A978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933CC-9C14-4B63-AB83-A60F73F6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2094F-9B2F-40F1-9E2B-C457ED08C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6AF1-0261-410D-AFAB-8828D73435E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0EAD9B-D1EA-4FFE-80D2-5AA41AF7C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79595-751D-4F8F-9CCA-A366B88D2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BD2F-C4F3-46A4-ABDF-81D9EAF874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9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Distritos_Electorales_de_Chi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wikipedia.org/wiki/Presidente_de_Chil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e9HrI2SZ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es/2013/11/elecciones-presidenciales-y-legislativas-en-chile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colegiodelaesperanza.com/blog/instrucciones-y-horario-de-votaciones-elecciones-consejo-escolar-2016/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sje.gov.py/noticias/imprimir/5303-sistema--d---hondt---el-mecanismo-mas-democratico-para-la-distribucion-de-banca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es/deporte/athletics/carrera-deporte-atleta-competencia-estadio-carrera-a-pie-maraton-ejercici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estotambienespolitica.wordpress.com/2015/03/25/resultados-de-las-elecciones-andaluzas-20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51D3D4-A7C8-4DBD-933C-234275D7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307305"/>
            <a:ext cx="10908792" cy="1816766"/>
          </a:xfrm>
        </p:spPr>
        <p:txBody>
          <a:bodyPr anchor="ctr">
            <a:normAutofit fontScale="90000"/>
          </a:bodyPr>
          <a:lstStyle/>
          <a:p>
            <a:r>
              <a:rPr lang="es-CL" sz="3600" dirty="0"/>
              <a:t>SISTEMA ELECTORAL Y SU FUNCIONAMIENTO</a:t>
            </a:r>
            <a:br>
              <a:rPr lang="es-CL" sz="3600" dirty="0"/>
            </a:br>
            <a:r>
              <a:rPr lang="es-CL" sz="3600" dirty="0" err="1"/>
              <a:t>OA</a:t>
            </a:r>
            <a:r>
              <a:rPr lang="es-CL" sz="3600" dirty="0"/>
              <a:t> 01 </a:t>
            </a:r>
            <a:br>
              <a:rPr lang="es-CL" sz="3600" dirty="0"/>
            </a:br>
            <a:r>
              <a:rPr lang="es-CL" sz="3600" dirty="0"/>
              <a:t>Ed. Ciudadana </a:t>
            </a:r>
            <a:r>
              <a:rPr lang="es-CL" sz="3600" dirty="0" err="1"/>
              <a:t>4to</a:t>
            </a:r>
            <a:r>
              <a:rPr lang="es-CL" sz="3600" dirty="0"/>
              <a:t> Medio</a:t>
            </a:r>
            <a:br>
              <a:rPr lang="es-CL" sz="3600" dirty="0"/>
            </a:br>
            <a:r>
              <a:rPr lang="es-CL" sz="3600" dirty="0"/>
              <a:t>PROFESOR: ABRAHAM LÓPEZ</a:t>
            </a:r>
          </a:p>
        </p:txBody>
      </p:sp>
      <p:pic>
        <p:nvPicPr>
          <p:cNvPr id="8" name="Imagen 7" descr="Un grupo de personas posando para una foto en un evento&#10;&#10;Descripción generada automáticamente">
            <a:extLst>
              <a:ext uri="{FF2B5EF4-FFF2-40B4-BE49-F238E27FC236}">
                <a16:creationId xmlns:a16="http://schemas.microsoft.com/office/drawing/2014/main" id="{A47A9284-B422-489B-9F30-FB0F988B8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26" b="2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Imagen 4" descr="Foto blanco y negro de un grupo de personas en un evento&#10;&#10;Descripción generada automáticamente">
            <a:extLst>
              <a:ext uri="{FF2B5EF4-FFF2-40B4-BE49-F238E27FC236}">
                <a16:creationId xmlns:a16="http://schemas.microsoft.com/office/drawing/2014/main" id="{DB751481-6B5D-48A8-8B02-D3A92E933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408" r="3409" b="1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C8FB3C-6E21-432E-9686-83B1B7EF1727}"/>
              </a:ext>
            </a:extLst>
          </p:cNvPr>
          <p:cNvSpPr txBox="1"/>
          <p:nvPr/>
        </p:nvSpPr>
        <p:spPr>
          <a:xfrm>
            <a:off x="7510715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5" tooltip="https://es.wikipedia.org/wiki/Presidente_de_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262F74-1D12-482D-B917-EC0E3995065A}"/>
              </a:ext>
            </a:extLst>
          </p:cNvPr>
          <p:cNvSpPr txBox="1"/>
          <p:nvPr/>
        </p:nvSpPr>
        <p:spPr>
          <a:xfrm>
            <a:off x="9857707" y="6870700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es.wikipedia.org/wiki/Distritos_Electorales_de_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0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1904BA2-4E50-4DE2-B9F9-53434220A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r="1" b="1"/>
          <a:stretch/>
        </p:blipFill>
        <p:spPr>
          <a:xfrm>
            <a:off x="746190" y="491900"/>
            <a:ext cx="10721907" cy="566351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40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2CD6F8-47E2-4EFD-A927-C2726558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ES" sz="6000" dirty="0">
                <a:solidFill>
                  <a:schemeClr val="bg1"/>
                </a:solidFill>
              </a:rPr>
              <a:t>Responde en tu cuaderno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1EE9FCF-B2E1-4759-ABF4-A7D2317B9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100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33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80AC7-824A-4DE6-9F4F-A287848B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s-CL"/>
              <a:t>Objetivo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B0104-09EF-4EC1-9436-78838C9C1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algn="just"/>
            <a:r>
              <a:rPr lang="es-CL" sz="2100" dirty="0">
                <a:solidFill>
                  <a:schemeClr val="bg1"/>
                </a:solidFill>
              </a:rPr>
              <a:t>Describir el sistema electoral Chileno considerando sus elementos, ventajas y desventajas en relación al panorama político y social actual.</a:t>
            </a:r>
          </a:p>
        </p:txBody>
      </p:sp>
    </p:spTree>
    <p:extLst>
      <p:ext uri="{BB962C8B-B14F-4D97-AF65-F5344CB8AC3E}">
        <p14:creationId xmlns:p14="http://schemas.microsoft.com/office/powerpoint/2010/main" val="151963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1BDAE5-5C70-400A-BB4D-C346B15A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93DD5F-D619-431B-AA0B-5A59AD26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Observemos el siguiente video, y luego respondamos las preguntas adjuntas: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FFFF"/>
                </a:solidFill>
                <a:hlinkClick r:id="rId2"/>
              </a:rPr>
              <a:t>https://www.youtube.com/watch?v=hCe9HrI2SZo</a:t>
            </a:r>
            <a:endParaRPr lang="es-C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¿Por qué se ha considerado volver al voto obligatorio?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¿Por qué se considera relevante que la participación mediante sufragio sea alta?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¿De qué manera se justifica, en democracia, el obligar a los ciudadanos a votar?</a:t>
            </a:r>
          </a:p>
        </p:txBody>
      </p:sp>
    </p:spTree>
    <p:extLst>
      <p:ext uri="{BB962C8B-B14F-4D97-AF65-F5344CB8AC3E}">
        <p14:creationId xmlns:p14="http://schemas.microsoft.com/office/powerpoint/2010/main" val="389492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84AF7B-3D61-470B-9B96-7B9CFF87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El sistema electoral en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A18DD-D5F3-4305-9F36-0A217262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El sistema electoral es una pieza clave de la democracia porque contribuye a definir las relaciones de poder entre los distintos sectores de una sociedad. La Facultad Latinoamericana de Ciencias Sociales (FLACSO-Chile) resume algunos de sus aspectos de la siguiente manera: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FFFFF"/>
                </a:solidFill>
              </a:rPr>
              <a:t>TIPO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FFFFF"/>
                </a:solidFill>
              </a:rPr>
              <a:t>FÓRMULA MATEMÁTICA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FFFFF"/>
                </a:solidFill>
              </a:rPr>
              <a:t>BARRERA O UMBRALES DE ENTRADA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FFFFF"/>
                </a:solidFill>
              </a:rPr>
              <a:t>DIVISIÓN ELECTORAL</a:t>
            </a:r>
            <a:endParaRPr lang="es-CL" sz="2000" dirty="0">
              <a:solidFill>
                <a:srgbClr val="FFFFFF"/>
              </a:solidFill>
            </a:endParaRPr>
          </a:p>
        </p:txBody>
      </p:sp>
      <p:pic>
        <p:nvPicPr>
          <p:cNvPr id="18" name="Imagen 17" descr="Imagen que contiene interior, ventana, firmar, blanco&#10;&#10;Descripción generada automáticamente">
            <a:extLst>
              <a:ext uri="{FF2B5EF4-FFF2-40B4-BE49-F238E27FC236}">
                <a16:creationId xmlns:a16="http://schemas.microsoft.com/office/drawing/2014/main" id="{648F515A-1BDB-4434-A946-1C26F3A2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5545" y="1851555"/>
            <a:ext cx="3147647" cy="2101055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549F3E1-B40C-45C9-A032-E2CEE7A4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28004" y="4274345"/>
            <a:ext cx="4042728" cy="20820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E3D29F1-BD75-4B0C-B7ED-96A88AC33DA6}"/>
              </a:ext>
            </a:extLst>
          </p:cNvPr>
          <p:cNvSpPr txBox="1"/>
          <p:nvPr/>
        </p:nvSpPr>
        <p:spPr>
          <a:xfrm>
            <a:off x="9036440" y="615629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5" tooltip="https://www.colegiodelaesperanza.com/blog/instrucciones-y-horario-de-votaciones-elecciones-consejo-escolar-201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E6769B7-E0BC-460C-83DB-8A6A8882F6C0}"/>
              </a:ext>
            </a:extLst>
          </p:cNvPr>
          <p:cNvSpPr txBox="1"/>
          <p:nvPr/>
        </p:nvSpPr>
        <p:spPr>
          <a:xfrm>
            <a:off x="8709124" y="3752555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www.pressenza.com/es/2013/11/elecciones-presidenciales-y-legislativas-en-chi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6D13E07-CBE0-4EC7-8744-7C2CC49B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Tipo de sistema electoral</a:t>
            </a:r>
            <a:endParaRPr lang="es-CL" sz="480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2A8A0-DB7F-4D78-99F3-F46AE43C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pPr algn="just"/>
            <a:r>
              <a:rPr lang="es-ES" sz="2400" dirty="0"/>
              <a:t>Existen dos grandes familias de sistemas electorales: aquella de </a:t>
            </a:r>
            <a:r>
              <a:rPr lang="es-ES" sz="2400" u="sng" dirty="0"/>
              <a:t>tipo mayoritario</a:t>
            </a:r>
            <a:r>
              <a:rPr lang="es-ES" sz="2400" dirty="0"/>
              <a:t>, en que la candidatura con un mayor número de votos obtiene el escaño; y aquella de </a:t>
            </a:r>
            <a:r>
              <a:rPr lang="es-ES" sz="2400" u="sng" dirty="0"/>
              <a:t>tipo proporcional</a:t>
            </a:r>
            <a:r>
              <a:rPr lang="es-ES" sz="2400" dirty="0"/>
              <a:t>, en que los escaños se adjudican proporcionalmente de acuerdo con el número de votos obtenidos por cada partido o lista. </a:t>
            </a:r>
            <a:r>
              <a:rPr lang="es-ES" sz="2400" u="sng" dirty="0"/>
              <a:t>También existen sistemas mixtos.</a:t>
            </a:r>
            <a:endParaRPr lang="es-CL" sz="2400" u="sng" dirty="0"/>
          </a:p>
        </p:txBody>
      </p:sp>
    </p:spTree>
    <p:extLst>
      <p:ext uri="{BB962C8B-B14F-4D97-AF65-F5344CB8AC3E}">
        <p14:creationId xmlns:p14="http://schemas.microsoft.com/office/powerpoint/2010/main" val="221680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684C683-00EC-4C11-AE68-661172AAC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4352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84A4A1B-34F6-4765-9254-ECE40D2D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Fórmula matemática</a:t>
            </a:r>
            <a:endParaRPr lang="es-CL" sz="480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EB845C-6553-4659-885F-3F0094BB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es-ES" sz="1800" dirty="0">
                <a:solidFill>
                  <a:schemeClr val="bg1"/>
                </a:solidFill>
              </a:rPr>
              <a:t>La fórmula para traducir los votos en escaños también puede incidir en la proporcionalidad del sistema. Existen varios mecanismos. Los más conocidos son la fórmula de </a:t>
            </a:r>
            <a:r>
              <a:rPr lang="es-ES" sz="1800" dirty="0" err="1">
                <a:solidFill>
                  <a:schemeClr val="bg1"/>
                </a:solidFill>
              </a:rPr>
              <a:t>D’Hondt</a:t>
            </a:r>
            <a:r>
              <a:rPr lang="es-ES" sz="1800" dirty="0">
                <a:solidFill>
                  <a:schemeClr val="bg1"/>
                </a:solidFill>
              </a:rPr>
              <a:t> y el sistema Hare.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820013-7031-4500-B407-1CBC96AE68C7}"/>
              </a:ext>
            </a:extLst>
          </p:cNvPr>
          <p:cNvSpPr txBox="1"/>
          <p:nvPr/>
        </p:nvSpPr>
        <p:spPr>
          <a:xfrm>
            <a:off x="9143409" y="362596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tsje.gov.py/noticias/imprimir/5303-sistema--d---hondt---el-mecanismo-mas-democratico-para-la-distribucion-de-banc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9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64E221-E7A3-4E9B-BB3F-83133B98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es-CL" sz="4800">
                <a:solidFill>
                  <a:schemeClr val="bg1"/>
                </a:solidFill>
              </a:rPr>
              <a:t>Sistema D´hondt (Chile)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9706DA-357F-4F35-A11F-429272E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946" y="630936"/>
            <a:ext cx="4982273" cy="5478672"/>
          </a:xfrm>
          <a:noFill/>
        </p:spPr>
        <p:txBody>
          <a:bodyPr anchor="ctr">
            <a:normAutofit/>
          </a:bodyPr>
          <a:lstStyle/>
          <a:p>
            <a:r>
              <a:rPr lang="es-ES" sz="1100">
                <a:solidFill>
                  <a:schemeClr val="bg1"/>
                </a:solidFill>
              </a:rPr>
              <a:t>Ejemplo explicativo:</a:t>
            </a:r>
          </a:p>
          <a:p>
            <a:r>
              <a:rPr lang="es-ES" sz="1100">
                <a:solidFill>
                  <a:schemeClr val="bg1"/>
                </a:solidFill>
              </a:rPr>
              <a:t>CASO EN QUE SE ELIGEN </a:t>
            </a:r>
            <a:r>
              <a:rPr lang="es-ES" sz="1100" b="1">
                <a:solidFill>
                  <a:schemeClr val="bg1"/>
                </a:solidFill>
              </a:rPr>
              <a:t>5 CARGOS</a:t>
            </a:r>
            <a:r>
              <a:rPr lang="es-ES" sz="1100">
                <a:solidFill>
                  <a:schemeClr val="bg1"/>
                </a:solidFill>
              </a:rPr>
              <a:t> Y CONCURREN </a:t>
            </a:r>
            <a:r>
              <a:rPr lang="es-ES" sz="1100" b="1">
                <a:solidFill>
                  <a:schemeClr val="bg1"/>
                </a:solidFill>
              </a:rPr>
              <a:t>TRES LISTAS</a:t>
            </a:r>
            <a:r>
              <a:rPr lang="es-ES" sz="1100">
                <a:solidFill>
                  <a:schemeClr val="bg1"/>
                </a:solidFill>
              </a:rPr>
              <a:t> A LA ELECCIÓN</a:t>
            </a:r>
          </a:p>
          <a:p>
            <a:r>
              <a:rPr lang="es-ES" sz="1100" b="1">
                <a:solidFill>
                  <a:schemeClr val="bg1"/>
                </a:solidFill>
              </a:rPr>
              <a:t>a)      Cuadro 1</a:t>
            </a:r>
            <a:r>
              <a:rPr lang="es-ES" sz="1100">
                <a:solidFill>
                  <a:schemeClr val="bg1"/>
                </a:solidFill>
              </a:rPr>
              <a:t>: 3 listas en competencia en la que la Lista A obtiene 100 votos; la Lista B obtiene 60 votos y la Lista C obtiene 40 votos.</a:t>
            </a:r>
          </a:p>
          <a:p>
            <a:r>
              <a:rPr lang="es-ES" sz="1100" b="1">
                <a:solidFill>
                  <a:schemeClr val="bg1"/>
                </a:solidFill>
              </a:rPr>
              <a:t>b)     Cuadro 2:</a:t>
            </a:r>
            <a:r>
              <a:rPr lang="es-ES" sz="1100">
                <a:solidFill>
                  <a:schemeClr val="bg1"/>
                </a:solidFill>
              </a:rPr>
              <a:t> El total de votos obtenidos por  cada lista se dividirá por la cantidad de cargos a elegir, es decir por 1, por 2, por 3, por 4 y por 5.</a:t>
            </a:r>
          </a:p>
          <a:p>
            <a:r>
              <a:rPr lang="es-ES" sz="1100" b="1">
                <a:solidFill>
                  <a:schemeClr val="bg1"/>
                </a:solidFill>
              </a:rPr>
              <a:t>c)      Cuadro 3:</a:t>
            </a:r>
            <a:r>
              <a:rPr lang="es-ES" sz="1100">
                <a:solidFill>
                  <a:schemeClr val="bg1"/>
                </a:solidFill>
              </a:rPr>
              <a:t> Los números resultantes de esta división se ordenan en orden decreciente hasta el número de cargos a elegir en cada distrito/circunscripción. En el ejemplo los 5 primeros resultados.</a:t>
            </a:r>
          </a:p>
          <a:p>
            <a:r>
              <a:rPr lang="es-ES" sz="1100" b="1">
                <a:solidFill>
                  <a:schemeClr val="bg1"/>
                </a:solidFill>
              </a:rPr>
              <a:t>d)     Cuadro 4:</a:t>
            </a:r>
            <a:r>
              <a:rPr lang="es-ES" sz="1100">
                <a:solidFill>
                  <a:schemeClr val="bg1"/>
                </a:solidFill>
              </a:rPr>
              <a:t> El orden final sería:</a:t>
            </a:r>
          </a:p>
          <a:p>
            <a:r>
              <a:rPr lang="es-ES" sz="1100">
                <a:solidFill>
                  <a:schemeClr val="bg1"/>
                </a:solidFill>
              </a:rPr>
              <a:t>1er Lugar  100 Votos (Lista A)</a:t>
            </a:r>
          </a:p>
          <a:p>
            <a:r>
              <a:rPr lang="es-ES" sz="1100">
                <a:solidFill>
                  <a:schemeClr val="bg1"/>
                </a:solidFill>
              </a:rPr>
              <a:t>2do Lugar 60 Votos   (Lista B)</a:t>
            </a:r>
          </a:p>
          <a:p>
            <a:r>
              <a:rPr lang="es-ES" sz="1100">
                <a:solidFill>
                  <a:schemeClr val="bg1"/>
                </a:solidFill>
              </a:rPr>
              <a:t>3er Lugar  50 Votos   (Lista A)</a:t>
            </a:r>
          </a:p>
          <a:p>
            <a:r>
              <a:rPr lang="es-ES" sz="1100">
                <a:solidFill>
                  <a:schemeClr val="bg1"/>
                </a:solidFill>
              </a:rPr>
              <a:t>4to Lugar  40 Votos   (Lista C)</a:t>
            </a:r>
          </a:p>
          <a:p>
            <a:r>
              <a:rPr lang="es-ES" sz="1100">
                <a:solidFill>
                  <a:schemeClr val="bg1"/>
                </a:solidFill>
              </a:rPr>
              <a:t>5to Lugar  33 Votos   (Lista A)</a:t>
            </a:r>
          </a:p>
          <a:p>
            <a:r>
              <a:rPr lang="es-ES" sz="1100" b="1">
                <a:solidFill>
                  <a:schemeClr val="bg1"/>
                </a:solidFill>
              </a:rPr>
              <a:t>e)      Candidatos o candidatas electas:</a:t>
            </a:r>
            <a:endParaRPr lang="es-ES" sz="1100">
              <a:solidFill>
                <a:schemeClr val="bg1"/>
              </a:solidFill>
            </a:endParaRPr>
          </a:p>
          <a:p>
            <a:r>
              <a:rPr lang="es-ES" sz="1100">
                <a:solidFill>
                  <a:schemeClr val="bg1"/>
                </a:solidFill>
              </a:rPr>
              <a:t>La Lista A obtendría 3 cargos</a:t>
            </a:r>
          </a:p>
          <a:p>
            <a:r>
              <a:rPr lang="es-ES" sz="1100">
                <a:solidFill>
                  <a:schemeClr val="bg1"/>
                </a:solidFill>
              </a:rPr>
              <a:t>La Lista B obtendría 1 cargo</a:t>
            </a:r>
          </a:p>
          <a:p>
            <a:r>
              <a:rPr lang="es-ES" sz="1100">
                <a:solidFill>
                  <a:schemeClr val="bg1"/>
                </a:solidFill>
              </a:rPr>
              <a:t>La Lista C obtendría 1 cargo</a:t>
            </a:r>
          </a:p>
          <a:p>
            <a:endParaRPr lang="es-CL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jugando partido de fútbol&#10;&#10;Descripción generada automáticamente">
            <a:extLst>
              <a:ext uri="{FF2B5EF4-FFF2-40B4-BE49-F238E27FC236}">
                <a16:creationId xmlns:a16="http://schemas.microsoft.com/office/drawing/2014/main" id="{4088AEE6-C17B-4D42-8095-4BAE8E94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6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B4C513-298B-4BB6-8369-773684BA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Barreras o umbrales de entrada</a:t>
            </a:r>
            <a:endParaRPr lang="es-CL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FDEC0-9751-48CB-87C1-53AB1EA9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algn="just"/>
            <a:r>
              <a:rPr lang="es-ES" sz="2000" dirty="0">
                <a:solidFill>
                  <a:srgbClr val="FFFFFF"/>
                </a:solidFill>
              </a:rPr>
              <a:t>Otro aspecto importante de los sistemas es la existencia de alguna barrera explícita de entrada para acceder a los escaños. En algunos países hay umbrales entre el uno y el cinco por ciento de los sufragios a nivel nacional para competir en la distribución de escaños. El nivel de umbral genera incentivos para la proliferación de partidos pequeños</a:t>
            </a:r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5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CD9C82-928B-4440-B119-FAD67A8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s-ES" sz="4000"/>
              <a:t>División electoral</a:t>
            </a:r>
            <a:endParaRPr lang="es-CL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B1653-6669-4691-8F57-46F8453E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 definición de la división electoral de un país y la cantidad de representantes por cada una de sus partes es central para determinar los efectos del sistema en los partidos políticos y su grado de representatividad. Mientras más grande sea la cantidad de asientos que se deben distribuir, mayores son las posibilidades de que los partidos minoritarios obtengan un asiento</a:t>
            </a:r>
            <a:endParaRPr lang="es-CL" sz="2000" dirty="0"/>
          </a:p>
        </p:txBody>
      </p:sp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C121527-536A-471F-B435-F77956284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9642" y="1817684"/>
            <a:ext cx="4736963" cy="30671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E43214-897B-4FF6-A98B-FE67E9FD006E}"/>
              </a:ext>
            </a:extLst>
          </p:cNvPr>
          <p:cNvSpPr txBox="1"/>
          <p:nvPr/>
        </p:nvSpPr>
        <p:spPr>
          <a:xfrm>
            <a:off x="9220027" y="4684812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s://estotambienespolitica.wordpress.com/2015/03/25/resultados-de-las-elecciones-andaluzas-201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8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707</Words>
  <Application>Microsoft Office PowerPoint</Application>
  <PresentationFormat>Panorámica</PresentationFormat>
  <Paragraphs>51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SISTEMA ELECTORAL Y SU FUNCIONAMIENTO OA 01  Ed. Ciudadana 4to Medio PROFESOR: ABRAHAM LÓPEZ</vt:lpstr>
      <vt:lpstr>Objetivo</vt:lpstr>
      <vt:lpstr>Introducción</vt:lpstr>
      <vt:lpstr>El sistema electoral en Chile</vt:lpstr>
      <vt:lpstr>Tipo de sistema electoral</vt:lpstr>
      <vt:lpstr>Fórmula matemática</vt:lpstr>
      <vt:lpstr>Sistema D´hondt (Chile)</vt:lpstr>
      <vt:lpstr>Barreras o umbrales de entrada</vt:lpstr>
      <vt:lpstr>División electoral</vt:lpstr>
      <vt:lpstr>Presentación de PowerPoint</vt:lpstr>
      <vt:lpstr>Responde en tu cuaderno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ELECTORAL Y SU FUNCIONAMIENTO</dc:title>
  <dc:creator>Abraham López</dc:creator>
  <cp:lastModifiedBy>Carmen Barros Ortega</cp:lastModifiedBy>
  <cp:revision>6</cp:revision>
  <dcterms:created xsi:type="dcterms:W3CDTF">2020-06-09T06:36:43Z</dcterms:created>
  <dcterms:modified xsi:type="dcterms:W3CDTF">2021-06-09T20:27:21Z</dcterms:modified>
</cp:coreProperties>
</file>