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Schoolbook" panose="02040604050505020304" pitchFamily="18" charset="0"/>
      <p:regular r:id="rId27"/>
      <p:bold r:id="rId28"/>
      <p:italic r:id="rId29"/>
      <p:boldItalic r:id="rId30"/>
    </p:embeddedFont>
    <p:embeddedFont>
      <p:font typeface="Montserra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oD8/SVWIUQ0slG2zZKgJpptm2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30" name="Google Shape;30;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contrainfo.com/10420/chile-es-un-pais-destruid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operativa.cl/noticias/pais/vivienda/cchc-advierte-comprar-una-vivienda-en-chile-es-severamente-no-alcanzable/2019-08-29/074934.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320040" y="4892040"/>
            <a:ext cx="11548872" cy="164592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
          <p:cNvSpPr txBox="1">
            <a:spLocks noGrp="1"/>
          </p:cNvSpPr>
          <p:nvPr>
            <p:ph type="ctrTitle"/>
          </p:nvPr>
        </p:nvSpPr>
        <p:spPr>
          <a:xfrm>
            <a:off x="718686" y="5091762"/>
            <a:ext cx="7484787" cy="126458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3400"/>
              <a:buFont typeface="Calibri"/>
              <a:buNone/>
            </a:pPr>
            <a:r>
              <a:rPr lang="en-US" sz="3400">
                <a:solidFill>
                  <a:srgbClr val="FFFFFF"/>
                </a:solidFill>
              </a:rPr>
              <a:t>Indicadores socioeconómicos y urbanidad a mediados del S.XX en Chile</a:t>
            </a:r>
            <a:endParaRPr/>
          </a:p>
        </p:txBody>
      </p:sp>
      <p:sp>
        <p:nvSpPr>
          <p:cNvPr id="94" name="Google Shape;94;p1"/>
          <p:cNvSpPr txBox="1">
            <a:spLocks noGrp="1"/>
          </p:cNvSpPr>
          <p:nvPr>
            <p:ph type="subTitle" idx="1"/>
          </p:nvPr>
        </p:nvSpPr>
        <p:spPr>
          <a:xfrm>
            <a:off x="8602119" y="5091763"/>
            <a:ext cx="2871195" cy="1264587"/>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0"/>
              </a:spcBef>
              <a:spcAft>
                <a:spcPts val="0"/>
              </a:spcAft>
              <a:buClr>
                <a:srgbClr val="FFC000"/>
              </a:buClr>
              <a:buSzPts val="2000"/>
              <a:buNone/>
            </a:pPr>
            <a:r>
              <a:rPr lang="en-US" sz="2000" dirty="0">
                <a:solidFill>
                  <a:srgbClr val="FFC000"/>
                </a:solidFill>
              </a:rPr>
              <a:t>Historia – Tercero Medio</a:t>
            </a:r>
            <a:endParaRPr dirty="0"/>
          </a:p>
          <a:p>
            <a:pPr marL="0" lvl="0" indent="0" algn="l" rtl="0">
              <a:lnSpc>
                <a:spcPct val="90000"/>
              </a:lnSpc>
              <a:spcBef>
                <a:spcPts val="1000"/>
              </a:spcBef>
              <a:spcAft>
                <a:spcPts val="0"/>
              </a:spcAft>
              <a:buClr>
                <a:srgbClr val="FFC000"/>
              </a:buClr>
              <a:buSzPts val="2000"/>
              <a:buNone/>
            </a:pPr>
            <a:r>
              <a:rPr lang="en-US" sz="2000" dirty="0" err="1">
                <a:solidFill>
                  <a:srgbClr val="FFC000"/>
                </a:solidFill>
              </a:rPr>
              <a:t>Profesor</a:t>
            </a:r>
            <a:r>
              <a:rPr lang="en-US" sz="2000" dirty="0">
                <a:solidFill>
                  <a:srgbClr val="FFC000"/>
                </a:solidFill>
              </a:rPr>
              <a:t>: Abraham López</a:t>
            </a:r>
            <a:endParaRPr dirty="0"/>
          </a:p>
          <a:p>
            <a:pPr marL="0" lvl="0" indent="0" algn="l" rtl="0">
              <a:lnSpc>
                <a:spcPct val="90000"/>
              </a:lnSpc>
              <a:spcBef>
                <a:spcPts val="1000"/>
              </a:spcBef>
              <a:spcAft>
                <a:spcPts val="0"/>
              </a:spcAft>
              <a:buClr>
                <a:srgbClr val="FFC000"/>
              </a:buClr>
              <a:buSzPts val="2000"/>
              <a:buNone/>
            </a:pPr>
            <a:r>
              <a:rPr lang="en-US" sz="2000" dirty="0">
                <a:solidFill>
                  <a:srgbClr val="FFC000"/>
                </a:solidFill>
              </a:rPr>
              <a:t>OA 12</a:t>
            </a:r>
          </a:p>
          <a:p>
            <a:pPr marL="0" lvl="0" indent="0" algn="l" rtl="0">
              <a:lnSpc>
                <a:spcPct val="90000"/>
              </a:lnSpc>
              <a:spcBef>
                <a:spcPts val="1000"/>
              </a:spcBef>
              <a:spcAft>
                <a:spcPts val="0"/>
              </a:spcAft>
              <a:buClr>
                <a:srgbClr val="FFC000"/>
              </a:buClr>
              <a:buSzPts val="2000"/>
              <a:buNone/>
            </a:pPr>
            <a:r>
              <a:rPr lang="en-US" sz="2000" dirty="0" err="1">
                <a:solidFill>
                  <a:srgbClr val="FFC000"/>
                </a:solidFill>
              </a:rPr>
              <a:t>CLASE</a:t>
            </a:r>
            <a:r>
              <a:rPr lang="en-US" sz="2000" dirty="0">
                <a:solidFill>
                  <a:srgbClr val="FFC000"/>
                </a:solidFill>
              </a:rPr>
              <a:t> N° 8</a:t>
            </a:r>
            <a:endParaRPr dirty="0"/>
          </a:p>
        </p:txBody>
      </p:sp>
      <p:pic>
        <p:nvPicPr>
          <p:cNvPr id="95" name="Google Shape;95;p1" descr="Imagen que contiene exterior, edificio, barco, acoplado&#10;&#10;Descripción generada automáticamente"/>
          <p:cNvPicPr preferRelativeResize="0"/>
          <p:nvPr/>
        </p:nvPicPr>
        <p:blipFill rotWithShape="1">
          <a:blip r:embed="rId3">
            <a:alphaModFix/>
          </a:blip>
          <a:srcRect t="7453" r="-1"/>
          <a:stretch/>
        </p:blipFill>
        <p:spPr>
          <a:xfrm>
            <a:off x="320040" y="320040"/>
            <a:ext cx="11548872" cy="4462272"/>
          </a:xfrm>
          <a:prstGeom prst="rect">
            <a:avLst/>
          </a:prstGeom>
          <a:noFill/>
          <a:ln>
            <a:noFill/>
          </a:ln>
        </p:spPr>
      </p:pic>
      <p:cxnSp>
        <p:nvCxnSpPr>
          <p:cNvPr id="96" name="Google Shape;96;p1"/>
          <p:cNvCxnSpPr/>
          <p:nvPr/>
        </p:nvCxnSpPr>
        <p:spPr>
          <a:xfrm rot="10800000">
            <a:off x="8386843" y="5264106"/>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97" name="Google Shape;97;p1"/>
          <p:cNvSpPr txBox="1"/>
          <p:nvPr/>
        </p:nvSpPr>
        <p:spPr>
          <a:xfrm>
            <a:off x="9654844" y="4582257"/>
            <a:ext cx="221406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n-US" sz="700" b="0" i="0" u="none" strike="noStrike" cap="none">
                <a:solidFill>
                  <a:srgbClr val="FFFFFF"/>
                </a:solidFill>
                <a:latin typeface="Calibri"/>
                <a:ea typeface="Calibri"/>
                <a:cs typeface="Calibri"/>
                <a:sym typeface="Calibri"/>
              </a:rPr>
              <a:t> de Autor desconocido está bajo licencia </a:t>
            </a: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0"/>
          <p:cNvSpPr/>
          <p:nvPr/>
        </p:nvSpPr>
        <p:spPr>
          <a:xfrm>
            <a:off x="0" y="0"/>
            <a:ext cx="12192000" cy="6858000"/>
          </a:xfrm>
          <a:prstGeom prst="rect">
            <a:avLst/>
          </a:prstGeom>
          <a:solidFill>
            <a:srgbClr val="316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10"/>
          <p:cNvPicPr preferRelativeResize="0"/>
          <p:nvPr/>
        </p:nvPicPr>
        <p:blipFill rotWithShape="1">
          <a:blip r:embed="rId3">
            <a:alphaModFix/>
          </a:blip>
          <a:srcRect l="2210" r="3831"/>
          <a:stretch/>
        </p:blipFill>
        <p:spPr>
          <a:xfrm>
            <a:off x="643467" y="643467"/>
            <a:ext cx="10905066" cy="5571066"/>
          </a:xfrm>
          <a:prstGeom prst="rect">
            <a:avLst/>
          </a:prstGeom>
          <a:noFill/>
          <a:ln>
            <a:noFill/>
          </a:ln>
        </p:spPr>
      </p:pic>
      <p:sp>
        <p:nvSpPr>
          <p:cNvPr id="178" name="Google Shape;178;p10"/>
          <p:cNvSpPr/>
          <p:nvPr/>
        </p:nvSpPr>
        <p:spPr>
          <a:xfrm>
            <a:off x="477012" y="480060"/>
            <a:ext cx="11237976" cy="589788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11"/>
          <p:cNvSpPr/>
          <p:nvPr/>
        </p:nvSpPr>
        <p:spPr>
          <a:xfrm>
            <a:off x="0" y="0"/>
            <a:ext cx="12192000" cy="6858000"/>
          </a:xfrm>
          <a:prstGeom prst="rect">
            <a:avLst/>
          </a:prstGeom>
          <a:solidFill>
            <a:srgbClr val="4462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1"/>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5" name="Google Shape;185;p11" title="Estudio CEP: mayor hacinamiento y segregaciￃﾳn en viviendas"/>
          <p:cNvPicPr preferRelativeResize="0">
            <a:picLocks noGrp="1"/>
          </p:cNvPicPr>
          <p:nvPr>
            <p:ph type="body" idx="1"/>
          </p:nvPr>
        </p:nvPicPr>
        <p:blipFill rotWithShape="1">
          <a:blip r:embed="rId3">
            <a:alphaModFix/>
          </a:blip>
          <a:srcRect/>
          <a:stretch/>
        </p:blipFill>
        <p:spPr>
          <a:xfrm>
            <a:off x="1143941" y="643467"/>
            <a:ext cx="9904117" cy="5571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2"/>
          <p:cNvSpPr/>
          <p:nvPr/>
        </p:nvSpPr>
        <p:spPr>
          <a:xfrm>
            <a:off x="0" y="0"/>
            <a:ext cx="12192000" cy="68580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2"/>
          <p:cNvSpPr/>
          <p:nvPr/>
        </p:nvSpPr>
        <p:spPr>
          <a:xfrm>
            <a:off x="477012" y="480060"/>
            <a:ext cx="11237976" cy="589788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2"/>
          <p:cNvSpPr/>
          <p:nvPr/>
        </p:nvSpPr>
        <p:spPr>
          <a:xfrm>
            <a:off x="643466" y="643468"/>
            <a:ext cx="10905067" cy="557106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12" title="Cuarentena en viviendas sociales: Hacinamiento y precariedad | 24 Horas TVN Chile"/>
          <p:cNvPicPr preferRelativeResize="0">
            <a:picLocks noGrp="1"/>
          </p:cNvPicPr>
          <p:nvPr>
            <p:ph type="body" idx="1"/>
          </p:nvPr>
        </p:nvPicPr>
        <p:blipFill rotWithShape="1">
          <a:blip r:embed="rId3">
            <a:alphaModFix/>
          </a:blip>
          <a:srcRect/>
          <a:stretch/>
        </p:blipFill>
        <p:spPr>
          <a:xfrm>
            <a:off x="2002842" y="1141283"/>
            <a:ext cx="8186311" cy="46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3"/>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600"/>
              <a:buFont typeface="Calibri"/>
              <a:buNone/>
            </a:pPr>
            <a:r>
              <a:rPr lang="en-US" sz="4600"/>
              <a:t>Dificultades en acceso a la vivienda en la actualidad</a:t>
            </a:r>
            <a:endParaRPr/>
          </a:p>
        </p:txBody>
      </p:sp>
      <p:cxnSp>
        <p:nvCxnSpPr>
          <p:cNvPr id="202" name="Google Shape;202;p13"/>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03" name="Google Shape;203;p13"/>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u="sng">
                <a:solidFill>
                  <a:schemeClr val="hlink"/>
                </a:solidFill>
                <a:hlinkClick r:id="rId3"/>
              </a:rPr>
              <a:t>https://www.cooperativa.cl/noticias/pais/vivienda/cchc-advierte-comprar-una-vivienda-en-chile-es-severamente-no-alcanzable/2019-08-29/074934.html</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body" idx="1"/>
          </p:nvPr>
        </p:nvSpPr>
        <p:spPr>
          <a:xfrm>
            <a:off x="1250101" y="213859"/>
            <a:ext cx="10281992" cy="4555200"/>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2133"/>
              </a:spcAft>
              <a:buClr>
                <a:schemeClr val="dk1"/>
              </a:buClr>
              <a:buSzPts val="1800"/>
              <a:buNone/>
            </a:pPr>
            <a:r>
              <a:rPr lang="en-US">
                <a:latin typeface="Montserrat"/>
                <a:ea typeface="Montserrat"/>
                <a:cs typeface="Montserrat"/>
                <a:sym typeface="Montserrat"/>
              </a:rPr>
              <a:t>¿Cómo sería nuestra vida si no tuviéramos casa? ¿agua potable? ¿luz?</a:t>
            </a:r>
            <a:endParaRPr>
              <a:latin typeface="Montserrat"/>
              <a:ea typeface="Montserrat"/>
              <a:cs typeface="Montserrat"/>
              <a:sym typeface="Montserrat"/>
            </a:endParaRPr>
          </a:p>
        </p:txBody>
      </p:sp>
      <p:pic>
        <p:nvPicPr>
          <p:cNvPr id="209" name="Google Shape;209;p14"/>
          <p:cNvPicPr preferRelativeResize="0"/>
          <p:nvPr/>
        </p:nvPicPr>
        <p:blipFill rotWithShape="1">
          <a:blip r:embed="rId3">
            <a:alphaModFix/>
          </a:blip>
          <a:srcRect/>
          <a:stretch/>
        </p:blipFill>
        <p:spPr>
          <a:xfrm>
            <a:off x="0" y="2148396"/>
            <a:ext cx="12192000" cy="4709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5"/>
          <p:cNvSpPr txBox="1">
            <a:spLocks noGrp="1"/>
          </p:cNvSpPr>
          <p:nvPr>
            <p:ph type="title"/>
          </p:nvPr>
        </p:nvSpPr>
        <p:spPr>
          <a:xfrm>
            <a:off x="6889833" y="1056640"/>
            <a:ext cx="4360324" cy="34943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400"/>
              <a:buFont typeface="Calibri"/>
              <a:buNone/>
            </a:pPr>
            <a:r>
              <a:rPr lang="en-US" sz="3400"/>
              <a:t>El PIB per capita chileno en 1960 era de 505.35 USD</a:t>
            </a:r>
            <a:br>
              <a:rPr lang="en-US" sz="3400"/>
            </a:br>
            <a:br>
              <a:rPr lang="en-US" sz="3400"/>
            </a:br>
            <a:r>
              <a:rPr lang="en-US" sz="3400"/>
              <a:t>Hacia el año 2018 había aumentado 16.000 USD.</a:t>
            </a:r>
            <a:endParaRPr/>
          </a:p>
        </p:txBody>
      </p:sp>
      <p:pic>
        <p:nvPicPr>
          <p:cNvPr id="217" name="Google Shape;217;p15" descr="Imagen que contiene texto, mapa&#10;&#10;Descripción generada automáticamente"/>
          <p:cNvPicPr preferRelativeResize="0">
            <a:picLocks noGrp="1"/>
          </p:cNvPicPr>
          <p:nvPr>
            <p:ph type="body" idx="1"/>
          </p:nvPr>
        </p:nvPicPr>
        <p:blipFill rotWithShape="1">
          <a:blip r:embed="rId3">
            <a:alphaModFix/>
          </a:blip>
          <a:srcRect l="126" r="1247"/>
          <a:stretch/>
        </p:blipFill>
        <p:spPr>
          <a:xfrm>
            <a:off x="242596" y="623275"/>
            <a:ext cx="6162605" cy="5607882"/>
          </a:xfrm>
          <a:prstGeom prst="rect">
            <a:avLst/>
          </a:prstGeom>
          <a:noFill/>
          <a:ln>
            <a:noFill/>
          </a:ln>
        </p:spPr>
      </p:pic>
      <p:sp>
        <p:nvSpPr>
          <p:cNvPr id="218" name="Google Shape;218;p15"/>
          <p:cNvSpPr/>
          <p:nvPr/>
        </p:nvSpPr>
        <p:spPr>
          <a:xfrm>
            <a:off x="6405201" y="623275"/>
            <a:ext cx="5141626"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6"/>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2400" i="1"/>
              <a:t>“Los pobres de las ciudades de todo el mundo se ven obligados a asentarse en terrenos peligrosos y en los que, por lo demás, es imposible edificar, esto es, sobre laderas de montañas excesivamente escarpadas u orillas y llanuras sujetas a inundaciones”  (Robert Moraes)</a:t>
            </a:r>
            <a:endParaRPr/>
          </a:p>
          <a:p>
            <a:pPr marL="0" lvl="0" indent="114300" algn="l" rtl="0">
              <a:lnSpc>
                <a:spcPct val="90000"/>
              </a:lnSpc>
              <a:spcBef>
                <a:spcPts val="600"/>
              </a:spcBef>
              <a:spcAft>
                <a:spcPts val="0"/>
              </a:spcAft>
              <a:buClr>
                <a:schemeClr val="dk1"/>
              </a:buClr>
              <a:buSzPts val="1800"/>
              <a:buFont typeface="Arial"/>
              <a:buNone/>
            </a:pPr>
            <a:endParaRPr sz="2400" i="1"/>
          </a:p>
          <a:p>
            <a:pPr marL="0" lvl="0" indent="0" algn="l" rtl="0">
              <a:lnSpc>
                <a:spcPct val="90000"/>
              </a:lnSpc>
              <a:spcBef>
                <a:spcPts val="600"/>
              </a:spcBef>
              <a:spcAft>
                <a:spcPts val="600"/>
              </a:spcAft>
              <a:buClr>
                <a:schemeClr val="dk1"/>
              </a:buClr>
              <a:buSzPts val="1100"/>
              <a:buNone/>
            </a:pPr>
            <a:r>
              <a:rPr lang="en-US" sz="2400" i="1"/>
              <a:t>“Como dice Harvey en una excelente metáfora, la ciudad es un teatro y cada lote urbano una butaca, quien llega al último ocupa los peores lugares, y lo que define el orden de llegada es la condición de clase”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7"/>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7"/>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4" name="Google Shape;234;p17"/>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35" name="Google Shape;235;p17"/>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600"/>
              </a:spcAft>
              <a:buClr>
                <a:schemeClr val="dk1"/>
              </a:buClr>
              <a:buSzPts val="1100"/>
              <a:buNone/>
            </a:pPr>
            <a:r>
              <a:rPr lang="en-US" sz="1900" i="1">
                <a:highlight>
                  <a:srgbClr val="FFFFFF"/>
                </a:highlight>
              </a:rPr>
              <a:t>Pocas semanas después de la promulgación de la normativa de arrendamientos, las instancias parlamentarias correspondientes aprobaron la Ley de Habitaciones Baratas de 1925, la que fue presentada como uno de los posibles remedios a la escasez de habitaciones higiénicas para las clases más necesitadas”. </a:t>
            </a:r>
            <a:r>
              <a:rPr lang="en-US" sz="1900">
                <a:highlight>
                  <a:srgbClr val="FFFFFF"/>
                </a:highlight>
              </a:rPr>
              <a:t>Esta ley buscaba regular que los arriendos en la ciudad no sobrepasaran los 30 mil pesos mensuales para así lograr que los obreros tuvieran un lugar donde asentarse, pero aún así las habitaciones seguían teniendo un costo elevado.</a:t>
            </a:r>
            <a:endParaRPr sz="1900"/>
          </a:p>
        </p:txBody>
      </p:sp>
      <p:sp>
        <p:nvSpPr>
          <p:cNvPr id="236" name="Google Shape;236;p17"/>
          <p:cNvSpPr txBox="1"/>
          <p:nvPr/>
        </p:nvSpPr>
        <p:spPr>
          <a:xfrm>
            <a:off x="817283" y="1987421"/>
            <a:ext cx="3372155"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Calibri"/>
                <a:ea typeface="Calibri"/>
                <a:cs typeface="Calibri"/>
                <a:sym typeface="Calibri"/>
              </a:rPr>
              <a:t>LA POLITICA HABITACIONAL EN LA PRIMERA MITAD DEL SIGLO XX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8"/>
          <p:cNvSpPr/>
          <p:nvPr/>
        </p:nvSpPr>
        <p:spPr>
          <a:xfrm>
            <a:off x="393308" y="4462044"/>
            <a:ext cx="11438793" cy="1844256"/>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8"/>
          <p:cNvSpPr txBox="1">
            <a:spLocks noGrp="1"/>
          </p:cNvSpPr>
          <p:nvPr>
            <p:ph type="title"/>
          </p:nvPr>
        </p:nvSpPr>
        <p:spPr>
          <a:xfrm>
            <a:off x="649270" y="4615840"/>
            <a:ext cx="3885141" cy="15267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Política habitacional en Chile</a:t>
            </a:r>
            <a:endParaRPr/>
          </a:p>
        </p:txBody>
      </p:sp>
      <p:pic>
        <p:nvPicPr>
          <p:cNvPr id="243" name="Google Shape;243;p18" descr="Imagen que contiene exterior, viejo, foto, agua&#10;&#10;Descripción generada automáticamente"/>
          <p:cNvPicPr preferRelativeResize="0"/>
          <p:nvPr/>
        </p:nvPicPr>
        <p:blipFill rotWithShape="1">
          <a:blip r:embed="rId3">
            <a:alphaModFix/>
          </a:blip>
          <a:srcRect t="6986" r="2" b="1"/>
          <a:stretch/>
        </p:blipFill>
        <p:spPr>
          <a:xfrm>
            <a:off x="393308" y="352931"/>
            <a:ext cx="5559480" cy="3749040"/>
          </a:xfrm>
          <a:prstGeom prst="rect">
            <a:avLst/>
          </a:prstGeom>
          <a:noFill/>
          <a:ln>
            <a:noFill/>
          </a:ln>
        </p:spPr>
      </p:pic>
      <p:pic>
        <p:nvPicPr>
          <p:cNvPr id="244" name="Google Shape;244;p18" descr="Imagen que contiene texto, periódico, foto, viejo&#10;&#10;Descripción generada automáticamente"/>
          <p:cNvPicPr preferRelativeResize="0"/>
          <p:nvPr/>
        </p:nvPicPr>
        <p:blipFill rotWithShape="1">
          <a:blip r:embed="rId4">
            <a:alphaModFix/>
          </a:blip>
          <a:srcRect l="22322" r="2" b="2"/>
          <a:stretch/>
        </p:blipFill>
        <p:spPr>
          <a:xfrm>
            <a:off x="6251736" y="357013"/>
            <a:ext cx="5546955" cy="3749040"/>
          </a:xfrm>
          <a:prstGeom prst="rect">
            <a:avLst/>
          </a:prstGeom>
          <a:noFill/>
          <a:ln>
            <a:noFill/>
          </a:ln>
        </p:spPr>
      </p:pic>
      <p:cxnSp>
        <p:nvCxnSpPr>
          <p:cNvPr id="245" name="Google Shape;245;p18"/>
          <p:cNvCxnSpPr/>
          <p:nvPr/>
        </p:nvCxnSpPr>
        <p:spPr>
          <a:xfrm rot="10800000">
            <a:off x="4739873" y="4690076"/>
            <a:ext cx="0" cy="1371600"/>
          </a:xfrm>
          <a:prstGeom prst="straightConnector1">
            <a:avLst/>
          </a:prstGeom>
          <a:noFill/>
          <a:ln w="19050" cap="flat" cmpd="sng">
            <a:solidFill>
              <a:schemeClr val="lt1">
                <a:alpha val="74901"/>
              </a:schemeClr>
            </a:solidFill>
            <a:prstDash val="solid"/>
            <a:miter lim="800000"/>
            <a:headEnd type="none" w="sm" len="sm"/>
            <a:tailEnd type="none" w="sm" len="sm"/>
          </a:ln>
        </p:spPr>
      </p:cxnSp>
      <p:sp>
        <p:nvSpPr>
          <p:cNvPr id="246" name="Google Shape;246;p18"/>
          <p:cNvSpPr/>
          <p:nvPr/>
        </p:nvSpPr>
        <p:spPr>
          <a:xfrm>
            <a:off x="4945336" y="4615840"/>
            <a:ext cx="6609921" cy="1526741"/>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None/>
            </a:pPr>
            <a:r>
              <a:rPr lang="en-US" sz="1700">
                <a:solidFill>
                  <a:schemeClr val="lt1"/>
                </a:solidFill>
                <a:latin typeface="Calibri"/>
                <a:ea typeface="Calibri"/>
                <a:cs typeface="Calibri"/>
                <a:sym typeface="Calibri"/>
              </a:rPr>
              <a:t>Para buscar una solución a las problemáticas de la vivienda obrera en Santiago, se creó la Corvi en 1954 (institución que debía preocuparse por solucionar los conflictos habitacionales) y durante el Gobierno de Frei Montalva se llevó a cabo la “operación sitio”, construyendo diversas poblaciones como San Gregorio y la Jose Maria Caro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endParaRPr/>
          </a:p>
        </p:txBody>
      </p:sp>
      <p:sp>
        <p:nvSpPr>
          <p:cNvPr id="252" name="Google Shape;252;p19"/>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2133"/>
              </a:spcAft>
              <a:buClr>
                <a:schemeClr val="dk1"/>
              </a:buClr>
              <a:buSzPts val="1800"/>
              <a:buNone/>
            </a:pPr>
            <a:endParaRPr/>
          </a:p>
        </p:txBody>
      </p:sp>
      <p:pic>
        <p:nvPicPr>
          <p:cNvPr id="253" name="Google Shape;253;p1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321564" y="320040"/>
            <a:ext cx="11548872" cy="6217920"/>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a:spLocks noGrp="1"/>
          </p:cNvSpPr>
          <p:nvPr>
            <p:ph type="title"/>
          </p:nvPr>
        </p:nvSpPr>
        <p:spPr>
          <a:xfrm>
            <a:off x="838200" y="6318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Objetivo</a:t>
            </a:r>
            <a:endParaRPr/>
          </a:p>
        </p:txBody>
      </p:sp>
      <p:cxnSp>
        <p:nvCxnSpPr>
          <p:cNvPr id="104" name="Google Shape;104;p2"/>
          <p:cNvCxnSpPr/>
          <p:nvPr/>
        </p:nvCxnSpPr>
        <p:spPr>
          <a:xfrm>
            <a:off x="897636" y="1957388"/>
            <a:ext cx="10396728" cy="0"/>
          </a:xfrm>
          <a:prstGeom prst="straightConnector1">
            <a:avLst/>
          </a:prstGeom>
          <a:noFill/>
          <a:ln w="22225" cap="flat" cmpd="sng">
            <a:solidFill>
              <a:schemeClr val="lt1"/>
            </a:solidFill>
            <a:prstDash val="solid"/>
            <a:miter lim="800000"/>
            <a:headEnd type="none" w="sm" len="sm"/>
            <a:tailEnd type="none" w="sm" len="sm"/>
          </a:ln>
        </p:spPr>
      </p:cxnSp>
      <p:sp>
        <p:nvSpPr>
          <p:cNvPr id="105" name="Google Shape;105;p2"/>
          <p:cNvSpPr txBox="1">
            <a:spLocks noGrp="1"/>
          </p:cNvSpPr>
          <p:nvPr>
            <p:ph type="body" idx="1"/>
          </p:nvPr>
        </p:nvSpPr>
        <p:spPr>
          <a:xfrm>
            <a:off x="838200" y="2269173"/>
            <a:ext cx="10515600" cy="36599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2400">
                <a:solidFill>
                  <a:schemeClr val="lt1"/>
                </a:solidFill>
              </a:rPr>
              <a:t>Analizar el desarrollo de las políticas habitacionales en Chile en relación a los cambios y continuidades presentados por la realidad histórica del país hacia mediados del siglo XX y en la actualidad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0"/>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0"/>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0"/>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5600"/>
              <a:buFont typeface="Calibri"/>
              <a:buNone/>
            </a:pPr>
            <a:r>
              <a:rPr lang="en-US" sz="5600"/>
              <a:t>Reflexión</a:t>
            </a:r>
            <a:endParaRPr/>
          </a:p>
        </p:txBody>
      </p:sp>
      <p:cxnSp>
        <p:nvCxnSpPr>
          <p:cNvPr id="263" name="Google Shape;263;p20"/>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64" name="Google Shape;264;p20"/>
          <p:cNvSpPr txBox="1">
            <a:spLocks noGrp="1"/>
          </p:cNvSpPr>
          <p:nvPr>
            <p:ph type="body" idx="1"/>
          </p:nvPr>
        </p:nvSpPr>
        <p:spPr>
          <a:xfrm>
            <a:off x="5255259" y="1648869"/>
            <a:ext cx="5278957" cy="44807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a:t>¿De qué manera las problemáticas enfrentadas por el Chile de inicios del siglo XX se han mantenido hasta la actualidad? ¿Qué cambios y continuidades presentan?</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¿De qué manera el Estado chileno se ha hecho cargo de estas problemáticas?</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¿Consideras que los esfuerzos puestos en le desarrollo habitacional y urbano en Chile han sido suficientes? Justifica.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1" name="Google Shape;111;p3"/>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3"/>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a:spLocks noGrp="1"/>
          </p:cNvSpPr>
          <p:nvPr>
            <p:ph type="body" idx="1"/>
          </p:nvPr>
        </p:nvSpPr>
        <p:spPr>
          <a:xfrm>
            <a:off x="4370044" y="1290544"/>
            <a:ext cx="7037591" cy="454208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600"/>
              </a:spcAft>
              <a:buClr>
                <a:schemeClr val="dk1"/>
              </a:buClr>
              <a:buSzPts val="1100"/>
              <a:buNone/>
            </a:pPr>
            <a:r>
              <a:rPr lang="en-US" sz="2600"/>
              <a:t>La expansión demográfica que sufrió Santiago producto de las migraciones provocó que las oligarquías desearan seguir un patrón urbanístico europeo dentro de la ciudad. Se podían observar 2 caras de la moneda, un Santiago lleno de mansiones, calles pavimentadas y paseos públicos que demuestran la prosperidad económica que entregó el salitre a la oligarquía chilena y por otro lado observamos a los sectores populares viviendo en la miseria al asentarse en los ranchos y conventillos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4"/>
          <p:cNvPicPr preferRelativeResize="0"/>
          <p:nvPr/>
        </p:nvPicPr>
        <p:blipFill rotWithShape="1">
          <a:blip r:embed="rId3">
            <a:alphaModFix/>
          </a:blip>
          <a:srcRect r="5587" b="-3"/>
          <a:stretch/>
        </p:blipFill>
        <p:spPr>
          <a:xfrm>
            <a:off x="579264" y="365141"/>
            <a:ext cx="6288262" cy="3063875"/>
          </a:xfrm>
          <a:prstGeom prst="rect">
            <a:avLst/>
          </a:prstGeom>
          <a:noFill/>
          <a:ln>
            <a:noFill/>
          </a:ln>
        </p:spPr>
      </p:pic>
      <p:sp>
        <p:nvSpPr>
          <p:cNvPr id="120" name="Google Shape;120;p4"/>
          <p:cNvSpPr/>
          <p:nvPr/>
        </p:nvSpPr>
        <p:spPr>
          <a:xfrm>
            <a:off x="579263" y="3630934"/>
            <a:ext cx="6288261" cy="2546028"/>
          </a:xfrm>
          <a:prstGeom prst="rect">
            <a:avLst/>
          </a:prstGeom>
          <a:solidFill>
            <a:schemeClr val="lt1"/>
          </a:solidFill>
          <a:ln w="12700" cap="flat" cmpd="sng">
            <a:solidFill>
              <a:srgbClr val="DEDEDE"/>
            </a:solidFill>
            <a:prstDash val="solid"/>
            <a:miter lim="800000"/>
            <a:headEnd type="none" w="sm" len="sm"/>
            <a:tailEnd type="none" w="sm" len="sm"/>
          </a:ln>
          <a:effectLst>
            <a:outerShdw blurRad="50800" dist="38100" dir="2700000" algn="tl" rotWithShape="0">
              <a:srgbClr val="C5C2C2">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4"/>
          <p:cNvSpPr txBox="1">
            <a:spLocks noGrp="1"/>
          </p:cNvSpPr>
          <p:nvPr>
            <p:ph type="title"/>
          </p:nvPr>
        </p:nvSpPr>
        <p:spPr>
          <a:xfrm>
            <a:off x="841248" y="3849689"/>
            <a:ext cx="2111122" cy="210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400">
                <a:solidFill>
                  <a:schemeClr val="dk1"/>
                </a:solidFill>
                <a:latin typeface="Calibri"/>
                <a:ea typeface="Calibri"/>
                <a:cs typeface="Calibri"/>
                <a:sym typeface="Calibri"/>
              </a:rPr>
              <a:t>Edificio Ariztia</a:t>
            </a:r>
            <a:endParaRPr/>
          </a:p>
        </p:txBody>
      </p:sp>
      <p:sp>
        <p:nvSpPr>
          <p:cNvPr id="122" name="Google Shape;122;p4"/>
          <p:cNvSpPr/>
          <p:nvPr/>
        </p:nvSpPr>
        <p:spPr>
          <a:xfrm>
            <a:off x="522494" y="456572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p4"/>
          <p:cNvSpPr/>
          <p:nvPr/>
        </p:nvSpPr>
        <p:spPr>
          <a:xfrm rot="5400000">
            <a:off x="2394346" y="4893056"/>
            <a:ext cx="1463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Google Shape;124;p4"/>
          <p:cNvSpPr txBox="1">
            <a:spLocks noGrp="1"/>
          </p:cNvSpPr>
          <p:nvPr>
            <p:ph type="body" idx="1"/>
          </p:nvPr>
        </p:nvSpPr>
        <p:spPr>
          <a:xfrm>
            <a:off x="3360563" y="3849688"/>
            <a:ext cx="3315810" cy="210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Char char="•"/>
            </a:pPr>
            <a:r>
              <a:rPr lang="en-US" sz="1700"/>
              <a:t>Construcción en Altura fue un indicio de la modernidad de la ciudad.</a:t>
            </a:r>
            <a:endParaRPr/>
          </a:p>
          <a:p>
            <a:pPr marL="0" lvl="0" indent="0" algn="l" rtl="0">
              <a:lnSpc>
                <a:spcPct val="90000"/>
              </a:lnSpc>
              <a:spcBef>
                <a:spcPts val="2133"/>
              </a:spcBef>
              <a:spcAft>
                <a:spcPts val="2133"/>
              </a:spcAft>
              <a:buClr>
                <a:schemeClr val="dk1"/>
              </a:buClr>
              <a:buSzPts val="1800"/>
              <a:buFont typeface="Arial"/>
              <a:buChar char="•"/>
            </a:pPr>
            <a:r>
              <a:rPr lang="en-US" sz="1700"/>
              <a:t>Primer edificios de departamentos en altura: Villa Portales, Estación Central.</a:t>
            </a:r>
            <a:endParaRPr/>
          </a:p>
        </p:txBody>
      </p:sp>
      <p:pic>
        <p:nvPicPr>
          <p:cNvPr id="125" name="Google Shape;125;p4"/>
          <p:cNvPicPr preferRelativeResize="0"/>
          <p:nvPr/>
        </p:nvPicPr>
        <p:blipFill rotWithShape="1">
          <a:blip r:embed="rId4">
            <a:alphaModFix/>
          </a:blip>
          <a:srcRect t="20450" r="1" b="1"/>
          <a:stretch/>
        </p:blipFill>
        <p:spPr>
          <a:xfrm>
            <a:off x="7048500" y="365109"/>
            <a:ext cx="4621006" cy="58118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a:stretch/>
        </p:blipFill>
        <p:spPr>
          <a:xfrm>
            <a:off x="0" y="4013545"/>
            <a:ext cx="6216565" cy="2812256"/>
          </a:xfrm>
          <a:prstGeom prst="rect">
            <a:avLst/>
          </a:prstGeom>
          <a:noFill/>
          <a:ln>
            <a:noFill/>
          </a:ln>
        </p:spPr>
      </p:pic>
      <p:pic>
        <p:nvPicPr>
          <p:cNvPr id="131" name="Google Shape;131;p5"/>
          <p:cNvPicPr preferRelativeResize="0"/>
          <p:nvPr/>
        </p:nvPicPr>
        <p:blipFill rotWithShape="1">
          <a:blip r:embed="rId4">
            <a:alphaModFix/>
          </a:blip>
          <a:srcRect/>
          <a:stretch/>
        </p:blipFill>
        <p:spPr>
          <a:xfrm>
            <a:off x="0" y="0"/>
            <a:ext cx="6461648" cy="4307765"/>
          </a:xfrm>
          <a:prstGeom prst="rect">
            <a:avLst/>
          </a:prstGeom>
          <a:noFill/>
          <a:ln>
            <a:noFill/>
          </a:ln>
        </p:spPr>
      </p:pic>
      <p:pic>
        <p:nvPicPr>
          <p:cNvPr id="132" name="Google Shape;132;p5"/>
          <p:cNvPicPr preferRelativeResize="0"/>
          <p:nvPr/>
        </p:nvPicPr>
        <p:blipFill rotWithShape="1">
          <a:blip r:embed="rId5">
            <a:alphaModFix/>
          </a:blip>
          <a:srcRect/>
          <a:stretch/>
        </p:blipFill>
        <p:spPr>
          <a:xfrm>
            <a:off x="6216568" y="-1"/>
            <a:ext cx="5975433" cy="6825933"/>
          </a:xfrm>
          <a:prstGeom prst="rect">
            <a:avLst/>
          </a:prstGeom>
          <a:noFill/>
          <a:ln>
            <a:noFill/>
          </a:ln>
        </p:spPr>
      </p:pic>
      <p:sp>
        <p:nvSpPr>
          <p:cNvPr id="133" name="Google Shape;133;p5"/>
          <p:cNvSpPr txBox="1"/>
          <p:nvPr/>
        </p:nvSpPr>
        <p:spPr>
          <a:xfrm>
            <a:off x="8490471" y="6456601"/>
            <a:ext cx="3701600" cy="369200"/>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b="0" i="0" u="none" strike="noStrike" cap="none">
                <a:solidFill>
                  <a:schemeClr val="lt1"/>
                </a:solidFill>
                <a:latin typeface="Century Schoolbook"/>
                <a:ea typeface="Century Schoolbook"/>
                <a:cs typeface="Century Schoolbook"/>
                <a:sym typeface="Century Schoolbook"/>
              </a:rPr>
              <a:t>Palacio Cousiño, Santiago</a:t>
            </a:r>
            <a:endParaRPr sz="1867">
              <a:solidFill>
                <a:schemeClr val="lt1"/>
              </a:solidFill>
              <a:latin typeface="Century Schoolbook"/>
              <a:ea typeface="Century Schoolbook"/>
              <a:cs typeface="Century Schoolbook"/>
              <a:sym typeface="Century Schoolbook"/>
            </a:endParaRPr>
          </a:p>
        </p:txBody>
      </p:sp>
      <p:sp>
        <p:nvSpPr>
          <p:cNvPr id="134" name="Google Shape;134;p5"/>
          <p:cNvSpPr txBox="1"/>
          <p:nvPr/>
        </p:nvSpPr>
        <p:spPr>
          <a:xfrm>
            <a:off x="4317839" y="32068"/>
            <a:ext cx="2180081" cy="979639"/>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a:solidFill>
                  <a:schemeClr val="lt1"/>
                </a:solidFill>
                <a:latin typeface="Century Schoolbook"/>
                <a:ea typeface="Century Schoolbook"/>
                <a:cs typeface="Century Schoolbook"/>
                <a:sym typeface="Century Schoolbook"/>
              </a:rPr>
              <a:t>Palacio Baburizza, Valparaíso</a:t>
            </a:r>
            <a:endParaRPr sz="1867">
              <a:solidFill>
                <a:schemeClr val="lt1"/>
              </a:solidFill>
              <a:latin typeface="Century Schoolbook"/>
              <a:ea typeface="Century Schoolbook"/>
              <a:cs typeface="Century Schoolbook"/>
              <a:sym typeface="Century Schoolbook"/>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6"/>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6"/>
          <p:cNvSpPr txBox="1">
            <a:spLocks noGrp="1"/>
          </p:cNvSpPr>
          <p:nvPr>
            <p:ph type="title"/>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800">
                <a:solidFill>
                  <a:srgbClr val="FFFFFF"/>
                </a:solidFill>
                <a:latin typeface="Calibri"/>
                <a:ea typeface="Calibri"/>
                <a:cs typeface="Calibri"/>
                <a:sym typeface="Calibri"/>
              </a:rPr>
              <a:t>Migración campo- ciudad</a:t>
            </a:r>
            <a:endParaRPr/>
          </a:p>
        </p:txBody>
      </p:sp>
      <p:sp>
        <p:nvSpPr>
          <p:cNvPr id="141" name="Google Shape;141;p6"/>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2" name="Google Shape;142;p6"/>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txBox="1">
            <a:spLocks noGrp="1"/>
          </p:cNvSpPr>
          <p:nvPr>
            <p:ph type="body" idx="1"/>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2600"/>
              <a:t>Crecimiento urbano: retorno hacia las grandes ciudades de los trabajadores que migraron hacia la Pampa.</a:t>
            </a:r>
            <a:endParaRPr/>
          </a:p>
          <a:p>
            <a:pPr marL="0" lvl="0" indent="0" algn="l" rtl="0">
              <a:lnSpc>
                <a:spcPct val="90000"/>
              </a:lnSpc>
              <a:spcBef>
                <a:spcPts val="2133"/>
              </a:spcBef>
              <a:spcAft>
                <a:spcPts val="0"/>
              </a:spcAft>
              <a:buClr>
                <a:schemeClr val="dk1"/>
              </a:buClr>
              <a:buSzPts val="1800"/>
              <a:buNone/>
            </a:pPr>
            <a:r>
              <a:rPr lang="en-US" sz="2600"/>
              <a:t>Albergues.</a:t>
            </a:r>
            <a:endParaRPr/>
          </a:p>
          <a:p>
            <a:pPr marL="0" lvl="0" indent="0" algn="l" rtl="0">
              <a:lnSpc>
                <a:spcPct val="90000"/>
              </a:lnSpc>
              <a:spcBef>
                <a:spcPts val="2133"/>
              </a:spcBef>
              <a:spcAft>
                <a:spcPts val="0"/>
              </a:spcAft>
              <a:buClr>
                <a:schemeClr val="dk1"/>
              </a:buClr>
              <a:buSzPts val="1800"/>
              <a:buNone/>
            </a:pPr>
            <a:r>
              <a:rPr lang="en-US" sz="2600"/>
              <a:t>Campesinos migran hacia la ciudad en busca de nuevas oportunidades laborales.</a:t>
            </a:r>
            <a:endParaRPr/>
          </a:p>
          <a:p>
            <a:pPr marL="0" lvl="0" indent="0" algn="l" rtl="0">
              <a:lnSpc>
                <a:spcPct val="90000"/>
              </a:lnSpc>
              <a:spcBef>
                <a:spcPts val="2133"/>
              </a:spcBef>
              <a:spcAft>
                <a:spcPts val="2133"/>
              </a:spcAft>
              <a:buClr>
                <a:schemeClr val="dk1"/>
              </a:buClr>
              <a:buSzPts val="1800"/>
              <a:buNone/>
            </a:pPr>
            <a:r>
              <a:rPr lang="en-US" sz="2600"/>
              <a:t>El Estado otorgó a inmigrantes terrenos de indigenas y campesinos pobres. Alemanes en los alrededores del lago Llanquihue y de Valdivia; y los croatas en Punta Arenas.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436728" y="122831"/>
            <a:ext cx="11341200" cy="449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Century Schoolbook"/>
              <a:buNone/>
            </a:pPr>
            <a:r>
              <a:rPr lang="en-US" sz="2667" cap="small">
                <a:solidFill>
                  <a:schemeClr val="dk2"/>
                </a:solidFill>
                <a:latin typeface="Century Schoolbook"/>
                <a:ea typeface="Century Schoolbook"/>
                <a:cs typeface="Century Schoolbook"/>
                <a:sym typeface="Century Schoolbook"/>
              </a:rPr>
              <a:t>¿cómo vivían los obreros a comienzos del siglo xx?</a:t>
            </a:r>
            <a:endParaRPr sz="2667" cap="small">
              <a:solidFill>
                <a:schemeClr val="dk2"/>
              </a:solidFill>
              <a:latin typeface="Century Schoolbook"/>
              <a:ea typeface="Century Schoolbook"/>
              <a:cs typeface="Century Schoolbook"/>
              <a:sym typeface="Century Schoolbook"/>
            </a:endParaRPr>
          </a:p>
        </p:txBody>
      </p:sp>
      <p:pic>
        <p:nvPicPr>
          <p:cNvPr id="149" name="Google Shape;149;p7"/>
          <p:cNvPicPr preferRelativeResize="0"/>
          <p:nvPr/>
        </p:nvPicPr>
        <p:blipFill rotWithShape="1">
          <a:blip r:embed="rId3">
            <a:alphaModFix/>
          </a:blip>
          <a:srcRect r="2666"/>
          <a:stretch/>
        </p:blipFill>
        <p:spPr>
          <a:xfrm>
            <a:off x="5816683" y="3843417"/>
            <a:ext cx="6085980" cy="2935619"/>
          </a:xfrm>
          <a:prstGeom prst="rect">
            <a:avLst/>
          </a:prstGeom>
          <a:noFill/>
          <a:ln>
            <a:noFill/>
          </a:ln>
        </p:spPr>
      </p:pic>
      <p:pic>
        <p:nvPicPr>
          <p:cNvPr id="150" name="Google Shape;150;p7"/>
          <p:cNvPicPr preferRelativeResize="0"/>
          <p:nvPr/>
        </p:nvPicPr>
        <p:blipFill rotWithShape="1">
          <a:blip r:embed="rId4">
            <a:alphaModFix/>
          </a:blip>
          <a:srcRect/>
          <a:stretch/>
        </p:blipFill>
        <p:spPr>
          <a:xfrm>
            <a:off x="5650174" y="843686"/>
            <a:ext cx="6252487" cy="2881028"/>
          </a:xfrm>
          <a:prstGeom prst="rect">
            <a:avLst/>
          </a:prstGeom>
          <a:noFill/>
          <a:ln>
            <a:noFill/>
          </a:ln>
        </p:spPr>
      </p:pic>
      <p:pic>
        <p:nvPicPr>
          <p:cNvPr id="151" name="Google Shape;151;p7"/>
          <p:cNvPicPr preferRelativeResize="0"/>
          <p:nvPr/>
        </p:nvPicPr>
        <p:blipFill rotWithShape="1">
          <a:blip r:embed="rId5">
            <a:alphaModFix/>
          </a:blip>
          <a:srcRect t="4509" b="8419"/>
          <a:stretch/>
        </p:blipFill>
        <p:spPr>
          <a:xfrm>
            <a:off x="436728" y="774883"/>
            <a:ext cx="4863155" cy="3018631"/>
          </a:xfrm>
          <a:prstGeom prst="rect">
            <a:avLst/>
          </a:prstGeom>
          <a:noFill/>
          <a:ln>
            <a:noFill/>
          </a:ln>
        </p:spPr>
      </p:pic>
      <p:pic>
        <p:nvPicPr>
          <p:cNvPr id="152" name="Google Shape;152;p7"/>
          <p:cNvPicPr preferRelativeResize="0"/>
          <p:nvPr/>
        </p:nvPicPr>
        <p:blipFill rotWithShape="1">
          <a:blip r:embed="rId6">
            <a:alphaModFix/>
          </a:blip>
          <a:srcRect b="16015"/>
          <a:stretch/>
        </p:blipFill>
        <p:spPr>
          <a:xfrm>
            <a:off x="43218" y="3862317"/>
            <a:ext cx="5650173" cy="2897823"/>
          </a:xfrm>
          <a:prstGeom prst="rect">
            <a:avLst/>
          </a:prstGeom>
          <a:noFill/>
          <a:ln>
            <a:noFill/>
          </a:ln>
        </p:spPr>
      </p:pic>
      <p:cxnSp>
        <p:nvCxnSpPr>
          <p:cNvPr id="153" name="Google Shape;153;p7"/>
          <p:cNvCxnSpPr/>
          <p:nvPr/>
        </p:nvCxnSpPr>
        <p:spPr>
          <a:xfrm>
            <a:off x="1992573" y="586855"/>
            <a:ext cx="9635600" cy="27200"/>
          </a:xfrm>
          <a:prstGeom prst="straightConnector1">
            <a:avLst/>
          </a:prstGeom>
          <a:noFill/>
          <a:ln w="28575" cap="flat" cmpd="sng">
            <a:solidFill>
              <a:srgbClr val="FF6803"/>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8"/>
          <p:cNvSpPr/>
          <p:nvPr/>
        </p:nvSpPr>
        <p:spPr>
          <a:xfrm>
            <a:off x="327546" y="4572000"/>
            <a:ext cx="7058307" cy="1964266"/>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9" name="Google Shape;159;p8"/>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800"/>
              <a:buFont typeface="Calibri"/>
              <a:buNone/>
            </a:pPr>
            <a:r>
              <a:rPr lang="en-US">
                <a:solidFill>
                  <a:srgbClr val="FFFFFF"/>
                </a:solidFill>
              </a:rPr>
              <a:t>                                 Conventillos</a:t>
            </a:r>
            <a:endParaRPr/>
          </a:p>
        </p:txBody>
      </p:sp>
      <p:pic>
        <p:nvPicPr>
          <p:cNvPr id="160" name="Google Shape;160;p8"/>
          <p:cNvPicPr preferRelativeResize="0"/>
          <p:nvPr/>
        </p:nvPicPr>
        <p:blipFill rotWithShape="1">
          <a:blip r:embed="rId3">
            <a:alphaModFix/>
          </a:blip>
          <a:srcRect t="9779" r="1" b="1"/>
          <a:stretch/>
        </p:blipFill>
        <p:spPr>
          <a:xfrm>
            <a:off x="327547" y="321733"/>
            <a:ext cx="7058306" cy="4107392"/>
          </a:xfrm>
          <a:prstGeom prst="rect">
            <a:avLst/>
          </a:prstGeom>
          <a:noFill/>
          <a:ln>
            <a:noFill/>
          </a:ln>
        </p:spPr>
      </p:pic>
      <p:sp>
        <p:nvSpPr>
          <p:cNvPr id="161" name="Google Shape;161;p8"/>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 name="Google Shape;162;p8"/>
          <p:cNvSpPr txBo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en-US" sz="2000">
                <a:solidFill>
                  <a:srgbClr val="FFFFFF"/>
                </a:solidFill>
                <a:latin typeface="Calibri"/>
                <a:ea typeface="Calibri"/>
                <a:cs typeface="Calibri"/>
                <a:sym typeface="Calibri"/>
              </a:rPr>
              <a:t>El conventillo y el rancho, viviendas populares características de este periodo estaban sumidas en condiciones realmente miserables, tales como el hacinamiento e insalubridad, características propias de la vivienda obrera.</a:t>
            </a:r>
            <a:endParaRPr sz="20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9"/>
          <p:cNvSpPr/>
          <p:nvPr/>
        </p:nvSpPr>
        <p:spPr>
          <a:xfrm>
            <a:off x="327546" y="4572000"/>
            <a:ext cx="7058307" cy="1964266"/>
          </a:xfrm>
          <a:prstGeom prst="rect">
            <a:avLst/>
          </a:prstGeom>
          <a:solidFill>
            <a:srgbClr val="453C58">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p9"/>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800"/>
              <a:buFont typeface="Calibri"/>
              <a:buNone/>
            </a:pPr>
            <a:r>
              <a:rPr lang="en-US" sz="4100">
                <a:solidFill>
                  <a:srgbClr val="FFFFFF"/>
                </a:solidFill>
              </a:rPr>
              <a:t>¿Cómo se presenta este problema en la actualidad?</a:t>
            </a:r>
            <a:endParaRPr/>
          </a:p>
        </p:txBody>
      </p:sp>
      <p:pic>
        <p:nvPicPr>
          <p:cNvPr id="169" name="Google Shape;169;p9"/>
          <p:cNvPicPr preferRelativeResize="0"/>
          <p:nvPr/>
        </p:nvPicPr>
        <p:blipFill rotWithShape="1">
          <a:blip r:embed="rId3">
            <a:alphaModFix/>
          </a:blip>
          <a:srcRect t="9209" r="1" b="3612"/>
          <a:stretch/>
        </p:blipFill>
        <p:spPr>
          <a:xfrm>
            <a:off x="327547" y="321733"/>
            <a:ext cx="7058306" cy="4107392"/>
          </a:xfrm>
          <a:prstGeom prst="rect">
            <a:avLst/>
          </a:prstGeom>
          <a:noFill/>
          <a:ln>
            <a:noFill/>
          </a:ln>
        </p:spPr>
      </p:pic>
      <p:sp>
        <p:nvSpPr>
          <p:cNvPr id="170" name="Google Shape;170;p9"/>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1" name="Google Shape;171;p9"/>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0" lvl="0" indent="114300" algn="l" rtl="0">
              <a:lnSpc>
                <a:spcPct val="90000"/>
              </a:lnSpc>
              <a:spcBef>
                <a:spcPts val="0"/>
              </a:spcBef>
              <a:spcAft>
                <a:spcPts val="0"/>
              </a:spcAft>
              <a:buClr>
                <a:schemeClr val="dk1"/>
              </a:buClr>
              <a:buSzPts val="1800"/>
              <a:buFont typeface="Arial"/>
              <a:buNone/>
            </a:pPr>
            <a:endParaRPr sz="2000">
              <a:solidFill>
                <a:srgbClr val="FFFFFF"/>
              </a:solidFill>
            </a:endParaRPr>
          </a:p>
          <a:p>
            <a:pPr marL="0" lvl="0" indent="114300" algn="l" rtl="0">
              <a:lnSpc>
                <a:spcPct val="90000"/>
              </a:lnSpc>
              <a:spcBef>
                <a:spcPts val="600"/>
              </a:spcBef>
              <a:spcAft>
                <a:spcPts val="0"/>
              </a:spcAft>
              <a:buClr>
                <a:schemeClr val="dk1"/>
              </a:buClr>
              <a:buSzPts val="1800"/>
              <a:buFont typeface="Arial"/>
              <a:buNone/>
            </a:pPr>
            <a:endParaRPr sz="2000">
              <a:solidFill>
                <a:srgbClr val="FFFFFF"/>
              </a:solidFill>
            </a:endParaRPr>
          </a:p>
          <a:p>
            <a:pPr marL="0" lvl="0" indent="114300" algn="l" rtl="0">
              <a:lnSpc>
                <a:spcPct val="90000"/>
              </a:lnSpc>
              <a:spcBef>
                <a:spcPts val="600"/>
              </a:spcBef>
              <a:spcAft>
                <a:spcPts val="0"/>
              </a:spcAft>
              <a:buClr>
                <a:schemeClr val="dk1"/>
              </a:buClr>
              <a:buSzPts val="1800"/>
              <a:buFont typeface="Arial"/>
              <a:buNone/>
            </a:pPr>
            <a:endParaRPr sz="2000">
              <a:solidFill>
                <a:srgbClr val="FFFFFF"/>
              </a:solidFill>
            </a:endParaRPr>
          </a:p>
          <a:p>
            <a:pPr marL="0" lvl="0" indent="69850" algn="l" rtl="0">
              <a:lnSpc>
                <a:spcPct val="90000"/>
              </a:lnSpc>
              <a:spcBef>
                <a:spcPts val="600"/>
              </a:spcBef>
              <a:spcAft>
                <a:spcPts val="600"/>
              </a:spcAft>
              <a:buClr>
                <a:schemeClr val="dk1"/>
              </a:buClr>
              <a:buSzPts val="1100"/>
              <a:buFont typeface="Arial"/>
              <a:buNone/>
            </a:pPr>
            <a:endParaRPr sz="2000">
              <a:solidFill>
                <a:srgbClr val="FFFFFF"/>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Panorámica</PresentationFormat>
  <Paragraphs>45</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Montserrat</vt:lpstr>
      <vt:lpstr>Century Schoolbook</vt:lpstr>
      <vt:lpstr>Calibri</vt:lpstr>
      <vt:lpstr>Tema de Office</vt:lpstr>
      <vt:lpstr>Indicadores socioeconómicos y urbanidad a mediados del S.XX en Chile</vt:lpstr>
      <vt:lpstr>Objetivo</vt:lpstr>
      <vt:lpstr>Presentación de PowerPoint</vt:lpstr>
      <vt:lpstr>Edificio Ariztia</vt:lpstr>
      <vt:lpstr>Presentación de PowerPoint</vt:lpstr>
      <vt:lpstr>Migración campo- ciudad</vt:lpstr>
      <vt:lpstr>¿cómo vivían los obreros a comienzos del siglo xx?</vt:lpstr>
      <vt:lpstr>                                 Conventillos</vt:lpstr>
      <vt:lpstr>¿Cómo se presenta este problema en la actualidad?</vt:lpstr>
      <vt:lpstr>Presentación de PowerPoint</vt:lpstr>
      <vt:lpstr>Presentación de PowerPoint</vt:lpstr>
      <vt:lpstr>Presentación de PowerPoint</vt:lpstr>
      <vt:lpstr>Dificultades en acceso a la vivienda en la actualidad</vt:lpstr>
      <vt:lpstr>Presentación de PowerPoint</vt:lpstr>
      <vt:lpstr>El PIB per capita chileno en 1960 era de 505.35 USD  Hacia el año 2018 había aumentado 16.000 USD.</vt:lpstr>
      <vt:lpstr>Presentación de PowerPoint</vt:lpstr>
      <vt:lpstr>Presentación de PowerPoint</vt:lpstr>
      <vt:lpstr>Política habitacional en Chile</vt:lpstr>
      <vt:lpstr>Presentación de PowerPoint</vt:lpstr>
      <vt:lpstr>Reflexión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socioeconómicos y urbanidad a mediados del S.XX en Chile</dc:title>
  <dc:creator>Abraham López</dc:creator>
  <cp:lastModifiedBy>Carmen Barros Ortega</cp:lastModifiedBy>
  <cp:revision>1</cp:revision>
  <dcterms:created xsi:type="dcterms:W3CDTF">2020-08-04T07:53:37Z</dcterms:created>
  <dcterms:modified xsi:type="dcterms:W3CDTF">2021-03-30T13:03:13Z</dcterms:modified>
</cp:coreProperties>
</file>