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69" r:id="rId4"/>
    <p:sldId id="257" r:id="rId5"/>
    <p:sldId id="258" r:id="rId6"/>
    <p:sldId id="274" r:id="rId7"/>
    <p:sldId id="259" r:id="rId8"/>
    <p:sldId id="260" r:id="rId9"/>
    <p:sldId id="270" r:id="rId10"/>
    <p:sldId id="261" r:id="rId11"/>
    <p:sldId id="262" r:id="rId12"/>
    <p:sldId id="271" r:id="rId13"/>
    <p:sldId id="263" r:id="rId14"/>
    <p:sldId id="264" r:id="rId15"/>
    <p:sldId id="265" r:id="rId16"/>
    <p:sldId id="266" r:id="rId17"/>
    <p:sldId id="267" r:id="rId18"/>
    <p:sldId id="273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24F20-C23E-4CB2-AA30-F66B112B350B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0856E-D042-4519-90C1-89A54E8A97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50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1714-3BFA-4454-BC26-6AB84B67B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535E14-A01D-4267-A34E-E173A5212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6A99B-2B8D-4FC2-97EE-51896136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1D56-B232-43E3-9242-108B69E74A41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A433EF-BD6F-4423-936B-86B12905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F0FC2A-6F10-443E-9949-0D5628EA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F1F-FFCA-458C-B74F-B28327D54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4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2A05E-F517-4B89-8FA9-32CE37CE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6D16B4-F5BD-4530-897F-10E30E677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E1F059-6CAC-4140-899B-8A32E659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1D56-B232-43E3-9242-108B69E74A41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CFE196-3284-4DAC-BDFE-78B551CD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515A3C-BE2E-4323-8CBE-40E43B1D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F1F-FFCA-458C-B74F-B28327D54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30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5BAEFC-6670-40E4-B47F-076F5F121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71C1E5-4292-4140-9D1D-B17F51A7E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AFD25B-F075-4AA6-A2B0-553F05C0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1D56-B232-43E3-9242-108B69E74A41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4EEB8A-37F8-4902-836F-C1094B09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BB040-6ADE-4036-82E1-BD9265FA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F1F-FFCA-458C-B74F-B28327D54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7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01707-2A9F-4640-8B63-AAE06206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E1D90F-C7F0-48DD-A504-91B5C364D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99BB9E-3CFD-456B-8B6F-AA3D3601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1D56-B232-43E3-9242-108B69E74A41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324FA2-2FF5-495C-B737-A675B67D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461197-B513-43A3-AADC-68F8F826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F1F-FFCA-458C-B74F-B28327D54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7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9058F-8F49-493E-BD9D-09FFC605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47F716-84CA-403E-8105-557A4D66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F3916-58CF-436F-80E3-E80DE070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1D56-B232-43E3-9242-108B69E74A41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5D317-D8C3-48C3-9047-BB6F8430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A60866-B801-4F4D-BA3D-88C35D20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F1F-FFCA-458C-B74F-B28327D54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9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2A44C-F60A-448E-BF4D-962D84F5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7DD56B-D350-48C3-B68B-2BFDFFFFE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B98F68-63ED-4950-A7CC-5C2B664F9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DABE58-1DF6-4AE1-8B86-3C4F109A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1D56-B232-43E3-9242-108B69E74A41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36F16E-D072-4C9B-A374-BEBE2E6E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8F4FFF-E427-4BA0-AD57-A8560F66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F1F-FFCA-458C-B74F-B28327D54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0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5D3EE-FC9F-4FCA-8589-0B972E85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1D39E0-27A9-4AFA-9796-1146F9272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9DD94E-8FEE-4001-BC57-50910A178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011B91-3215-4CFE-A55C-EDED88C7A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3075E7-F2F6-4787-AFD5-CAFF5A13F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8C54DA-B255-4C41-AFB1-0A65AE16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1D56-B232-43E3-9242-108B69E74A41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B05AD3-75F6-4DC8-904A-27C00BE6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15FE3C-7DD5-40AD-A6D7-0DDA32F7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F1F-FFCA-458C-B74F-B28327D54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17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B952D-EBE4-4E29-B069-7C826D94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697F0E-9B69-40AA-8373-B833E7D3A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1D56-B232-43E3-9242-108B69E74A41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259BB1-65E8-43B7-8A40-C484B4E9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63891A-348C-4976-9415-34317941F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F1F-FFCA-458C-B74F-B28327D54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33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277381-E350-4F39-8992-E2019243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1D56-B232-43E3-9242-108B69E74A41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C9367F-4D7D-43F0-894C-492FA4CE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293E92-35F8-4225-BF1D-B1E1ED0E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F1F-FFCA-458C-B74F-B28327D54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16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E98B6-02F2-4E05-BE89-725138019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32C2BC-E36F-48A7-96E0-CC15C81EF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C5BB8E-56CF-4085-9B90-531DD4937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DB15E-50C5-4DDA-A090-5CD7D124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1D56-B232-43E3-9242-108B69E74A41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197F1-221F-4F7B-8CE4-C51BE5B5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E34A3B-41A7-4688-8DA6-AB634C92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F1F-FFCA-458C-B74F-B28327D54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46BF9-D21F-4443-ACA4-3EF8E7BC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F7681F-5EBB-481B-8F95-6D91F6142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FCF9BF-722D-400C-93EA-C8FB69851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C765F2-5C17-464B-ADA9-FADD49936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1D56-B232-43E3-9242-108B69E74A41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7AB6F9-3267-4862-8E28-31C26486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D65DC9-8311-4A82-BC1F-984A0346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F1F-FFCA-458C-B74F-B28327D54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28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BC6E0A-FEC7-4E15-B8EA-1790D91E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19E226-CDBA-4380-AB71-D4AE17851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84C47-904E-47A3-B77A-F502C0CC9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D1D56-B232-43E3-9242-108B69E74A41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B4805-CE7A-4214-8F15-7E48D148B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FA6622-03E9-49BD-A616-1A17D48EA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5F1F-FFCA-458C-B74F-B28327D549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06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chilenostalgico.c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furcaciones.cl/2013/12/la-villa-y-los-territorios-discursivos-de-la-exclusion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9A3B34-8689-4242-9CE9-7D734492A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s-ES" sz="5800" dirty="0"/>
              <a:t>Cambios demográficos en Chile siglo XX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01A42A-B05A-4D16-BBE4-67A72C190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Segundo medio – Historia</a:t>
            </a:r>
          </a:p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Profesor: Abraham López</a:t>
            </a:r>
          </a:p>
          <a:p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OA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12</a:t>
            </a:r>
          </a:p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Clase </a:t>
            </a:r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N°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13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92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12B890-FC97-48BB-B4EB-01595D24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¿A qué se debe el crecimiento urbano?</a:t>
            </a:r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0D30CBA2-F0D3-4ECF-91C9-35208F0A8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0014"/>
          <a:stretch/>
        </p:blipFill>
        <p:spPr bwMode="auto">
          <a:xfrm>
            <a:off x="5153822" y="881276"/>
            <a:ext cx="6553545" cy="51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5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Shape 299">
            <a:extLst>
              <a:ext uri="{FF2B5EF4-FFF2-40B4-BE49-F238E27FC236}">
                <a16:creationId xmlns:a16="http://schemas.microsoft.com/office/drawing/2014/main" id="{F7FBACAC-96A2-4E98-ABB7-5FB8078DDAAC}"/>
              </a:ext>
            </a:extLst>
          </p:cNvPr>
          <p:cNvSpPr txBox="1">
            <a:spLocks/>
          </p:cNvSpPr>
          <p:nvPr/>
        </p:nvSpPr>
        <p:spPr>
          <a:xfrm>
            <a:off x="838200" y="448721"/>
            <a:ext cx="4707671" cy="122565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Factores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38FF8EBC-95E9-4E96-B50F-5F7D15795ADB}"/>
              </a:ext>
            </a:extLst>
          </p:cNvPr>
          <p:cNvSpPr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bg1"/>
                </a:solidFill>
                <a:latin typeface="Bahnschrift" panose="020B0502040204020203" pitchFamily="34" charset="0"/>
              </a:rPr>
              <a:t>Traslado de campesino hacia las pampas salitreras.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bg1"/>
                </a:solidFill>
                <a:latin typeface="Bahnschrift" panose="020B0502040204020203" pitchFamily="34" charset="0"/>
              </a:rPr>
              <a:t>Nuevas tecnologías disminuyeron la fuerza laboral.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bg1"/>
                </a:solidFill>
                <a:latin typeface="Bahnschrift" panose="020B0502040204020203" pitchFamily="34" charset="0"/>
              </a:rPr>
              <a:t>Traslado de operarios con familias.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bg1"/>
                </a:solidFill>
                <a:latin typeface="Bahnschrift" panose="020B0502040204020203" pitchFamily="34" charset="0"/>
              </a:rPr>
              <a:t>La ocupación de inmigrantes rurales en industrias.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bg1"/>
                </a:solidFill>
                <a:latin typeface="Bahnschrift" panose="020B0502040204020203" pitchFamily="34" charset="0"/>
              </a:rPr>
              <a:t>Extranjeros en zonas urbanas.  </a:t>
            </a:r>
          </a:p>
        </p:txBody>
      </p:sp>
      <p:pic>
        <p:nvPicPr>
          <p:cNvPr id="4" name="Picture 2" descr="Resultado de imagen para campamentos salitreros">
            <a:extLst>
              <a:ext uri="{FF2B5EF4-FFF2-40B4-BE49-F238E27FC236}">
                <a16:creationId xmlns:a16="http://schemas.microsoft.com/office/drawing/2014/main" id="{039EE937-8A09-4F4C-B025-CF394C03B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5" r="-3" b="-3"/>
          <a:stretch/>
        </p:blipFill>
        <p:spPr bwMode="auto">
          <a:xfrm>
            <a:off x="6525453" y="1"/>
            <a:ext cx="5666547" cy="33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97ADF71-CCC7-4081-AC4D-D332FD91B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45" r="-2" b="-2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390">
            <a:extLst>
              <a:ext uri="{FF2B5EF4-FFF2-40B4-BE49-F238E27FC236}">
                <a16:creationId xmlns:a16="http://schemas.microsoft.com/office/drawing/2014/main" id="{1688EDA1-B923-43EB-B3E6-753A472BD6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</a:rPr>
              <a:t>Cambios en las ciudades</a:t>
            </a:r>
          </a:p>
        </p:txBody>
      </p:sp>
      <p:pic>
        <p:nvPicPr>
          <p:cNvPr id="5" name="Picture 2" descr="TranvÃ­a en calle Bustamante con Providencia, 1927">
            <a:extLst>
              <a:ext uri="{FF2B5EF4-FFF2-40B4-BE49-F238E27FC236}">
                <a16:creationId xmlns:a16="http://schemas.microsoft.com/office/drawing/2014/main" id="{003ED7BA-C4C7-48BD-B525-F2132F3E8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r="3" b="13932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391">
            <a:extLst>
              <a:ext uri="{FF2B5EF4-FFF2-40B4-BE49-F238E27FC236}">
                <a16:creationId xmlns:a16="http://schemas.microsoft.com/office/drawing/2014/main" id="{C25EB6B6-78D0-4B8C-980E-5FAEAE159227}"/>
              </a:ext>
            </a:extLst>
          </p:cNvPr>
          <p:cNvSpPr txBox="1">
            <a:spLocks/>
          </p:cNvSpPr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algn="just"/>
            <a:r>
              <a:rPr lang="es-CL" dirty="0">
                <a:latin typeface="Bahnschrift" panose="020B0502040204020203" pitchFamily="34" charset="0"/>
              </a:rPr>
              <a:t>Trasporte urbano, ciudades adoquinadas o asfaltadas.   </a:t>
            </a:r>
          </a:p>
          <a:p>
            <a:pPr marL="571500" algn="just"/>
            <a:r>
              <a:rPr lang="es-CL" dirty="0">
                <a:latin typeface="Bahnschrift" panose="020B0502040204020203" pitchFamily="34" charset="0"/>
              </a:rPr>
              <a:t>Electrificación de ciudades y enclaves mineros. </a:t>
            </a:r>
          </a:p>
          <a:p>
            <a:pPr marL="571500" algn="just"/>
            <a:r>
              <a:rPr lang="es-CL" dirty="0">
                <a:latin typeface="Bahnschrift" panose="020B0502040204020203" pitchFamily="34" charset="0"/>
              </a:rPr>
              <a:t>Agua potable y alcantarillado urbano. </a:t>
            </a:r>
          </a:p>
        </p:txBody>
      </p:sp>
    </p:spTree>
    <p:extLst>
      <p:ext uri="{BB962C8B-B14F-4D97-AF65-F5344CB8AC3E}">
        <p14:creationId xmlns:p14="http://schemas.microsoft.com/office/powerpoint/2010/main" val="289312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hape 363">
            <a:extLst>
              <a:ext uri="{FF2B5EF4-FFF2-40B4-BE49-F238E27FC236}">
                <a16:creationId xmlns:a16="http://schemas.microsoft.com/office/drawing/2014/main" id="{8494AA4D-69DD-4F24-943F-85041386AE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  <a:prstGeom prst="rect">
            <a:avLst/>
          </a:prstGeom>
        </p:spPr>
        <p:txBody>
          <a:bodyPr spcFirstLastPara="1" lIns="91425" tIns="91425" rIns="91425" bIns="91425" anchor="b" anchorCtr="0">
            <a:normAutofit/>
          </a:bodyPr>
          <a:lstStyle/>
          <a:p>
            <a:pPr lvl="0"/>
            <a:br>
              <a:rPr lang="es-CL" sz="3500">
                <a:solidFill>
                  <a:schemeClr val="bg1"/>
                </a:solidFill>
              </a:rPr>
            </a:br>
            <a:r>
              <a:rPr lang="es-CL" sz="3500">
                <a:solidFill>
                  <a:schemeClr val="bg1"/>
                </a:solidFill>
              </a:rPr>
              <a:t>Proyecto Chile Nostálgico  </a:t>
            </a:r>
          </a:p>
        </p:txBody>
      </p:sp>
      <p:sp>
        <p:nvSpPr>
          <p:cNvPr id="6" name="Shape 364">
            <a:extLst>
              <a:ext uri="{FF2B5EF4-FFF2-40B4-BE49-F238E27FC236}">
                <a16:creationId xmlns:a16="http://schemas.microsoft.com/office/drawing/2014/main" id="{9AEDC511-705C-45EA-8A1E-EB6F5D9D50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bg1"/>
                </a:solidFill>
              </a:rPr>
              <a:t>Proyecto de rescate de memoria patrimonial a través de montajes fotográficos que ensamblan escenarios pasados con presentes.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bg1"/>
                </a:solidFill>
              </a:rPr>
              <a:t>Disponible en: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s-CL" sz="2000">
                <a:solidFill>
                  <a:schemeClr val="bg1"/>
                </a:solidFill>
                <a:hlinkClick r:id="rId2"/>
              </a:rPr>
              <a:t>https://chilenostalgico.cl/</a:t>
            </a:r>
            <a:endParaRPr lang="es-ES" sz="2000">
              <a:solidFill>
                <a:schemeClr val="bg1"/>
              </a:solidFill>
            </a:endParaRPr>
          </a:p>
        </p:txBody>
      </p:sp>
      <p:pic>
        <p:nvPicPr>
          <p:cNvPr id="5" name="Picture 2" descr="Resultado de imagen para proyecto chile nostalgico">
            <a:extLst>
              <a:ext uri="{FF2B5EF4-FFF2-40B4-BE49-F238E27FC236}">
                <a16:creationId xmlns:a16="http://schemas.microsoft.com/office/drawing/2014/main" id="{3506DE6C-0D27-41B2-BFF2-2F510C0BB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r="19218"/>
          <a:stretch/>
        </p:blipFill>
        <p:spPr bwMode="auto">
          <a:xfrm>
            <a:off x="5971591" y="977900"/>
            <a:ext cx="6035954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2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4C803CA6-4147-4F64-B8E8-8F8288B8F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1" r="1" b="1386"/>
          <a:stretch/>
        </p:blipFill>
        <p:spPr bwMode="auto"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8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" name="Imagen 5" descr="Edificio con letrero en la calle&#10;&#10;Descripción generada automáticamente">
            <a:extLst>
              <a:ext uri="{FF2B5EF4-FFF2-40B4-BE49-F238E27FC236}">
                <a16:creationId xmlns:a16="http://schemas.microsoft.com/office/drawing/2014/main" id="{8FBF8F61-6D98-463E-82CD-1D65C6F25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r="-2" b="2218"/>
          <a:stretch/>
        </p:blipFill>
        <p:spPr>
          <a:xfrm>
            <a:off x="1867006" y="118753"/>
            <a:ext cx="8550944" cy="661518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1B93CFE-A6DC-4CB2-A780-0D83F8943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799" y="1141470"/>
            <a:ext cx="4394753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2" descr="http://chilenostalgico.cl/wp-content/uploads/2016/04/0214.jpg">
            <a:extLst>
              <a:ext uri="{FF2B5EF4-FFF2-40B4-BE49-F238E27FC236}">
                <a16:creationId xmlns:a16="http://schemas.microsoft.com/office/drawing/2014/main" id="{7768A345-77CF-45CA-85C3-5615F0226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" r="-2" b="-2"/>
          <a:stretch/>
        </p:blipFill>
        <p:spPr bwMode="auto">
          <a:xfrm>
            <a:off x="1867006" y="118753"/>
            <a:ext cx="8550944" cy="66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1B93CFE-A6DC-4CB2-A780-0D83F8943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799" y="1141470"/>
            <a:ext cx="4394753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19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3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exterior, camino, edificio, calle&#10;&#10;Descripción generada automáticamente">
            <a:extLst>
              <a:ext uri="{FF2B5EF4-FFF2-40B4-BE49-F238E27FC236}">
                <a16:creationId xmlns:a16="http://schemas.microsoft.com/office/drawing/2014/main" id="{6797F88D-826F-48A1-A29D-649113D04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7" b="237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43208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ED7CEC-1BF0-4326-9DEB-0840C812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s-ES">
                <a:solidFill>
                  <a:schemeClr val="bg1"/>
                </a:solidFill>
              </a:rPr>
              <a:t>Actividad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DDF672-6EDE-4405-9CC8-A379C684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¿De qué manera el desarrollo de las ciudades ha favorecido la vida de sus habitantes?</a:t>
            </a:r>
          </a:p>
          <a:p>
            <a:pPr marL="0" indent="0"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¿Qué rol cumplen las políticas publicas en los cambios demográficos durante el siglo XX?</a:t>
            </a:r>
          </a:p>
          <a:p>
            <a:pPr marL="0" indent="0"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¿Qué problemas observas en el crecimiento de las ciudades en la actualidad?</a:t>
            </a: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1C1FF4-CCF3-4A07-A35F-E345C20A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bg1"/>
                </a:solidFill>
              </a:rPr>
              <a:t>Objetivo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ECB85D-D204-42E8-8EFC-7D5B2EC2D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>
                <a:solidFill>
                  <a:schemeClr val="bg1"/>
                </a:solidFill>
              </a:rPr>
              <a:t>Analizar los cambios demográficos ocurridos durante la primera mitad del siglo XX, considerando factores sociales, políticos y económicos.</a:t>
            </a:r>
          </a:p>
        </p:txBody>
      </p:sp>
    </p:spTree>
    <p:extLst>
      <p:ext uri="{BB962C8B-B14F-4D97-AF65-F5344CB8AC3E}">
        <p14:creationId xmlns:p14="http://schemas.microsoft.com/office/powerpoint/2010/main" val="121007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3ED4DD-4D3A-41B4-9340-455D0130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Inicio</a:t>
            </a:r>
          </a:p>
        </p:txBody>
      </p:sp>
      <p:pic>
        <p:nvPicPr>
          <p:cNvPr id="6" name="Picture 6" descr="http://2.bp.blogspot.com/_tARQIPBPqDA/SOPjpXErc3I/AAAAAAAAAAw/FW1ITcUnRRc/s320/mujer+con+derechos.jpg">
            <a:extLst>
              <a:ext uri="{FF2B5EF4-FFF2-40B4-BE49-F238E27FC236}">
                <a16:creationId xmlns:a16="http://schemas.microsoft.com/office/drawing/2014/main" id="{4AC60AA2-639E-4D3C-BF35-E85DAB22E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 b="25060"/>
          <a:stretch/>
        </p:blipFill>
        <p:spPr bwMode="auto">
          <a:xfrm>
            <a:off x="327549" y="2454903"/>
            <a:ext cx="3442801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chile en la decada de 1950 y la actualidad">
            <a:extLst>
              <a:ext uri="{FF2B5EF4-FFF2-40B4-BE49-F238E27FC236}">
                <a16:creationId xmlns:a16="http://schemas.microsoft.com/office/drawing/2014/main" id="{609F27F4-2BA1-448B-98A1-21B5BD97B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2" b="6756"/>
          <a:stretch/>
        </p:blipFill>
        <p:spPr bwMode="auto">
          <a:xfrm>
            <a:off x="3942260" y="2454902"/>
            <a:ext cx="3442803" cy="19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n para marchas feministas chile">
            <a:extLst>
              <a:ext uri="{FF2B5EF4-FFF2-40B4-BE49-F238E27FC236}">
                <a16:creationId xmlns:a16="http://schemas.microsoft.com/office/drawing/2014/main" id="{4C981504-1CE3-4AE6-BA8B-1057BFF96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/>
          <a:stretch/>
        </p:blipFill>
        <p:spPr bwMode="auto">
          <a:xfrm>
            <a:off x="329183" y="4572000"/>
            <a:ext cx="3447288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escuela en la actualidad">
            <a:extLst>
              <a:ext uri="{FF2B5EF4-FFF2-40B4-BE49-F238E27FC236}">
                <a16:creationId xmlns:a16="http://schemas.microsoft.com/office/drawing/2014/main" id="{814D699E-9F59-4EA0-9CA1-6E7DE3330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" b="-6"/>
          <a:stretch/>
        </p:blipFill>
        <p:spPr bwMode="auto">
          <a:xfrm>
            <a:off x="3941061" y="4572285"/>
            <a:ext cx="3447288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EAD43D1-A894-45DA-9F07-01745150490C}"/>
              </a:ext>
            </a:extLst>
          </p:cNvPr>
          <p:cNvSpPr/>
          <p:nvPr/>
        </p:nvSpPr>
        <p:spPr>
          <a:xfrm>
            <a:off x="7957973" y="763523"/>
            <a:ext cx="3511296" cy="533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¿Qué debates propios del siglo XX continúan vigentes en la actualidad? ¿A qué se debe esto?</a:t>
            </a:r>
          </a:p>
        </p:txBody>
      </p:sp>
    </p:spTree>
    <p:extLst>
      <p:ext uri="{BB962C8B-B14F-4D97-AF65-F5344CB8AC3E}">
        <p14:creationId xmlns:p14="http://schemas.microsoft.com/office/powerpoint/2010/main" val="96911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6D9343-1276-40F6-8104-750A7173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CL" sz="3600" dirty="0">
                <a:solidFill>
                  <a:srgbClr val="FFFFFF"/>
                </a:solidFill>
              </a:rPr>
              <a:t>Demografía chilena hacia mediados del siglo XX</a:t>
            </a:r>
          </a:p>
        </p:txBody>
      </p:sp>
      <p:pic>
        <p:nvPicPr>
          <p:cNvPr id="4" name="Picture 6" descr="Resultado de imagen para esperanza de vida durante la primera decada del siglo xx chile">
            <a:extLst>
              <a:ext uri="{FF2B5EF4-FFF2-40B4-BE49-F238E27FC236}">
                <a16:creationId xmlns:a16="http://schemas.microsoft.com/office/drawing/2014/main" id="{94D8BA50-97F3-490D-8AED-09038C6FF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4" b="-2"/>
          <a:stretch/>
        </p:blipFill>
        <p:spPr bwMode="auto">
          <a:xfrm>
            <a:off x="804101" y="804101"/>
            <a:ext cx="6730556" cy="52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F7D60EB-73F2-4AE0-8363-C065852F1E45}"/>
              </a:ext>
            </a:extLst>
          </p:cNvPr>
          <p:cNvSpPr txBox="1"/>
          <p:nvPr/>
        </p:nvSpPr>
        <p:spPr>
          <a:xfrm>
            <a:off x="7835105" y="3072208"/>
            <a:ext cx="3264916" cy="266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FFFFFF"/>
                </a:solidFill>
              </a:rPr>
              <a:t>¿Qué información nos entrega el gráfico sobre la población chilena de mediados del siglo XX?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FFFFFF"/>
                </a:solidFill>
              </a:rPr>
              <a:t>¿A qué se debe el fenómeno expresado en este?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8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5EB6BE-FA07-4BA8-A0A8-6E835D436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917" y="847827"/>
            <a:ext cx="470934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Causas de los cambios demográficos</a:t>
            </a:r>
          </a:p>
        </p:txBody>
      </p:sp>
      <p:pic>
        <p:nvPicPr>
          <p:cNvPr id="4" name="Picture 2" descr="http://www.saladehistoria.com/geo/Cont/images/C031b.gif">
            <a:extLst>
              <a:ext uri="{FF2B5EF4-FFF2-40B4-BE49-F238E27FC236}">
                <a16:creationId xmlns:a16="http://schemas.microsoft.com/office/drawing/2014/main" id="{ED85FFDD-1BFB-4279-8F75-CE9F1A5AB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" b="3"/>
          <a:stretch/>
        </p:blipFill>
        <p:spPr bwMode="auto">
          <a:xfrm>
            <a:off x="914401" y="847827"/>
            <a:ext cx="4929098" cy="52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10">
            <a:extLst>
              <a:ext uri="{FF2B5EF4-FFF2-40B4-BE49-F238E27FC236}">
                <a16:creationId xmlns:a16="http://schemas.microsoft.com/office/drawing/2014/main" id="{6AE87D58-2E67-4DD8-BAA0-9EA5F37FC1C1}"/>
              </a:ext>
            </a:extLst>
          </p:cNvPr>
          <p:cNvSpPr txBox="1">
            <a:spLocks/>
          </p:cNvSpPr>
          <p:nvPr/>
        </p:nvSpPr>
        <p:spPr>
          <a:xfrm>
            <a:off x="6595228" y="2508105"/>
            <a:ext cx="4709345" cy="363249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/>
              <a:t>Disminuye la tasa de mortalidad.</a:t>
            </a:r>
          </a:p>
          <a:p>
            <a:r>
              <a:rPr lang="es-CL" sz="2000" dirty="0"/>
              <a:t>Aumento de la esperanza de vida.</a:t>
            </a:r>
          </a:p>
          <a:p>
            <a:r>
              <a:rPr lang="es-CL" sz="2000" dirty="0"/>
              <a:t>Aumenta la tasa de natalidad. </a:t>
            </a:r>
          </a:p>
          <a:p>
            <a:endParaRPr lang="es-CL" sz="2000" dirty="0"/>
          </a:p>
          <a:p>
            <a:r>
              <a:rPr lang="es-CL" sz="2000" dirty="0"/>
              <a:t>Políticas publicas de salud.</a:t>
            </a:r>
          </a:p>
          <a:p>
            <a:r>
              <a:rPr lang="es-CL" sz="2000" dirty="0"/>
              <a:t>Introducción de nueva tecnología médica.</a:t>
            </a:r>
          </a:p>
          <a:p>
            <a:r>
              <a:rPr lang="es-CL" sz="2000" dirty="0"/>
              <a:t>Mejores condiciones de vivienda e higiene.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592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60D2F8-2B08-439A-B97C-29201633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05" y="2175028"/>
            <a:ext cx="3377183" cy="291938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CL" dirty="0">
                <a:solidFill>
                  <a:schemeClr val="bg1"/>
                </a:solidFill>
              </a:rPr>
              <a:t>¿Qué factores pueden explicar una alta mortalidad infantil?</a:t>
            </a:r>
          </a:p>
        </p:txBody>
      </p:sp>
      <p:pic>
        <p:nvPicPr>
          <p:cNvPr id="4" name="Imagen 3" descr="Una captura de pantalla de un celular con texto e imagen&#10;&#10;Descripción generada automáticamente">
            <a:extLst>
              <a:ext uri="{FF2B5EF4-FFF2-40B4-BE49-F238E27FC236}">
                <a16:creationId xmlns:a16="http://schemas.microsoft.com/office/drawing/2014/main" id="{641AE429-2B75-466B-BC48-E16AFCD75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r="8783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1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DF6DAD-6680-48EA-B64B-A5F5A4E46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94" y="364885"/>
            <a:ext cx="6025896" cy="57929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CA426F-BFCC-44DE-91B6-A8B9D33C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700186"/>
            <a:ext cx="5374494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Composición etaria de la población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C3003A5-AEA8-429A-9D31-E462CEA9B3D9}"/>
              </a:ext>
            </a:extLst>
          </p:cNvPr>
          <p:cNvSpPr/>
          <p:nvPr/>
        </p:nvSpPr>
        <p:spPr>
          <a:xfrm>
            <a:off x="950976" y="2066544"/>
            <a:ext cx="5374494" cy="378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¿Por qué crees que la población tiene esta composición?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¿Qué consecuencias puede tener para un país que el grupo etario mayoritario sean jóvenes?</a:t>
            </a:r>
          </a:p>
        </p:txBody>
      </p:sp>
      <p:pic>
        <p:nvPicPr>
          <p:cNvPr id="4" name="Picture 2" descr="Resultado de imagen para esperanza de vida durante la primera decada del siglo xx chile">
            <a:extLst>
              <a:ext uri="{FF2B5EF4-FFF2-40B4-BE49-F238E27FC236}">
                <a16:creationId xmlns:a16="http://schemas.microsoft.com/office/drawing/2014/main" id="{52F454EC-F4F7-4468-ADD6-AC779EBC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3206" y="365760"/>
            <a:ext cx="371856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niÃ±os trabajadores en minas de carbon 1900 chile">
            <a:extLst>
              <a:ext uri="{FF2B5EF4-FFF2-40B4-BE49-F238E27FC236}">
                <a16:creationId xmlns:a16="http://schemas.microsoft.com/office/drawing/2014/main" id="{0CB6E65D-8A06-40B5-8C67-02F7E89B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0766" y="3375981"/>
            <a:ext cx="4663440" cy="27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26B8D1-D7C5-4525-BE13-DDBD7FC8998B}"/>
              </a:ext>
            </a:extLst>
          </p:cNvPr>
          <p:cNvSpPr txBox="1"/>
          <p:nvPr/>
        </p:nvSpPr>
        <p:spPr>
          <a:xfrm>
            <a:off x="6930766" y="5873253"/>
            <a:ext cx="4663440" cy="27747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CL" sz="850">
                <a:solidFill>
                  <a:srgbClr val="FFFFFF"/>
                </a:solidFill>
              </a:rPr>
              <a:t>Niños trabajadores en minas de carbón Curanilahue, siglo XX Chile. </a:t>
            </a:r>
          </a:p>
        </p:txBody>
      </p:sp>
    </p:spTree>
    <p:extLst>
      <p:ext uri="{BB962C8B-B14F-4D97-AF65-F5344CB8AC3E}">
        <p14:creationId xmlns:p14="http://schemas.microsoft.com/office/powerpoint/2010/main" val="4596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3B8EB3-04B0-4209-BDB1-AD15CD5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migración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Campo-ciudad</a:t>
            </a:r>
          </a:p>
        </p:txBody>
      </p:sp>
      <p:sp>
        <p:nvSpPr>
          <p:cNvPr id="5" name="Shape 329">
            <a:extLst>
              <a:ext uri="{FF2B5EF4-FFF2-40B4-BE49-F238E27FC236}">
                <a16:creationId xmlns:a16="http://schemas.microsoft.com/office/drawing/2014/main" id="{CAAE80ED-4F68-4554-AD5F-745A1A18DB94}"/>
              </a:ext>
            </a:extLst>
          </p:cNvPr>
          <p:cNvSpPr txBox="1">
            <a:spLocks/>
          </p:cNvSpPr>
          <p:nvPr/>
        </p:nvSpPr>
        <p:spPr>
          <a:xfrm>
            <a:off x="804672" y="2121763"/>
            <a:ext cx="5157216" cy="377301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/>
            <a:r>
              <a:rPr lang="es-CL" sz="2000" dirty="0"/>
              <a:t>¿Qué nos muestra el cuadro?</a:t>
            </a:r>
          </a:p>
          <a:p>
            <a:pPr marL="171450"/>
            <a:r>
              <a:rPr lang="es-CL" sz="2000" dirty="0"/>
              <a:t>¿Cómo era la población?</a:t>
            </a:r>
          </a:p>
          <a:p>
            <a:pPr marL="171450"/>
            <a:r>
              <a:rPr lang="es-CL" sz="2000" dirty="0"/>
              <a:t>¿Qué datos te llaman la atención?</a:t>
            </a:r>
          </a:p>
          <a:p>
            <a:pPr marL="171450"/>
            <a:r>
              <a:rPr lang="es-CL" sz="2000" dirty="0"/>
              <a:t>¿A que crees que se debe este fenómeno?</a:t>
            </a:r>
          </a:p>
          <a:p>
            <a:pPr marL="0">
              <a:spcBef>
                <a:spcPts val="600"/>
              </a:spcBef>
            </a:pPr>
            <a:endParaRPr lang="en-US" sz="2000" dirty="0"/>
          </a:p>
        </p:txBody>
      </p:sp>
      <p:pic>
        <p:nvPicPr>
          <p:cNvPr id="4" name="Picture 2" descr="Resultado de imagen para poblacion total urbana y rural de chile">
            <a:extLst>
              <a:ext uri="{FF2B5EF4-FFF2-40B4-BE49-F238E27FC236}">
                <a16:creationId xmlns:a16="http://schemas.microsoft.com/office/drawing/2014/main" id="{3DC200F3-37A8-418A-A9DF-D77B5F8DF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6" t="22661" r="36501" b="22300"/>
          <a:stretch/>
        </p:blipFill>
        <p:spPr bwMode="auto">
          <a:xfrm>
            <a:off x="7381646" y="484632"/>
            <a:ext cx="3912954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2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Foto en blanco y negro de una ciudad&#10;&#10;Descripción generada automáticamente">
            <a:extLst>
              <a:ext uri="{FF2B5EF4-FFF2-40B4-BE49-F238E27FC236}">
                <a16:creationId xmlns:a16="http://schemas.microsoft.com/office/drawing/2014/main" id="{BAB529E4-B8F6-4475-8ACE-0A73BA34E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389" b="37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695D99-99A3-47CB-9BAC-15C839626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dirty="0"/>
              <a:t>¿Qué relación tuvo el sostenido aumento de la población urbana con la politización de las clases medias y bajas?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4B0EB2-B537-4FED-8EFA-87B928457D06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www.bifurcaciones.cl/2013/12/la-villa-y-los-territorios-discursivos-de-la-exclus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3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408</Words>
  <Application>Microsoft Office PowerPoint</Application>
  <PresentationFormat>Panorámica</PresentationFormat>
  <Paragraphs>56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Bahnschrift</vt:lpstr>
      <vt:lpstr>Calibri</vt:lpstr>
      <vt:lpstr>Calibri Light</vt:lpstr>
      <vt:lpstr>Tema de Office</vt:lpstr>
      <vt:lpstr>Cambios demográficos en Chile siglo XX</vt:lpstr>
      <vt:lpstr>Objetivo</vt:lpstr>
      <vt:lpstr>Inicio</vt:lpstr>
      <vt:lpstr>Demografía chilena hacia mediados del siglo XX</vt:lpstr>
      <vt:lpstr>Causas de los cambios demográficos</vt:lpstr>
      <vt:lpstr>¿Qué factores pueden explicar una alta mortalidad infantil?</vt:lpstr>
      <vt:lpstr>Composición etaria de la población</vt:lpstr>
      <vt:lpstr>La migración Campo-ciudad</vt:lpstr>
      <vt:lpstr>Presentación de PowerPoint</vt:lpstr>
      <vt:lpstr>¿A qué se debe el crecimiento urbano?</vt:lpstr>
      <vt:lpstr>Presentación de PowerPoint</vt:lpstr>
      <vt:lpstr>Cambios en las ciudades</vt:lpstr>
      <vt:lpstr> Proyecto Chile Nostálgico  </vt:lpstr>
      <vt:lpstr>Presentación de PowerPoint</vt:lpstr>
      <vt:lpstr>Presentación de PowerPoint</vt:lpstr>
      <vt:lpstr>Presentación de PowerPoint</vt:lpstr>
      <vt:lpstr>Presentación de PowerPoint</vt:lpstr>
      <vt:lpstr>Actividad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Cambios demográficos en Chile siglo XX</dc:title>
  <dc:creator>Abraham López</dc:creator>
  <cp:lastModifiedBy>Carmen Barros Ortega</cp:lastModifiedBy>
  <cp:revision>5</cp:revision>
  <dcterms:created xsi:type="dcterms:W3CDTF">2020-07-31T10:14:26Z</dcterms:created>
  <dcterms:modified xsi:type="dcterms:W3CDTF">2021-09-10T16:27:45Z</dcterms:modified>
</cp:coreProperties>
</file>