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415" r:id="rId4"/>
    <p:sldId id="414" r:id="rId5"/>
    <p:sldId id="402" r:id="rId6"/>
    <p:sldId id="401" r:id="rId7"/>
    <p:sldId id="418" r:id="rId8"/>
    <p:sldId id="403" r:id="rId9"/>
    <p:sldId id="405" r:id="rId10"/>
    <p:sldId id="416" r:id="rId11"/>
    <p:sldId id="409" r:id="rId12"/>
    <p:sldId id="412" r:id="rId13"/>
    <p:sldId id="417" r:id="rId14"/>
    <p:sldId id="419" r:id="rId15"/>
    <p:sldId id="408" r:id="rId16"/>
    <p:sldId id="410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2DFC1-6B46-45EF-9091-737A2375AE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0F7CAC-9636-4931-B71E-9925ABE479E2}">
      <dgm:prSet/>
      <dgm:spPr/>
      <dgm:t>
        <a:bodyPr/>
        <a:lstStyle/>
        <a:p>
          <a:r>
            <a:rPr lang="es-ES"/>
            <a:t>Fue apoyado por los sectores populares y medios.</a:t>
          </a:r>
          <a:endParaRPr lang="en-US"/>
        </a:p>
      </dgm:t>
    </dgm:pt>
    <dgm:pt modelId="{0258D4D8-4433-46AF-A09A-B86A404AB6DE}" type="parTrans" cxnId="{1EDA1A5B-E697-4B7D-8110-CCDA4212F514}">
      <dgm:prSet/>
      <dgm:spPr/>
      <dgm:t>
        <a:bodyPr/>
        <a:lstStyle/>
        <a:p>
          <a:endParaRPr lang="en-US"/>
        </a:p>
      </dgm:t>
    </dgm:pt>
    <dgm:pt modelId="{3F4636A8-5911-4108-8BE1-C4530E5A136A}" type="sibTrans" cxnId="{1EDA1A5B-E697-4B7D-8110-CCDA4212F514}">
      <dgm:prSet/>
      <dgm:spPr/>
      <dgm:t>
        <a:bodyPr/>
        <a:lstStyle/>
        <a:p>
          <a:endParaRPr lang="en-US"/>
        </a:p>
      </dgm:t>
    </dgm:pt>
    <dgm:pt modelId="{8C297745-C58A-43AA-8B0C-FAEB28FF7A31}">
      <dgm:prSet/>
      <dgm:spPr/>
      <dgm:t>
        <a:bodyPr/>
        <a:lstStyle/>
        <a:p>
          <a:r>
            <a:rPr lang="es-ES"/>
            <a:t>Su gobierno planteó una importante legislación laboral y social, que fue obstruida por la oligarquía en el Congreso.</a:t>
          </a:r>
          <a:endParaRPr lang="en-US"/>
        </a:p>
      </dgm:t>
    </dgm:pt>
    <dgm:pt modelId="{618B272C-5A17-49D3-A017-A57285453AFB}" type="parTrans" cxnId="{855AEF37-822D-420E-9CEA-EF04FA7B7AD5}">
      <dgm:prSet/>
      <dgm:spPr/>
      <dgm:t>
        <a:bodyPr/>
        <a:lstStyle/>
        <a:p>
          <a:endParaRPr lang="en-US"/>
        </a:p>
      </dgm:t>
    </dgm:pt>
    <dgm:pt modelId="{9D005FDA-A53F-46A6-801D-3595D374E6F4}" type="sibTrans" cxnId="{855AEF37-822D-420E-9CEA-EF04FA7B7AD5}">
      <dgm:prSet/>
      <dgm:spPr/>
      <dgm:t>
        <a:bodyPr/>
        <a:lstStyle/>
        <a:p>
          <a:endParaRPr lang="en-US"/>
        </a:p>
      </dgm:t>
    </dgm:pt>
    <dgm:pt modelId="{BDF12227-63C9-4FCE-9F0D-665A103225B6}">
      <dgm:prSet/>
      <dgm:spPr/>
      <dgm:t>
        <a:bodyPr/>
        <a:lstStyle/>
        <a:p>
          <a:r>
            <a:rPr lang="es-ES"/>
            <a:t>Dificultades económicas por la disminución de ingresos fiscales y el aumento de la deuda externa.</a:t>
          </a:r>
          <a:endParaRPr lang="en-US"/>
        </a:p>
      </dgm:t>
    </dgm:pt>
    <dgm:pt modelId="{CFF07C40-27B5-4183-B1F7-ACD11A60CD67}" type="parTrans" cxnId="{AB73C73C-37DF-4379-82FC-EB0C4FBDBC4E}">
      <dgm:prSet/>
      <dgm:spPr/>
      <dgm:t>
        <a:bodyPr/>
        <a:lstStyle/>
        <a:p>
          <a:endParaRPr lang="en-US"/>
        </a:p>
      </dgm:t>
    </dgm:pt>
    <dgm:pt modelId="{9DA1846C-2C9D-4B7A-A7C6-8F738EF37656}" type="sibTrans" cxnId="{AB73C73C-37DF-4379-82FC-EB0C4FBDBC4E}">
      <dgm:prSet/>
      <dgm:spPr/>
      <dgm:t>
        <a:bodyPr/>
        <a:lstStyle/>
        <a:p>
          <a:endParaRPr lang="en-US"/>
        </a:p>
      </dgm:t>
    </dgm:pt>
    <dgm:pt modelId="{3FCA611A-E460-4A33-9E56-91172C0E1F63}">
      <dgm:prSet/>
      <dgm:spPr/>
      <dgm:t>
        <a:bodyPr/>
        <a:lstStyle/>
        <a:p>
          <a:r>
            <a:rPr lang="es-ES"/>
            <a:t>A fines de su periodo, se agudizó el malestar social de los sectores medios y populares.</a:t>
          </a:r>
          <a:endParaRPr lang="en-US"/>
        </a:p>
      </dgm:t>
    </dgm:pt>
    <dgm:pt modelId="{20B7F479-7BDF-47C5-BBD8-8A143157B6E0}" type="parTrans" cxnId="{E09BB8F2-4AB2-4C36-9839-79DBCBA8E020}">
      <dgm:prSet/>
      <dgm:spPr/>
      <dgm:t>
        <a:bodyPr/>
        <a:lstStyle/>
        <a:p>
          <a:endParaRPr lang="en-US"/>
        </a:p>
      </dgm:t>
    </dgm:pt>
    <dgm:pt modelId="{0E23326A-54E8-4EC4-988B-F4E435891322}" type="sibTrans" cxnId="{E09BB8F2-4AB2-4C36-9839-79DBCBA8E020}">
      <dgm:prSet/>
      <dgm:spPr/>
      <dgm:t>
        <a:bodyPr/>
        <a:lstStyle/>
        <a:p>
          <a:endParaRPr lang="en-US"/>
        </a:p>
      </dgm:t>
    </dgm:pt>
    <dgm:pt modelId="{7EA31B94-5EB8-462A-A738-D9CBEA7D9EC6}" type="pres">
      <dgm:prSet presAssocID="{CC62DFC1-6B46-45EF-9091-737A2375AE4D}" presName="linear" presStyleCnt="0">
        <dgm:presLayoutVars>
          <dgm:animLvl val="lvl"/>
          <dgm:resizeHandles val="exact"/>
        </dgm:presLayoutVars>
      </dgm:prSet>
      <dgm:spPr/>
    </dgm:pt>
    <dgm:pt modelId="{93772748-CEBE-41B8-81FB-CD87DC26098F}" type="pres">
      <dgm:prSet presAssocID="{950F7CAC-9636-4931-B71E-9925ABE479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779287-CF5E-4CCC-9573-E3DB52DEE3B9}" type="pres">
      <dgm:prSet presAssocID="{3F4636A8-5911-4108-8BE1-C4530E5A136A}" presName="spacer" presStyleCnt="0"/>
      <dgm:spPr/>
    </dgm:pt>
    <dgm:pt modelId="{E7A931FE-33E1-41D2-A52A-85F24E83DFB9}" type="pres">
      <dgm:prSet presAssocID="{8C297745-C58A-43AA-8B0C-FAEB28FF7A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680594-425B-4FA1-8F15-CB3C69EB1F96}" type="pres">
      <dgm:prSet presAssocID="{9D005FDA-A53F-46A6-801D-3595D374E6F4}" presName="spacer" presStyleCnt="0"/>
      <dgm:spPr/>
    </dgm:pt>
    <dgm:pt modelId="{ABA8508B-0ED9-4F44-AD0A-9E407B3AA5AD}" type="pres">
      <dgm:prSet presAssocID="{BDF12227-63C9-4FCE-9F0D-665A103225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13CE112-1B42-473A-8BAF-C3ACF7708032}" type="pres">
      <dgm:prSet presAssocID="{9DA1846C-2C9D-4B7A-A7C6-8F738EF37656}" presName="spacer" presStyleCnt="0"/>
      <dgm:spPr/>
    </dgm:pt>
    <dgm:pt modelId="{FD2FFF35-F689-4F5F-9DAD-A2DEB1287246}" type="pres">
      <dgm:prSet presAssocID="{3FCA611A-E460-4A33-9E56-91172C0E1F6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890021-B057-4590-88DB-0FF77DD67530}" type="presOf" srcId="{CC62DFC1-6B46-45EF-9091-737A2375AE4D}" destId="{7EA31B94-5EB8-462A-A738-D9CBEA7D9EC6}" srcOrd="0" destOrd="0" presId="urn:microsoft.com/office/officeart/2005/8/layout/vList2"/>
    <dgm:cxn modelId="{855AEF37-822D-420E-9CEA-EF04FA7B7AD5}" srcId="{CC62DFC1-6B46-45EF-9091-737A2375AE4D}" destId="{8C297745-C58A-43AA-8B0C-FAEB28FF7A31}" srcOrd="1" destOrd="0" parTransId="{618B272C-5A17-49D3-A017-A57285453AFB}" sibTransId="{9D005FDA-A53F-46A6-801D-3595D374E6F4}"/>
    <dgm:cxn modelId="{CEB22A3A-59C7-45BA-B90F-0FD4F58A2587}" type="presOf" srcId="{8C297745-C58A-43AA-8B0C-FAEB28FF7A31}" destId="{E7A931FE-33E1-41D2-A52A-85F24E83DFB9}" srcOrd="0" destOrd="0" presId="urn:microsoft.com/office/officeart/2005/8/layout/vList2"/>
    <dgm:cxn modelId="{AB73C73C-37DF-4379-82FC-EB0C4FBDBC4E}" srcId="{CC62DFC1-6B46-45EF-9091-737A2375AE4D}" destId="{BDF12227-63C9-4FCE-9F0D-665A103225B6}" srcOrd="2" destOrd="0" parTransId="{CFF07C40-27B5-4183-B1F7-ACD11A60CD67}" sibTransId="{9DA1846C-2C9D-4B7A-A7C6-8F738EF37656}"/>
    <dgm:cxn modelId="{1EDA1A5B-E697-4B7D-8110-CCDA4212F514}" srcId="{CC62DFC1-6B46-45EF-9091-737A2375AE4D}" destId="{950F7CAC-9636-4931-B71E-9925ABE479E2}" srcOrd="0" destOrd="0" parTransId="{0258D4D8-4433-46AF-A09A-B86A404AB6DE}" sibTransId="{3F4636A8-5911-4108-8BE1-C4530E5A136A}"/>
    <dgm:cxn modelId="{B93EC64B-90E1-4B4E-9186-C2A86DE2C2B9}" type="presOf" srcId="{BDF12227-63C9-4FCE-9F0D-665A103225B6}" destId="{ABA8508B-0ED9-4F44-AD0A-9E407B3AA5AD}" srcOrd="0" destOrd="0" presId="urn:microsoft.com/office/officeart/2005/8/layout/vList2"/>
    <dgm:cxn modelId="{45E471D1-C18C-47FB-9581-856AF9D4D33E}" type="presOf" srcId="{950F7CAC-9636-4931-B71E-9925ABE479E2}" destId="{93772748-CEBE-41B8-81FB-CD87DC26098F}" srcOrd="0" destOrd="0" presId="urn:microsoft.com/office/officeart/2005/8/layout/vList2"/>
    <dgm:cxn modelId="{E09BB8F2-4AB2-4C36-9839-79DBCBA8E020}" srcId="{CC62DFC1-6B46-45EF-9091-737A2375AE4D}" destId="{3FCA611A-E460-4A33-9E56-91172C0E1F63}" srcOrd="3" destOrd="0" parTransId="{20B7F479-7BDF-47C5-BBD8-8A143157B6E0}" sibTransId="{0E23326A-54E8-4EC4-988B-F4E435891322}"/>
    <dgm:cxn modelId="{461E97FC-8425-4E6F-9DDA-489265D69C97}" type="presOf" srcId="{3FCA611A-E460-4A33-9E56-91172C0E1F63}" destId="{FD2FFF35-F689-4F5F-9DAD-A2DEB1287246}" srcOrd="0" destOrd="0" presId="urn:microsoft.com/office/officeart/2005/8/layout/vList2"/>
    <dgm:cxn modelId="{3DEABC87-AF70-4974-8B44-B726D8DDBFD8}" type="presParOf" srcId="{7EA31B94-5EB8-462A-A738-D9CBEA7D9EC6}" destId="{93772748-CEBE-41B8-81FB-CD87DC26098F}" srcOrd="0" destOrd="0" presId="urn:microsoft.com/office/officeart/2005/8/layout/vList2"/>
    <dgm:cxn modelId="{8E7A787C-3239-46CD-A25F-F61C7DA889B0}" type="presParOf" srcId="{7EA31B94-5EB8-462A-A738-D9CBEA7D9EC6}" destId="{18779287-CF5E-4CCC-9573-E3DB52DEE3B9}" srcOrd="1" destOrd="0" presId="urn:microsoft.com/office/officeart/2005/8/layout/vList2"/>
    <dgm:cxn modelId="{8F8F564B-6608-4700-B18A-632DC0C95075}" type="presParOf" srcId="{7EA31B94-5EB8-462A-A738-D9CBEA7D9EC6}" destId="{E7A931FE-33E1-41D2-A52A-85F24E83DFB9}" srcOrd="2" destOrd="0" presId="urn:microsoft.com/office/officeart/2005/8/layout/vList2"/>
    <dgm:cxn modelId="{F81639BF-93E2-4BA8-854E-21DE13CE6D1C}" type="presParOf" srcId="{7EA31B94-5EB8-462A-A738-D9CBEA7D9EC6}" destId="{CF680594-425B-4FA1-8F15-CB3C69EB1F96}" srcOrd="3" destOrd="0" presId="urn:microsoft.com/office/officeart/2005/8/layout/vList2"/>
    <dgm:cxn modelId="{07404296-C22C-4E87-87E7-72E295DA51F0}" type="presParOf" srcId="{7EA31B94-5EB8-462A-A738-D9CBEA7D9EC6}" destId="{ABA8508B-0ED9-4F44-AD0A-9E407B3AA5AD}" srcOrd="4" destOrd="0" presId="urn:microsoft.com/office/officeart/2005/8/layout/vList2"/>
    <dgm:cxn modelId="{0822BEB3-C495-4F8B-B8A5-6558021568B6}" type="presParOf" srcId="{7EA31B94-5EB8-462A-A738-D9CBEA7D9EC6}" destId="{C13CE112-1B42-473A-8BAF-C3ACF7708032}" srcOrd="5" destOrd="0" presId="urn:microsoft.com/office/officeart/2005/8/layout/vList2"/>
    <dgm:cxn modelId="{D5C37A67-EAF3-4FF8-A1C7-1B3228C44DF6}" type="presParOf" srcId="{7EA31B94-5EB8-462A-A738-D9CBEA7D9EC6}" destId="{FD2FFF35-F689-4F5F-9DAD-A2DEB12872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72748-CEBE-41B8-81FB-CD87DC26098F}">
      <dsp:nvSpPr>
        <dsp:cNvPr id="0" name=""/>
        <dsp:cNvSpPr/>
      </dsp:nvSpPr>
      <dsp:spPr>
        <a:xfrm>
          <a:off x="0" y="449404"/>
          <a:ext cx="7728267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Fue apoyado por los sectores populares y medios.</a:t>
          </a:r>
          <a:endParaRPr lang="en-US" sz="2500" kern="1200"/>
        </a:p>
      </dsp:txBody>
      <dsp:txXfrm>
        <a:off x="48481" y="497885"/>
        <a:ext cx="7631305" cy="896166"/>
      </dsp:txXfrm>
    </dsp:sp>
    <dsp:sp modelId="{E7A931FE-33E1-41D2-A52A-85F24E83DFB9}">
      <dsp:nvSpPr>
        <dsp:cNvPr id="0" name=""/>
        <dsp:cNvSpPr/>
      </dsp:nvSpPr>
      <dsp:spPr>
        <a:xfrm>
          <a:off x="0" y="1514533"/>
          <a:ext cx="7728267" cy="99312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Su gobierno planteó una importante legislación laboral y social, que fue obstruida por la oligarquía en el Congreso.</a:t>
          </a:r>
          <a:endParaRPr lang="en-US" sz="2500" kern="1200"/>
        </a:p>
      </dsp:txBody>
      <dsp:txXfrm>
        <a:off x="48481" y="1563014"/>
        <a:ext cx="7631305" cy="896166"/>
      </dsp:txXfrm>
    </dsp:sp>
    <dsp:sp modelId="{ABA8508B-0ED9-4F44-AD0A-9E407B3AA5AD}">
      <dsp:nvSpPr>
        <dsp:cNvPr id="0" name=""/>
        <dsp:cNvSpPr/>
      </dsp:nvSpPr>
      <dsp:spPr>
        <a:xfrm>
          <a:off x="0" y="2579662"/>
          <a:ext cx="7728267" cy="99312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Dificultades económicas por la disminución de ingresos fiscales y el aumento de la deuda externa.</a:t>
          </a:r>
          <a:endParaRPr lang="en-US" sz="2500" kern="1200"/>
        </a:p>
      </dsp:txBody>
      <dsp:txXfrm>
        <a:off x="48481" y="2628143"/>
        <a:ext cx="7631305" cy="896166"/>
      </dsp:txXfrm>
    </dsp:sp>
    <dsp:sp modelId="{FD2FFF35-F689-4F5F-9DAD-A2DEB1287246}">
      <dsp:nvSpPr>
        <dsp:cNvPr id="0" name=""/>
        <dsp:cNvSpPr/>
      </dsp:nvSpPr>
      <dsp:spPr>
        <a:xfrm>
          <a:off x="0" y="3644790"/>
          <a:ext cx="7728267" cy="9931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A fines de su periodo, se agudizó el malestar social de los sectores medios y populares.</a:t>
          </a:r>
          <a:endParaRPr lang="en-US" sz="2500" kern="1200"/>
        </a:p>
      </dsp:txBody>
      <dsp:txXfrm>
        <a:off x="48481" y="3693271"/>
        <a:ext cx="7631305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C4705-6B65-412A-BC17-35C70E7399E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6FB68-232C-4567-9CD9-8C67E6660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9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slidesharecdn.com/chile1925-1932-140510150440-phpapp02/95/chile-1925-1932-ciclo-de-inestabilidad-poltica-3-638.jpg?cb=139973433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Fuente: </a:t>
            </a:r>
            <a:r>
              <a:rPr lang="es-CL" dirty="0">
                <a:hlinkClick r:id="rId3"/>
              </a:rPr>
              <a:t>https://image.slidesharecdn.com/chile1925-1932-140510150440-phpapp02/95/chile-1925-1932-ciclo-de-inestabilidad-poltica-3-638.jpg?cb=1399734331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6FB68-232C-4567-9CD9-8C67E6660CD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01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9699F-E6CC-4D35-AB4B-BBA5E2E6B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00DBD8-73EF-4DA7-8009-2028204CD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04654E-7015-413E-9D14-BAA86DC0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AF8D41-8A1D-449D-A0E5-B8892192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3A35A-5372-448A-96D9-251204E8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76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9A91A-661E-4711-9662-73A32A72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5F835D-4BDB-4EC9-B85A-20C0A459D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AD4E46-C315-4DD7-9888-88FF689D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34CEF-54D5-4833-A785-55B5D278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9BE8D-FCD9-45F2-813F-51337610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85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F2E41C-643F-4C34-893D-C8046ED7B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225FDC-F62C-47AF-8EC9-E81B032FF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C2D787-EE63-4111-91B1-87A2BCC3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B6451-0741-4F27-AC88-49D73E66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E747C-5E15-4DB5-B520-E4BA8429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3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87FE5-A1B7-4822-AD9B-C265C711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22398B-B667-422F-9B17-1D430788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A3A99-F30D-401A-8393-53F8548A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CA8C0-38B9-4B08-8694-68CDE88A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D1AF6D-A2E4-4A24-8BBA-175845C4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11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EB325-2A42-46BC-A486-6F913C77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16621-C54D-412D-A5C2-DB0CEAA02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7993AC-75F8-4FCC-82F2-43D2AB00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E6897C-B083-438A-B116-F5CA11BA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16362-C0B1-4CEB-BA38-E85BB905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67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8B767-3DF9-46BA-A1A1-0468D920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9201E6-0764-4D4D-B332-E72101F68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12455D-FD97-499A-932E-D1B319BE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F52C44-2347-4CBE-9BCA-6E5062CA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CABE45-82C3-4C5D-9FFE-8FF09327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9A0051-B134-43FB-AC3A-A327F313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3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62E5B-F5DB-4E1D-89D6-6FC5803A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E29584-2DA5-4241-A34D-7422ABD52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52758-5FCF-4040-A4FA-40FA723E5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E8F9A4-9744-4F49-8A10-5194C8F07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411677-15A1-4F95-8ECD-8EC46593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2BEB97-1D4C-4378-BC2C-7E91B9AF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58E7C1-EFC4-4E2F-90CC-575AC329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490E55-EE8E-41C0-B8D0-0B099AD0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12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6C730-6934-4DEF-B1D2-3ED858CB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186B44-904B-44E7-8E0A-9D66A22C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9B39DD-5F59-4F34-8E88-4E673962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57C827-F5F6-4849-860B-93D4AE64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98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8EDBAF-7A23-403C-A89B-0D04164A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F4B9D4-8C45-4F16-9445-3937E75F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7337C6-3732-49EA-9ED2-1072AF8F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00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867EE-FDBD-4482-90E7-7E4BF496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20C7CF-E69D-4990-9132-30208A83D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5317C2-A139-4AC8-A1A6-3F497380E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330965-D36B-4C47-84BE-43F277AB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F77ABD-735C-4B84-A8B2-8516981E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63B0A6-2FA4-4C76-9935-11663608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44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28A15-6460-4055-8E1F-5704F13C1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6C6D81-90BA-47BC-A7F1-67C3187FD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C2EFB7-DB12-4D00-960B-4191B72B1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03050F-635D-4AF6-B017-5D7FB2A2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A26C6B-89E7-4483-905A-A61C8034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1CC934-9B57-41D7-88D5-7A0BEB37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35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4DE7D7-0D71-4547-B3AC-C4742BE1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ACCB1-49F9-437B-9689-28841E09A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0AB3BE-163A-4B7D-806F-5700B4D0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3CAE-93A6-4B1B-A4D8-8B82C4459D5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D4DB0-4161-412F-9F0A-72E8A789A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FD9583-D96D-41B8-8216-1E9B9385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2BD01-495D-41BD-A785-DDBEB5BE0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97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turo_Alessandr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it.wikipedia.org/wiki/File:U_de_Chile_1872.jpg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KJ7HjQ2cyY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Postales%20Bicentenario%20La%20ca&#237;da%20de%20Carlos%20Iba&#241;ez%20del%20Campo.wm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Wp1rMxSLM?feature=oembed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ostales%20Bicentenario%20La%20constituci&#243;n%20de%201925.wmv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E4DE1-AF0B-4DAC-8AF8-921EEB29A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es-ES" sz="4400">
                <a:solidFill>
                  <a:srgbClr val="FFFFFF"/>
                </a:solidFill>
              </a:rPr>
              <a:t>Chile Siglo XX: Inestabilidad política 1925-1932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AA11AD-4C0E-4EC2-A2F1-A54257541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4374106" cy="92723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1600" dirty="0">
                <a:solidFill>
                  <a:srgbClr val="CD9B4A"/>
                </a:solidFill>
              </a:rPr>
              <a:t>Historia – Segundo Medio</a:t>
            </a:r>
          </a:p>
          <a:p>
            <a:pPr algn="l"/>
            <a:r>
              <a:rPr lang="es-ES" sz="1600" dirty="0">
                <a:solidFill>
                  <a:srgbClr val="CD9B4A"/>
                </a:solidFill>
              </a:rPr>
              <a:t>Profesor: Abraham López</a:t>
            </a:r>
          </a:p>
          <a:p>
            <a:pPr algn="l"/>
            <a:r>
              <a:rPr lang="es-ES" sz="1600" dirty="0">
                <a:solidFill>
                  <a:srgbClr val="CD9B4A"/>
                </a:solidFill>
              </a:rPr>
              <a:t>OA 05 06  Clase </a:t>
            </a:r>
            <a:r>
              <a:rPr lang="es-ES" sz="1600" dirty="0" err="1">
                <a:solidFill>
                  <a:srgbClr val="CD9B4A"/>
                </a:solidFill>
              </a:rPr>
              <a:t>N°</a:t>
            </a:r>
            <a:r>
              <a:rPr lang="es-ES" sz="1600" dirty="0">
                <a:solidFill>
                  <a:srgbClr val="CD9B4A"/>
                </a:solidFill>
              </a:rPr>
              <a:t> 11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Un hombre vestido formal posa de frente&#10;&#10;Descripción generada automáticamente">
            <a:extLst>
              <a:ext uri="{FF2B5EF4-FFF2-40B4-BE49-F238E27FC236}">
                <a16:creationId xmlns:a16="http://schemas.microsoft.com/office/drawing/2014/main" id="{67D80B21-B00C-4018-A922-8ECB4AA26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37" r="1717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Imagen 4" descr="Foto en blanco y negro de una iglesia&#10;&#10;Descripción generada automáticamente">
            <a:extLst>
              <a:ext uri="{FF2B5EF4-FFF2-40B4-BE49-F238E27FC236}">
                <a16:creationId xmlns:a16="http://schemas.microsoft.com/office/drawing/2014/main" id="{4CB90367-FA1C-423A-8081-A575A232DC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4193" r="2" b="803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F0B7202-9E87-4582-93AF-F27CD53283FA}"/>
              </a:ext>
            </a:extLst>
          </p:cNvPr>
          <p:cNvSpPr txBox="1"/>
          <p:nvPr/>
        </p:nvSpPr>
        <p:spPr>
          <a:xfrm>
            <a:off x="9537089" y="3107496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it.wikipedia.org/wiki/File:U_de_Chile_1872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2C3010-E547-43D6-A3DC-2B37B0F47663}"/>
              </a:ext>
            </a:extLst>
          </p:cNvPr>
          <p:cNvSpPr txBox="1"/>
          <p:nvPr/>
        </p:nvSpPr>
        <p:spPr>
          <a:xfrm>
            <a:off x="2143795" y="6336212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n.wikipedia.org/wiki/Arturo_Alessand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Postales Bicentenario: La caￃﾭda de Carlos Ibaￃﾱez del Campo">
            <a:hlinkClick r:id="" action="ppaction://media"/>
            <a:extLst>
              <a:ext uri="{FF2B5EF4-FFF2-40B4-BE49-F238E27FC236}">
                <a16:creationId xmlns:a16="http://schemas.microsoft.com/office/drawing/2014/main" id="{C7175175-5BF2-4253-BC1B-F15184EA66A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0945" y="324100"/>
            <a:ext cx="8285018" cy="6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5DE26-71BC-4523-B741-5416263B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54" y="128599"/>
            <a:ext cx="3324492" cy="14600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/>
              <a:t>Inestabilidad política.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390292-158F-4249-928F-EAB9E24D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58" y="967041"/>
            <a:ext cx="7315200" cy="1460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CL" sz="1800" dirty="0">
                <a:solidFill>
                  <a:schemeClr val="tx1"/>
                </a:solidFill>
              </a:rPr>
              <a:t>La presión de las protestas sociales desatadas a raíz de la crítica situación económica provocaron, finalmente, la </a:t>
            </a:r>
            <a:r>
              <a:rPr lang="es-ES" altLang="es-CL" sz="180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salida de Ibáñez del poder </a:t>
            </a:r>
            <a:r>
              <a:rPr lang="es-ES" altLang="es-CL" sz="1800" dirty="0">
                <a:solidFill>
                  <a:schemeClr val="tx1"/>
                </a:solidFill>
              </a:rPr>
              <a:t>en julio de 1931, iniciándose un nuevo periodo de inestabilidad política</a:t>
            </a:r>
          </a:p>
          <a:p>
            <a:endParaRPr lang="es-CL" sz="1800" dirty="0"/>
          </a:p>
        </p:txBody>
      </p:sp>
      <p:grpSp>
        <p:nvGrpSpPr>
          <p:cNvPr id="5" name="1 Grupo">
            <a:extLst>
              <a:ext uri="{FF2B5EF4-FFF2-40B4-BE49-F238E27FC236}">
                <a16:creationId xmlns:a16="http://schemas.microsoft.com/office/drawing/2014/main" id="{CE818A07-9F2E-45FC-B73A-D1F10029951B}"/>
              </a:ext>
            </a:extLst>
          </p:cNvPr>
          <p:cNvGrpSpPr>
            <a:grpSpLocks/>
          </p:cNvGrpSpPr>
          <p:nvPr/>
        </p:nvGrpSpPr>
        <p:grpSpPr bwMode="auto">
          <a:xfrm>
            <a:off x="463123" y="1714602"/>
            <a:ext cx="2914872" cy="5014799"/>
            <a:chOff x="6216273" y="1948344"/>
            <a:chExt cx="2913996" cy="5015695"/>
          </a:xfrm>
          <a:solidFill>
            <a:schemeClr val="bg2">
              <a:lumMod val="75000"/>
            </a:schemeClr>
          </a:solidFill>
        </p:grpSpPr>
        <p:pic>
          <p:nvPicPr>
            <p:cNvPr id="6" name="Picture 4" descr="https://upload.wikimedia.org/wikipedia/commons/thumb/c/c2/Juan_Esteban_Montero-2.jpg/200px-Juan_Esteban_Montero-2.jpg">
              <a:extLst>
                <a:ext uri="{FF2B5EF4-FFF2-40B4-BE49-F238E27FC236}">
                  <a16:creationId xmlns:a16="http://schemas.microsoft.com/office/drawing/2014/main" id="{A70489AC-9CEB-4F21-BBD9-66233FA04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445" y="1948344"/>
              <a:ext cx="1608716" cy="1994808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7" name="Picture 8" descr="https://upload.wikimedia.org/wikipedia/commons/thumb/f/f9/Marmaduque_Grove_1932.jpg/190px-Marmaduque_Grove_1932.jpg">
              <a:extLst>
                <a:ext uri="{FF2B5EF4-FFF2-40B4-BE49-F238E27FC236}">
                  <a16:creationId xmlns:a16="http://schemas.microsoft.com/office/drawing/2014/main" id="{73CC74A8-0972-4CDE-BEFD-16E0F5AC7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600" y="3845124"/>
              <a:ext cx="1563669" cy="1769415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8" name="Picture 6" descr="https://upload.wikimedia.org/wikipedia/commons/thumb/3/3b/CDavila.jpg/220px-CDavila.jpg">
              <a:extLst>
                <a:ext uri="{FF2B5EF4-FFF2-40B4-BE49-F238E27FC236}">
                  <a16:creationId xmlns:a16="http://schemas.microsoft.com/office/drawing/2014/main" id="{AAC26710-2EA7-4493-A10B-FF8C1E298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330" y="5185330"/>
              <a:ext cx="1224929" cy="1778709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9" name="19 Rectángulo">
              <a:extLst>
                <a:ext uri="{FF2B5EF4-FFF2-40B4-BE49-F238E27FC236}">
                  <a16:creationId xmlns:a16="http://schemas.microsoft.com/office/drawing/2014/main" id="{4693CF82-6286-4E8B-93E8-CC05CE91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954" y="6135400"/>
              <a:ext cx="1290959" cy="307777"/>
            </a:xfrm>
            <a:prstGeom prst="rect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CL" altLang="es-CL" sz="1400" dirty="0">
                  <a:cs typeface="Arial" charset="0"/>
                </a:rPr>
                <a:t>Carlos Dávila</a:t>
              </a:r>
              <a:endParaRPr lang="es-CL" altLang="es-CL" sz="1400" dirty="0"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0" name="19 Rectángulo">
              <a:extLst>
                <a:ext uri="{FF2B5EF4-FFF2-40B4-BE49-F238E27FC236}">
                  <a16:creationId xmlns:a16="http://schemas.microsoft.com/office/drawing/2014/main" id="{32D2CF0A-3D5B-466C-AEEA-24BD28A1F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714" y="2527839"/>
              <a:ext cx="845137" cy="738664"/>
            </a:xfrm>
            <a:prstGeom prst="rect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CL" altLang="es-CL" sz="1400" dirty="0">
                  <a:cs typeface="Arial" charset="0"/>
                </a:rPr>
                <a:t>Juan Esteban Montero</a:t>
              </a:r>
              <a:endParaRPr lang="es-CL" altLang="es-CL" sz="1400" dirty="0"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1" name="19 Rectángulo">
              <a:extLst>
                <a:ext uri="{FF2B5EF4-FFF2-40B4-BE49-F238E27FC236}">
                  <a16:creationId xmlns:a16="http://schemas.microsoft.com/office/drawing/2014/main" id="{619A7743-0775-4785-A041-61C3B5D63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273" y="4214370"/>
              <a:ext cx="1198094" cy="523220"/>
            </a:xfrm>
            <a:prstGeom prst="rect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es-CL" altLang="es-CL" sz="1400" dirty="0" err="1">
                  <a:cs typeface="Arial" charset="0"/>
                </a:rPr>
                <a:t>Marmaduke</a:t>
              </a:r>
              <a:r>
                <a:rPr lang="es-CL" altLang="es-CL" sz="1400" dirty="0">
                  <a:cs typeface="Arial" charset="0"/>
                </a:rPr>
                <a:t> Grove</a:t>
              </a:r>
              <a:endParaRPr lang="es-CL" altLang="es-CL" sz="1400" dirty="0">
                <a:latin typeface="Century Gothic" pitchFamily="34" charset="0"/>
                <a:cs typeface="Arial" charset="0"/>
              </a:endParaRPr>
            </a:p>
          </p:txBody>
        </p:sp>
      </p:grp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2E835345-E662-41EF-9A6B-09DEC3FF9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18616"/>
              </p:ext>
            </p:extLst>
          </p:nvPr>
        </p:nvGraphicFramePr>
        <p:xfrm>
          <a:off x="4362258" y="2358029"/>
          <a:ext cx="7315200" cy="36967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3237307174"/>
                    </a:ext>
                  </a:extLst>
                </a:gridCol>
              </a:tblGrid>
              <a:tr h="48341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Características del periodo de inestabilidad política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50121"/>
                  </a:ext>
                </a:extLst>
              </a:tr>
              <a:tr h="32133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b="0" dirty="0">
                          <a:solidFill>
                            <a:schemeClr val="tx1"/>
                          </a:solidFill>
                        </a:rPr>
                        <a:t>Gobierno de Juan Esteban Montero (1931-1932): medidas restringidas para paliar la cesantía en medio de grandes dificultades económicas.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b="0" dirty="0">
                          <a:solidFill>
                            <a:schemeClr val="tx1"/>
                          </a:solidFill>
                        </a:rPr>
                        <a:t>República Socialista (1932): tras un golpe de Estado, se instaló una Junta de Gobierno liderada por el general socialista Marmaduke Grove.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b="0" dirty="0">
                          <a:solidFill>
                            <a:schemeClr val="tx1"/>
                          </a:solidFill>
                        </a:rPr>
                        <a:t>La República Socialista tuvo una corta duración y el </a:t>
                      </a:r>
                      <a:r>
                        <a:rPr lang="es-ES" altLang="es-CL" sz="1800" b="0" dirty="0" err="1">
                          <a:solidFill>
                            <a:schemeClr val="tx1"/>
                          </a:solidFill>
                        </a:rPr>
                        <a:t>ibañista</a:t>
                      </a:r>
                      <a:r>
                        <a:rPr lang="es-ES" altLang="es-CL" sz="1800" b="0" dirty="0">
                          <a:solidFill>
                            <a:schemeClr val="tx1"/>
                          </a:solidFill>
                        </a:rPr>
                        <a:t> Carlos Dávila, integrante de la Junta, asumió el mando del país en medio de la anarquía política.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b="0" dirty="0">
                          <a:solidFill>
                            <a:schemeClr val="tx1"/>
                          </a:solidFill>
                        </a:rPr>
                        <a:t>Un nuevo golpe de Estado en septiembre de 1932, a cargo del general Bartolomé Blanche permitió el llamado a elecciones presidenciales y parlamentarias a fines de ese año.</a:t>
                      </a:r>
                      <a:endParaRPr lang="es-ES" altLang="es-CL" sz="18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5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3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DCA974-0FBE-42DC-8C69-166595AE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811" y="950213"/>
            <a:ext cx="7315200" cy="101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CL" sz="1800" dirty="0"/>
              <a:t>En las elecciones de 1932 resulta triunfador Arturo Alessandri, el que  inició un segundo mandato con la promesa de restaurar el orden político y recuperar el crecimiento económico.</a:t>
            </a:r>
          </a:p>
          <a:p>
            <a:endParaRPr lang="es-CL" dirty="0"/>
          </a:p>
        </p:txBody>
      </p:sp>
      <p:grpSp>
        <p:nvGrpSpPr>
          <p:cNvPr id="5" name="6 Grupo">
            <a:extLst>
              <a:ext uri="{FF2B5EF4-FFF2-40B4-BE49-F238E27FC236}">
                <a16:creationId xmlns:a16="http://schemas.microsoft.com/office/drawing/2014/main" id="{259DABF8-A0A0-496F-9955-DCAD38B33BDB}"/>
              </a:ext>
            </a:extLst>
          </p:cNvPr>
          <p:cNvGrpSpPr>
            <a:grpSpLocks/>
          </p:cNvGrpSpPr>
          <p:nvPr/>
        </p:nvGrpSpPr>
        <p:grpSpPr bwMode="auto">
          <a:xfrm>
            <a:off x="-245505" y="521864"/>
            <a:ext cx="4413916" cy="6137970"/>
            <a:chOff x="192720" y="2292537"/>
            <a:chExt cx="2819990" cy="3680457"/>
          </a:xfrm>
        </p:grpSpPr>
        <p:pic>
          <p:nvPicPr>
            <p:cNvPr id="6" name="Picture 2" descr="http://www.memoriachilena.cl/602/articles-80757_thumbnail.jpg">
              <a:extLst>
                <a:ext uri="{FF2B5EF4-FFF2-40B4-BE49-F238E27FC236}">
                  <a16:creationId xmlns:a16="http://schemas.microsoft.com/office/drawing/2014/main" id="{BAF56163-AAE0-4E0F-BA80-C6BDC5E4D8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1" t="2425" r="3786" b="3101"/>
            <a:stretch/>
          </p:blipFill>
          <p:spPr bwMode="auto">
            <a:xfrm>
              <a:off x="550158" y="2292537"/>
              <a:ext cx="2198871" cy="2995108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19 Rectángulo">
              <a:extLst>
                <a:ext uri="{FF2B5EF4-FFF2-40B4-BE49-F238E27FC236}">
                  <a16:creationId xmlns:a16="http://schemas.microsoft.com/office/drawing/2014/main" id="{C1C9311A-C2D3-4932-8C04-5F308E816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20" y="5326663"/>
              <a:ext cx="2819990" cy="646331"/>
            </a:xfrm>
            <a:prstGeom prst="rect">
              <a:avLst/>
            </a:prstGeom>
            <a:noFill/>
            <a:ln>
              <a:noFill/>
            </a:ln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CL" altLang="es-CL" sz="1200" dirty="0">
                  <a:cs typeface="Arial" charset="0"/>
                </a:rPr>
                <a:t>Arturo Alessandri Palma y Gustavo Ross Santa María visitando las obras del Barrio Cívico</a:t>
              </a:r>
              <a:endParaRPr lang="es-CL" altLang="es-CL" sz="1200" dirty="0">
                <a:latin typeface="Century Gothic" pitchFamily="34" charset="0"/>
                <a:cs typeface="Arial" charset="0"/>
              </a:endParaRPr>
            </a:p>
          </p:txBody>
        </p:sp>
      </p:grp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6C804FA9-DC79-4CA6-BF43-E15E7D056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74874"/>
              </p:ext>
            </p:extLst>
          </p:nvPr>
        </p:nvGraphicFramePr>
        <p:xfrm>
          <a:off x="4168411" y="2344212"/>
          <a:ext cx="7807008" cy="32377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07008">
                  <a:extLst>
                    <a:ext uri="{9D8B030D-6E8A-4147-A177-3AD203B41FA5}">
                      <a16:colId xmlns:a16="http://schemas.microsoft.com/office/drawing/2014/main" val="3349014674"/>
                    </a:ext>
                  </a:extLst>
                </a:gridCol>
              </a:tblGrid>
              <a:tr h="37457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Estabilización política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572694"/>
                  </a:ext>
                </a:extLst>
              </a:tr>
              <a:tr h="28631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Restablecimiento de la </a:t>
                      </a: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Constitución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 y el </a:t>
                      </a: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orden institucional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Alejamiento de los militares 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de la actividad política.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Rasgos de </a:t>
                      </a: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autoritarismo presidencial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Apoyado por la </a:t>
                      </a: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Milicia Republicana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Medidas liberalizadoras 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para recuperar la actividad económica, tomadas por su ministro de Hacienda, </a:t>
                      </a: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Gustavo Ross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Dictación de la </a:t>
                      </a: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Ley de Seguridad del Estado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Nuevo esquema político: ordenamiento de partidos en ejes de </a:t>
                      </a: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izquierda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, </a:t>
                      </a: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centro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 y </a:t>
                      </a:r>
                      <a:r>
                        <a:rPr lang="es-ES" alt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derecha</a:t>
                      </a:r>
                      <a:r>
                        <a:rPr lang="es-ES" alt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charset="0"/>
                        </a:rPr>
                        <a:t>. </a:t>
                      </a:r>
                      <a:endParaRPr lang="es-ES" alt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0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6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728F56-AFD4-491F-A6DC-2D42CCCB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Actividad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1B0409-9355-4853-B63E-F34B37F6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233" y="823006"/>
            <a:ext cx="6377768" cy="47828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Indaga en internet sobre el periodo denominado “gobiernos radicales” en Chile.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Considera los siguientes elementos:</a:t>
            </a:r>
          </a:p>
          <a:p>
            <a:r>
              <a:rPr lang="es-ES" sz="2400" dirty="0">
                <a:solidFill>
                  <a:schemeClr val="bg1"/>
                </a:solidFill>
              </a:rPr>
              <a:t>Temporalidad.</a:t>
            </a:r>
          </a:p>
          <a:p>
            <a:r>
              <a:rPr lang="es-ES" sz="2400" dirty="0">
                <a:solidFill>
                  <a:schemeClr val="bg1"/>
                </a:solidFill>
              </a:rPr>
              <a:t>Características.</a:t>
            </a:r>
          </a:p>
          <a:p>
            <a:r>
              <a:rPr lang="es-ES" sz="2400" dirty="0">
                <a:solidFill>
                  <a:schemeClr val="bg1"/>
                </a:solidFill>
              </a:rPr>
              <a:t>Objetivos.</a:t>
            </a:r>
          </a:p>
          <a:p>
            <a:r>
              <a:rPr lang="es-ES" sz="2400" dirty="0">
                <a:solidFill>
                  <a:schemeClr val="bg1"/>
                </a:solidFill>
              </a:rPr>
              <a:t>Principales Logros.</a:t>
            </a:r>
          </a:p>
        </p:txBody>
      </p:sp>
    </p:spTree>
    <p:extLst>
      <p:ext uri="{BB962C8B-B14F-4D97-AF65-F5344CB8AC3E}">
        <p14:creationId xmlns:p14="http://schemas.microsoft.com/office/powerpoint/2010/main" val="1284707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39FC02-DA95-40AE-B2FE-6F64FF98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Resúmenes del periodo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09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ACD5871-A2B8-460C-B18F-4DA4BD216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7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87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F240253E-E094-4A77-ADCA-BA5BD5225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688" y="643467"/>
            <a:ext cx="54486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37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1A6C5-7614-4E7B-9F7E-B5F6E6C2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906281" cy="1325563"/>
          </a:xfrm>
        </p:spPr>
        <p:txBody>
          <a:bodyPr>
            <a:normAutofit/>
          </a:bodyPr>
          <a:lstStyle/>
          <a:p>
            <a:r>
              <a:rPr lang="es-ES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E6D025-EFFA-48CC-92C5-A20901C4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s-ES" dirty="0"/>
              <a:t>Caracterizar el periodo de inestabilidad política en Chile entre los años 1925 y 1932.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áfico 4" descr="Libro abierto">
            <a:extLst>
              <a:ext uri="{FF2B5EF4-FFF2-40B4-BE49-F238E27FC236}">
                <a16:creationId xmlns:a16="http://schemas.microsoft.com/office/drawing/2014/main" id="{F3D1F6A1-8D08-4FDF-AE15-62D41C18D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0975" y="643466"/>
            <a:ext cx="41052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39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0A437-72FE-4CE0-9CC3-B42B6C63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871259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¿Por qué se reformó la constitución?</a:t>
            </a:r>
            <a:br>
              <a:rPr lang="es-ES" dirty="0"/>
            </a:br>
            <a:br>
              <a:rPr lang="es-ES" dirty="0"/>
            </a:br>
            <a:r>
              <a:rPr lang="es-ES" dirty="0"/>
              <a:t>¿Cuáles fueron las principales características del proceso?</a:t>
            </a:r>
            <a:br>
              <a:rPr lang="es-ES" dirty="0"/>
            </a:br>
            <a:endParaRPr lang="es-ES" dirty="0"/>
          </a:p>
        </p:txBody>
      </p:sp>
      <p:pic>
        <p:nvPicPr>
          <p:cNvPr id="4" name="Elementos multimedia en línea 3" title="Noticiero Judicial:  Historia de la Constituciￃﾳn de 1925">
            <a:hlinkClick r:id="" action="ppaction://media"/>
            <a:extLst>
              <a:ext uri="{FF2B5EF4-FFF2-40B4-BE49-F238E27FC236}">
                <a16:creationId xmlns:a16="http://schemas.microsoft.com/office/drawing/2014/main" id="{3A6CFD1D-2B61-407E-9DED-C2E5AB0A93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000" y="1407936"/>
            <a:ext cx="6623756" cy="37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106FF5-A3AF-4E42-976A-004AB8BA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altLang="es-CL" b="1" dirty="0">
                <a:solidFill>
                  <a:schemeClr val="bg1"/>
                </a:solidFill>
              </a:rPr>
              <a:t>P</a:t>
            </a:r>
            <a:r>
              <a:rPr lang="es-CL" altLang="es-CL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rocesos políticos</a:t>
            </a:r>
            <a:r>
              <a:rPr lang="es-CL" altLang="es-CL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del Chile de Entreguerras</a:t>
            </a:r>
            <a:br>
              <a:rPr lang="es-CL" altLang="es-CL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s-CL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500F9410-357B-4D50-A0BE-2F6F3A56B5AF}"/>
              </a:ext>
            </a:extLst>
          </p:cNvPr>
          <p:cNvSpPr/>
          <p:nvPr/>
        </p:nvSpPr>
        <p:spPr>
          <a:xfrm>
            <a:off x="5960312" y="683006"/>
            <a:ext cx="5217547" cy="5650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endParaRPr lang="en-US" altLang="es-CL" sz="2000" dirty="0">
              <a:solidFill>
                <a:schemeClr val="bg1"/>
              </a:solidFill>
            </a:endParaRP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altLang="es-CL" sz="2800" dirty="0">
                <a:solidFill>
                  <a:schemeClr val="bg1"/>
                </a:solidFill>
              </a:rPr>
              <a:t>Fin del régimen </a:t>
            </a:r>
            <a:r>
              <a:rPr lang="es-CL" altLang="es-CL" sz="2800" b="1" dirty="0">
                <a:solidFill>
                  <a:schemeClr val="bg1"/>
                </a:solidFill>
              </a:rPr>
              <a:t>parlamentario</a:t>
            </a:r>
            <a:r>
              <a:rPr lang="es-CL" altLang="es-CL" sz="2800" dirty="0">
                <a:solidFill>
                  <a:schemeClr val="bg1"/>
                </a:solidFill>
              </a:rPr>
              <a:t>.</a:t>
            </a: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altLang="es-CL" sz="2800" dirty="0">
              <a:solidFill>
                <a:schemeClr val="bg1"/>
              </a:solidFill>
            </a:endParaRP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altLang="es-CL" sz="2800" dirty="0">
                <a:solidFill>
                  <a:schemeClr val="bg1"/>
                </a:solidFill>
              </a:rPr>
              <a:t>Promulgación de la </a:t>
            </a:r>
            <a:r>
              <a:rPr lang="es-CL" altLang="es-CL" sz="2800" b="1" dirty="0">
                <a:solidFill>
                  <a:schemeClr val="bg1"/>
                </a:solidFill>
              </a:rPr>
              <a:t>Constitución</a:t>
            </a:r>
            <a:r>
              <a:rPr lang="es-CL" altLang="es-CL" sz="2800" dirty="0">
                <a:solidFill>
                  <a:schemeClr val="bg1"/>
                </a:solidFill>
              </a:rPr>
              <a:t> </a:t>
            </a:r>
            <a:r>
              <a:rPr lang="es-CL" altLang="es-CL" sz="2800" b="1" dirty="0">
                <a:solidFill>
                  <a:schemeClr val="bg1"/>
                </a:solidFill>
              </a:rPr>
              <a:t>Política</a:t>
            </a:r>
            <a:r>
              <a:rPr lang="es-CL" altLang="es-CL" sz="2800" dirty="0">
                <a:solidFill>
                  <a:schemeClr val="bg1"/>
                </a:solidFill>
              </a:rPr>
              <a:t> de 1925.</a:t>
            </a: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altLang="es-CL" sz="2800" dirty="0">
              <a:solidFill>
                <a:schemeClr val="bg1"/>
              </a:solidFill>
            </a:endParaRP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altLang="es-CL" sz="2800" dirty="0">
                <a:solidFill>
                  <a:schemeClr val="bg1"/>
                </a:solidFill>
              </a:rPr>
              <a:t>Inestabilidad política y </a:t>
            </a:r>
            <a:r>
              <a:rPr lang="es-CL" altLang="es-CL" sz="2800" b="1" dirty="0">
                <a:solidFill>
                  <a:schemeClr val="bg1"/>
                </a:solidFill>
              </a:rPr>
              <a:t>dictaduras</a:t>
            </a:r>
            <a:r>
              <a:rPr lang="es-CL" altLang="es-CL" sz="2800" dirty="0">
                <a:solidFill>
                  <a:schemeClr val="bg1"/>
                </a:solidFill>
              </a:rPr>
              <a:t>.</a:t>
            </a: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altLang="es-CL" sz="2800" dirty="0">
              <a:solidFill>
                <a:schemeClr val="bg1"/>
              </a:solidFill>
            </a:endParaRP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altLang="es-CL" sz="2800" dirty="0">
                <a:solidFill>
                  <a:schemeClr val="bg1"/>
                </a:solidFill>
              </a:rPr>
              <a:t>Nuevo sistema de </a:t>
            </a:r>
            <a:r>
              <a:rPr lang="es-CL" altLang="es-CL" sz="2800" b="1" dirty="0">
                <a:solidFill>
                  <a:schemeClr val="bg1"/>
                </a:solidFill>
              </a:rPr>
              <a:t>partidos</a:t>
            </a:r>
            <a:r>
              <a:rPr lang="es-CL" altLang="es-CL" sz="2800" dirty="0">
                <a:solidFill>
                  <a:schemeClr val="bg1"/>
                </a:solidFill>
              </a:rPr>
              <a:t>.</a:t>
            </a: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altLang="es-CL" sz="2800" dirty="0">
              <a:solidFill>
                <a:schemeClr val="bg1"/>
              </a:solidFill>
            </a:endParaRP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altLang="es-CL" sz="2800" dirty="0">
                <a:solidFill>
                  <a:schemeClr val="bg1"/>
                </a:solidFill>
              </a:rPr>
              <a:t>Surgimiento del </a:t>
            </a:r>
            <a:r>
              <a:rPr lang="es-CL" altLang="es-CL" sz="2800" b="1" dirty="0">
                <a:solidFill>
                  <a:schemeClr val="bg1"/>
                </a:solidFill>
              </a:rPr>
              <a:t>Frente</a:t>
            </a:r>
            <a:r>
              <a:rPr lang="es-CL" altLang="es-CL" sz="2800" dirty="0">
                <a:solidFill>
                  <a:schemeClr val="bg1"/>
                </a:solidFill>
              </a:rPr>
              <a:t> </a:t>
            </a:r>
            <a:r>
              <a:rPr lang="es-CL" altLang="es-CL" sz="2800" b="1" dirty="0">
                <a:solidFill>
                  <a:schemeClr val="bg1"/>
                </a:solidFill>
              </a:rPr>
              <a:t>Popular</a:t>
            </a:r>
            <a:r>
              <a:rPr lang="es-CL" altLang="es-CL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11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 Grupo">
            <a:extLst>
              <a:ext uri="{FF2B5EF4-FFF2-40B4-BE49-F238E27FC236}">
                <a16:creationId xmlns:a16="http://schemas.microsoft.com/office/drawing/2014/main" id="{DAB69B0F-7DCE-4411-8E73-1C95087C1CEE}"/>
              </a:ext>
            </a:extLst>
          </p:cNvPr>
          <p:cNvGrpSpPr>
            <a:grpSpLocks/>
          </p:cNvGrpSpPr>
          <p:nvPr/>
        </p:nvGrpSpPr>
        <p:grpSpPr bwMode="auto">
          <a:xfrm>
            <a:off x="6333585" y="722489"/>
            <a:ext cx="5624914" cy="5525262"/>
            <a:chOff x="5168005" y="405493"/>
            <a:chExt cx="6862776" cy="6787735"/>
          </a:xfrm>
        </p:grpSpPr>
        <p:pic>
          <p:nvPicPr>
            <p:cNvPr id="6" name="Picture 2" descr="afichealessandri.jpg (318×400)">
              <a:extLst>
                <a:ext uri="{FF2B5EF4-FFF2-40B4-BE49-F238E27FC236}">
                  <a16:creationId xmlns:a16="http://schemas.microsoft.com/office/drawing/2014/main" id="{198CDE6B-E4E2-402E-938A-BF2AD06B2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631" y="405493"/>
              <a:ext cx="4632150" cy="64141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11 CuadroTexto">
              <a:extLst>
                <a:ext uri="{FF2B5EF4-FFF2-40B4-BE49-F238E27FC236}">
                  <a16:creationId xmlns:a16="http://schemas.microsoft.com/office/drawing/2014/main" id="{BD956D8D-6E74-4362-AB6B-E5E905928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8005" y="6285786"/>
              <a:ext cx="2033830" cy="90744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ES" altLang="es-CL" sz="1400" dirty="0">
                  <a:cs typeface="Arial" charset="0"/>
                </a:rPr>
                <a:t>Propaganda electoral de Alessandri</a:t>
              </a:r>
            </a:p>
          </p:txBody>
        </p:sp>
      </p:grpSp>
      <p:pic>
        <p:nvPicPr>
          <p:cNvPr id="10" name="Picture 9" descr="http://www.memoriachilena.cl/archivos2/thumb750/MC0037021.jpg">
            <a:extLst>
              <a:ext uri="{FF2B5EF4-FFF2-40B4-BE49-F238E27FC236}">
                <a16:creationId xmlns:a16="http://schemas.microsoft.com/office/drawing/2014/main" id="{CE67E509-D0B0-4D40-889F-331D5ADEA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"/>
          <a:stretch/>
        </p:blipFill>
        <p:spPr bwMode="auto">
          <a:xfrm>
            <a:off x="498631" y="863054"/>
            <a:ext cx="3531504" cy="4769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1 CuadroTexto">
            <a:extLst>
              <a:ext uri="{FF2B5EF4-FFF2-40B4-BE49-F238E27FC236}">
                <a16:creationId xmlns:a16="http://schemas.microsoft.com/office/drawing/2014/main" id="{1EA931CE-8E67-40D5-BA30-FAD4BFAA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129" y="5878419"/>
            <a:ext cx="1820261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CL" sz="1400" dirty="0">
                <a:cs typeface="Arial" charset="0"/>
              </a:rPr>
              <a:t>Alessandri como Presidente en 1920</a:t>
            </a:r>
          </a:p>
        </p:txBody>
      </p:sp>
      <p:pic>
        <p:nvPicPr>
          <p:cNvPr id="8" name="Imagen 7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CF079D7B-6E03-4E04-BF40-C7A5D9943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32" y="722489"/>
            <a:ext cx="3486537" cy="47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0AB7FA4-E487-4162-8E3D-671B7495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Gobierno de Alessandri.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Marcador de contenido 5">
            <a:extLst>
              <a:ext uri="{FF2B5EF4-FFF2-40B4-BE49-F238E27FC236}">
                <a16:creationId xmlns:a16="http://schemas.microsoft.com/office/drawing/2014/main" id="{B7DDBEEB-42D8-4DC4-9CC9-1D88B96160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02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7CC9B7-E3AA-40FE-BDCE-5BAE396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anchor="ctr">
            <a:normAutofit/>
          </a:bodyPr>
          <a:lstStyle/>
          <a:p>
            <a:r>
              <a:rPr lang="es-ES" sz="2600">
                <a:solidFill>
                  <a:schemeClr val="bg1"/>
                </a:solidFill>
              </a:rPr>
              <a:t>Retorno al régimen presidencialista</a:t>
            </a:r>
          </a:p>
        </p:txBody>
      </p:sp>
      <p:pic>
        <p:nvPicPr>
          <p:cNvPr id="4" name="Picture 2" descr="http://www.kaaterskillbooks.com/pictures/39640.jpg">
            <a:extLst>
              <a:ext uri="{FF2B5EF4-FFF2-40B4-BE49-F238E27FC236}">
                <a16:creationId xmlns:a16="http://schemas.microsoft.com/office/drawing/2014/main" id="{EF6D10F4-096B-4D02-8B7D-EE6D97C2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245" y="424328"/>
            <a:ext cx="2811559" cy="39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B3082-6722-4C6C-9C69-48F3559E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10912"/>
            <a:ext cx="6976872" cy="1344168"/>
          </a:xfrm>
        </p:spPr>
        <p:txBody>
          <a:bodyPr anchor="ctr">
            <a:normAutofit fontScale="47500" lnSpcReduction="20000"/>
          </a:bodyPr>
          <a:lstStyle/>
          <a:p>
            <a:r>
              <a:rPr lang="es-ES" altLang="es-CL" sz="5100" dirty="0">
                <a:solidFill>
                  <a:schemeClr val="bg1"/>
                </a:solidFill>
              </a:rPr>
              <a:t>Tras su retorno a la presidencia, la principal aspiración de Alessandri fue una reforma del sistema político, dictando una nueva </a:t>
            </a:r>
            <a:r>
              <a:rPr lang="es-ES" altLang="es-CL" sz="5100" dirty="0">
                <a:solidFill>
                  <a:schemeClr val="bg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Carta Fundamental</a:t>
            </a:r>
            <a:r>
              <a:rPr lang="es-ES" altLang="es-CL" sz="5100" dirty="0">
                <a:solidFill>
                  <a:schemeClr val="bg1"/>
                </a:solidFill>
              </a:rPr>
              <a:t> que puso fin al régimen parlamentario.  </a:t>
            </a:r>
          </a:p>
          <a:p>
            <a:endParaRPr lang="es-ES" sz="17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347C557-599D-4DC0-80F8-CD2F6A4B2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46397"/>
              </p:ext>
            </p:extLst>
          </p:nvPr>
        </p:nvGraphicFramePr>
        <p:xfrm>
          <a:off x="6601619" y="653433"/>
          <a:ext cx="4755229" cy="351572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755229">
                  <a:extLst>
                    <a:ext uri="{9D8B030D-6E8A-4147-A177-3AD203B41FA5}">
                      <a16:colId xmlns:a16="http://schemas.microsoft.com/office/drawing/2014/main" val="1122856993"/>
                    </a:ext>
                  </a:extLst>
                </a:gridCol>
              </a:tblGrid>
              <a:tr h="304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/>
                        <a:t>Principales disposiciones</a:t>
                      </a:r>
                      <a:endParaRPr lang="es-CL" sz="1500" b="1">
                        <a:solidFill>
                          <a:schemeClr val="tx1"/>
                        </a:solidFill>
                      </a:endParaRPr>
                    </a:p>
                  </a:txBody>
                  <a:tcPr marL="78227" marR="78227" marT="39114" marB="39114"/>
                </a:tc>
                <a:extLst>
                  <a:ext uri="{0D108BD9-81ED-4DB2-BD59-A6C34878D82A}">
                    <a16:rowId xmlns:a16="http://schemas.microsoft.com/office/drawing/2014/main" val="2560712220"/>
                  </a:ext>
                </a:extLst>
              </a:tr>
              <a:tr h="32088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 kern="1200" dirty="0"/>
                        <a:t>Presidente de la República con amplias atribuciones, limitándose las del Congreso: restablecimiento del presidencialismo.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 kern="1200" dirty="0"/>
                        <a:t>Carácter de colegislador del Presidente.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 kern="1200" dirty="0"/>
                        <a:t>Periodo presidencial de seis años.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 kern="1200" dirty="0"/>
                        <a:t>Creación de un Tribunal Calificador de Elecciones.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 kern="1200" dirty="0"/>
                        <a:t>Separación entre el Estado y la Iglesia: Estado laico.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 kern="1200" dirty="0"/>
                        <a:t>Establecimiento de plazos para discusión de leyes periódicas.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 kern="1200" dirty="0"/>
                        <a:t>Consagración del rol social del Estado.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 kern="1200" dirty="0"/>
                        <a:t>Deberes estatales en la protección al trabajo, a la industria y a la vivienda.</a:t>
                      </a:r>
                    </a:p>
                    <a:p>
                      <a:endParaRPr lang="es-ES" sz="1500" dirty="0"/>
                    </a:p>
                  </a:txBody>
                  <a:tcPr marL="78227" marR="78227" marT="39114" marB="39114"/>
                </a:tc>
                <a:extLst>
                  <a:ext uri="{0D108BD9-81ED-4DB2-BD59-A6C34878D82A}">
                    <a16:rowId xmlns:a16="http://schemas.microsoft.com/office/drawing/2014/main" val="38138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215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https://image.slidesharecdn.com/chile1925-1932-140510150440-phpapp02/95/chile-1925-1932-ciclo-de-inestabilidad-poltica-3-638.jpg?cb=1399734331">
            <a:extLst>
              <a:ext uri="{FF2B5EF4-FFF2-40B4-BE49-F238E27FC236}">
                <a16:creationId xmlns:a16="http://schemas.microsoft.com/office/drawing/2014/main" id="{192D9E5F-FA14-425F-81D4-AE57D626B8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110" y="212939"/>
            <a:ext cx="8576162" cy="64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7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04AC29-8E2F-43FD-B57A-5B883BEB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s-CL" sz="2600">
                <a:solidFill>
                  <a:schemeClr val="bg1"/>
                </a:solidFill>
              </a:rPr>
              <a:t>Dictadura “legal” de Ibáñez</a:t>
            </a:r>
          </a:p>
        </p:txBody>
      </p:sp>
      <p:pic>
        <p:nvPicPr>
          <p:cNvPr id="4" name="Picture 2" descr="https://upload.wikimedia.org/wikipedia/commons/thumb/5/5c/Carlos_Iba%C3%B1ez_del_Campo_1927.jpg/515px-Carlos_Iba%C3%B1ez_del_Campo_1927.jpg">
            <a:extLst>
              <a:ext uri="{FF2B5EF4-FFF2-40B4-BE49-F238E27FC236}">
                <a16:creationId xmlns:a16="http://schemas.microsoft.com/office/drawing/2014/main" id="{1FCCA5E9-1494-4E0A-B7CB-804B33F83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" b="30374"/>
          <a:stretch/>
        </p:blipFill>
        <p:spPr bwMode="auto">
          <a:xfrm>
            <a:off x="1327932" y="424328"/>
            <a:ext cx="3824185" cy="3973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207F7-5DA1-4C52-94B5-0B5EFA310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880" y="5193792"/>
            <a:ext cx="6976872" cy="1344168"/>
          </a:xfrm>
        </p:spPr>
        <p:txBody>
          <a:bodyPr anchor="ctr">
            <a:normAutofit/>
          </a:bodyPr>
          <a:lstStyle/>
          <a:p>
            <a:r>
              <a:rPr lang="es-ES" altLang="es-CL" sz="1700" dirty="0">
                <a:solidFill>
                  <a:schemeClr val="bg1"/>
                </a:solidFill>
              </a:rPr>
              <a:t>A pesar del nuevo ordenamiento institucional, Alessandri renunció por segunda vez a la presidencia en 1925, debido a los conflictos con su ministro de Guerra, el general Carlos Ibáñez del Campo, quien asumió el poder </a:t>
            </a:r>
            <a:r>
              <a:rPr lang="es-ES" altLang="es-CL" sz="1700" dirty="0">
                <a:solidFill>
                  <a:schemeClr val="bg1"/>
                </a:solidFill>
                <a:cs typeface="Arial" charset="0"/>
              </a:rPr>
              <a:t>tras los inestables gobiernos de Luis Barros Borgoño y Emiliano Figueroa (1925-1927).</a:t>
            </a:r>
          </a:p>
          <a:p>
            <a:endParaRPr lang="es-CL" sz="17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0D4DDCBE-41F3-4D4F-AAFC-AB6B43C7D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21382"/>
              </p:ext>
            </p:extLst>
          </p:nvPr>
        </p:nvGraphicFramePr>
        <p:xfrm>
          <a:off x="6345935" y="526066"/>
          <a:ext cx="5212080" cy="3770461"/>
        </p:xfrm>
        <a:graphic>
          <a:graphicData uri="http://schemas.openxmlformats.org/drawingml/2006/table">
            <a:tbl>
              <a:tblPr firstRow="1" bandRow="1">
                <a:noFill/>
                <a:tableStyleId>{21E4AEA4-8DFA-4A89-87EB-49C32662AFE0}</a:tableStyleId>
              </a:tblPr>
              <a:tblGrid>
                <a:gridCol w="5212080">
                  <a:extLst>
                    <a:ext uri="{9D8B030D-6E8A-4147-A177-3AD203B41FA5}">
                      <a16:colId xmlns:a16="http://schemas.microsoft.com/office/drawing/2014/main" val="3014067941"/>
                    </a:ext>
                  </a:extLst>
                </a:gridCol>
              </a:tblGrid>
              <a:tr h="464203"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Principales características</a:t>
                      </a:r>
                    </a:p>
                  </a:txBody>
                  <a:tcPr marL="189470" marR="94735" marT="94735" marB="947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962692"/>
                  </a:ext>
                </a:extLst>
              </a:tr>
              <a:tr h="33062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Régimen autoritario en que no se aplicó la Constitución  de 1925, con fuerte represión a la oposición política.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Bonanza económica, que permitió el desarrollo de obras públicas y la fundación de numerosas instituciones: Carabineros de Chile, la Contraloría y la Línea Aérea Nacional, entre otras.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Inspirada en ideas cooperativistas y nacionalistas: control sobre los sindicatos.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Hacia 1930 se produjo el colapso definitivo de la industria del salitre a raíz de la Gran Depresión, generando altas tasas de cesantía y pobreza.</a:t>
                      </a:r>
                    </a:p>
                    <a:p>
                      <a:endParaRPr lang="es-E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9470" marR="94735" marT="94735" marB="9473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52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96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786</Words>
  <Application>Microsoft Office PowerPoint</Application>
  <PresentationFormat>Panorámica</PresentationFormat>
  <Paragraphs>75</Paragraphs>
  <Slides>16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Tema de Office</vt:lpstr>
      <vt:lpstr>Chile Siglo XX: Inestabilidad política 1925-1932</vt:lpstr>
      <vt:lpstr>Objetivo</vt:lpstr>
      <vt:lpstr>¿Por qué se reformó la constitución?  ¿Cuáles fueron las principales características del proceso? </vt:lpstr>
      <vt:lpstr>Procesos políticos del Chile de Entreguerras </vt:lpstr>
      <vt:lpstr>Presentación de PowerPoint</vt:lpstr>
      <vt:lpstr>Gobierno de Alessandri.</vt:lpstr>
      <vt:lpstr>Retorno al régimen presidencialista</vt:lpstr>
      <vt:lpstr>Presentación de PowerPoint</vt:lpstr>
      <vt:lpstr>Dictadura “legal” de Ibáñez</vt:lpstr>
      <vt:lpstr>Presentación de PowerPoint</vt:lpstr>
      <vt:lpstr>Inestabilidad política.</vt:lpstr>
      <vt:lpstr>Presentación de PowerPoint</vt:lpstr>
      <vt:lpstr>Actividad</vt:lpstr>
      <vt:lpstr>Resúmenes del periodo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Chile Siglo XX: Inestabilidad política 1925-1932</dc:title>
  <dc:creator>Abraham López</dc:creator>
  <cp:lastModifiedBy>Carmen Barros Ortega</cp:lastModifiedBy>
  <cp:revision>4</cp:revision>
  <dcterms:created xsi:type="dcterms:W3CDTF">2020-07-21T08:59:00Z</dcterms:created>
  <dcterms:modified xsi:type="dcterms:W3CDTF">2021-09-10T16:25:46Z</dcterms:modified>
</cp:coreProperties>
</file>