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11"/>
  </p:notesMasterIdLst>
  <p:sldIdLst>
    <p:sldId id="256" r:id="rId2"/>
    <p:sldId id="257" r:id="rId3"/>
    <p:sldId id="258" r:id="rId4"/>
    <p:sldId id="260" r:id="rId5"/>
    <p:sldId id="262" r:id="rId6"/>
    <p:sldId id="261"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1" d="100"/>
          <a:sy n="41" d="100"/>
        </p:scale>
        <p:origin x="966"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44DC31-FA75-4D7B-ABCB-7CDDC26DFA9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A76470C-12C3-48DA-A006-453FA0F8A8BB}">
      <dgm:prSet/>
      <dgm:spPr/>
      <dgm:t>
        <a:bodyPr/>
        <a:lstStyle/>
        <a:p>
          <a:r>
            <a:rPr lang="es-ES"/>
            <a:t>¿Cuáles eran los principales postulados del ideal republicano? </a:t>
          </a:r>
          <a:endParaRPr lang="en-US"/>
        </a:p>
      </dgm:t>
    </dgm:pt>
    <dgm:pt modelId="{668E09F2-49D0-4B88-88DF-E653618E7BA1}" type="parTrans" cxnId="{0081AA3F-B262-42B3-B8BA-5BCAACAC7AF5}">
      <dgm:prSet/>
      <dgm:spPr/>
      <dgm:t>
        <a:bodyPr/>
        <a:lstStyle/>
        <a:p>
          <a:endParaRPr lang="en-US"/>
        </a:p>
      </dgm:t>
    </dgm:pt>
    <dgm:pt modelId="{3E9C46D2-018B-4285-B9EA-50B5CF799A19}" type="sibTrans" cxnId="{0081AA3F-B262-42B3-B8BA-5BCAACAC7AF5}">
      <dgm:prSet/>
      <dgm:spPr/>
      <dgm:t>
        <a:bodyPr/>
        <a:lstStyle/>
        <a:p>
          <a:endParaRPr lang="en-US"/>
        </a:p>
      </dgm:t>
    </dgm:pt>
    <dgm:pt modelId="{7B2684BB-308F-46BE-8186-1798A84FE1DF}">
      <dgm:prSet/>
      <dgm:spPr/>
      <dgm:t>
        <a:bodyPr/>
        <a:lstStyle/>
        <a:p>
          <a:r>
            <a:rPr lang="es-ES"/>
            <a:t>¿Cuáles de estos se mantienen en la actualidad? ¿por qué sucede esto?</a:t>
          </a:r>
          <a:endParaRPr lang="en-US"/>
        </a:p>
      </dgm:t>
    </dgm:pt>
    <dgm:pt modelId="{1157E63D-6B34-40D6-9FB7-C3647676A7C0}" type="parTrans" cxnId="{BC1C15F2-EDDD-4F8E-A72A-2AFF768B1B02}">
      <dgm:prSet/>
      <dgm:spPr/>
      <dgm:t>
        <a:bodyPr/>
        <a:lstStyle/>
        <a:p>
          <a:endParaRPr lang="en-US"/>
        </a:p>
      </dgm:t>
    </dgm:pt>
    <dgm:pt modelId="{FB94874F-937A-4DC4-A162-D063FEB01857}" type="sibTrans" cxnId="{BC1C15F2-EDDD-4F8E-A72A-2AFF768B1B02}">
      <dgm:prSet/>
      <dgm:spPr/>
      <dgm:t>
        <a:bodyPr/>
        <a:lstStyle/>
        <a:p>
          <a:endParaRPr lang="en-US"/>
        </a:p>
      </dgm:t>
    </dgm:pt>
    <dgm:pt modelId="{2C61335D-784A-4063-B386-23A4EDD078AC}">
      <dgm:prSet/>
      <dgm:spPr/>
      <dgm:t>
        <a:bodyPr/>
        <a:lstStyle/>
        <a:p>
          <a:r>
            <a:rPr lang="es-ES"/>
            <a:t>¿Qué buscaba el ideal liberal? ¿en qué ámbitos de la vida se enfocaba?</a:t>
          </a:r>
          <a:endParaRPr lang="en-US"/>
        </a:p>
      </dgm:t>
    </dgm:pt>
    <dgm:pt modelId="{EE2C9DD3-F719-4176-9BF3-259EEAFA67A8}" type="parTrans" cxnId="{DD986BF7-10E0-4AC2-9DE0-2F6FEC74CAD2}">
      <dgm:prSet/>
      <dgm:spPr/>
      <dgm:t>
        <a:bodyPr/>
        <a:lstStyle/>
        <a:p>
          <a:endParaRPr lang="en-US"/>
        </a:p>
      </dgm:t>
    </dgm:pt>
    <dgm:pt modelId="{DCDA5EF5-C0C2-4E36-9AD8-EE0D29077DE9}" type="sibTrans" cxnId="{DD986BF7-10E0-4AC2-9DE0-2F6FEC74CAD2}">
      <dgm:prSet/>
      <dgm:spPr/>
      <dgm:t>
        <a:bodyPr/>
        <a:lstStyle/>
        <a:p>
          <a:endParaRPr lang="en-US"/>
        </a:p>
      </dgm:t>
    </dgm:pt>
    <dgm:pt modelId="{FDF76D88-0746-4F65-B01C-2CE03B8A0934}" type="pres">
      <dgm:prSet presAssocID="{3D44DC31-FA75-4D7B-ABCB-7CDDC26DFA9D}" presName="linear" presStyleCnt="0">
        <dgm:presLayoutVars>
          <dgm:animLvl val="lvl"/>
          <dgm:resizeHandles val="exact"/>
        </dgm:presLayoutVars>
      </dgm:prSet>
      <dgm:spPr/>
    </dgm:pt>
    <dgm:pt modelId="{B151CF2B-BC31-425C-AAE5-85E8FD9399AB}" type="pres">
      <dgm:prSet presAssocID="{BA76470C-12C3-48DA-A006-453FA0F8A8BB}" presName="parentText" presStyleLbl="node1" presStyleIdx="0" presStyleCnt="3">
        <dgm:presLayoutVars>
          <dgm:chMax val="0"/>
          <dgm:bulletEnabled val="1"/>
        </dgm:presLayoutVars>
      </dgm:prSet>
      <dgm:spPr/>
    </dgm:pt>
    <dgm:pt modelId="{A6B74A09-09F9-4B1A-A69D-E4DB556CB315}" type="pres">
      <dgm:prSet presAssocID="{3E9C46D2-018B-4285-B9EA-50B5CF799A19}" presName="spacer" presStyleCnt="0"/>
      <dgm:spPr/>
    </dgm:pt>
    <dgm:pt modelId="{DC00BDFE-8DDC-42E8-8795-29A391C8830F}" type="pres">
      <dgm:prSet presAssocID="{7B2684BB-308F-46BE-8186-1798A84FE1DF}" presName="parentText" presStyleLbl="node1" presStyleIdx="1" presStyleCnt="3">
        <dgm:presLayoutVars>
          <dgm:chMax val="0"/>
          <dgm:bulletEnabled val="1"/>
        </dgm:presLayoutVars>
      </dgm:prSet>
      <dgm:spPr/>
    </dgm:pt>
    <dgm:pt modelId="{65575813-126D-427C-84F2-E8B065894E7C}" type="pres">
      <dgm:prSet presAssocID="{FB94874F-937A-4DC4-A162-D063FEB01857}" presName="spacer" presStyleCnt="0"/>
      <dgm:spPr/>
    </dgm:pt>
    <dgm:pt modelId="{A87F13BB-1B3D-4EC7-A256-E0A9406CA337}" type="pres">
      <dgm:prSet presAssocID="{2C61335D-784A-4063-B386-23A4EDD078AC}" presName="parentText" presStyleLbl="node1" presStyleIdx="2" presStyleCnt="3">
        <dgm:presLayoutVars>
          <dgm:chMax val="0"/>
          <dgm:bulletEnabled val="1"/>
        </dgm:presLayoutVars>
      </dgm:prSet>
      <dgm:spPr/>
    </dgm:pt>
  </dgm:ptLst>
  <dgm:cxnLst>
    <dgm:cxn modelId="{01DB0E0A-DB92-4832-857C-397E3A38A0DE}" type="presOf" srcId="{2C61335D-784A-4063-B386-23A4EDD078AC}" destId="{A87F13BB-1B3D-4EC7-A256-E0A9406CA337}" srcOrd="0" destOrd="0" presId="urn:microsoft.com/office/officeart/2005/8/layout/vList2"/>
    <dgm:cxn modelId="{0081AA3F-B262-42B3-B8BA-5BCAACAC7AF5}" srcId="{3D44DC31-FA75-4D7B-ABCB-7CDDC26DFA9D}" destId="{BA76470C-12C3-48DA-A006-453FA0F8A8BB}" srcOrd="0" destOrd="0" parTransId="{668E09F2-49D0-4B88-88DF-E653618E7BA1}" sibTransId="{3E9C46D2-018B-4285-B9EA-50B5CF799A19}"/>
    <dgm:cxn modelId="{ACE6B972-B45D-4E0F-903D-4A945B42EFAF}" type="presOf" srcId="{3D44DC31-FA75-4D7B-ABCB-7CDDC26DFA9D}" destId="{FDF76D88-0746-4F65-B01C-2CE03B8A0934}" srcOrd="0" destOrd="0" presId="urn:microsoft.com/office/officeart/2005/8/layout/vList2"/>
    <dgm:cxn modelId="{646027E6-4E2B-448A-AF47-82348B0489AC}" type="presOf" srcId="{7B2684BB-308F-46BE-8186-1798A84FE1DF}" destId="{DC00BDFE-8DDC-42E8-8795-29A391C8830F}" srcOrd="0" destOrd="0" presId="urn:microsoft.com/office/officeart/2005/8/layout/vList2"/>
    <dgm:cxn modelId="{56D3FCEB-2910-4882-8F85-6ECCB2C9B359}" type="presOf" srcId="{BA76470C-12C3-48DA-A006-453FA0F8A8BB}" destId="{B151CF2B-BC31-425C-AAE5-85E8FD9399AB}" srcOrd="0" destOrd="0" presId="urn:microsoft.com/office/officeart/2005/8/layout/vList2"/>
    <dgm:cxn modelId="{BC1C15F2-EDDD-4F8E-A72A-2AFF768B1B02}" srcId="{3D44DC31-FA75-4D7B-ABCB-7CDDC26DFA9D}" destId="{7B2684BB-308F-46BE-8186-1798A84FE1DF}" srcOrd="1" destOrd="0" parTransId="{1157E63D-6B34-40D6-9FB7-C3647676A7C0}" sibTransId="{FB94874F-937A-4DC4-A162-D063FEB01857}"/>
    <dgm:cxn modelId="{DD986BF7-10E0-4AC2-9DE0-2F6FEC74CAD2}" srcId="{3D44DC31-FA75-4D7B-ABCB-7CDDC26DFA9D}" destId="{2C61335D-784A-4063-B386-23A4EDD078AC}" srcOrd="2" destOrd="0" parTransId="{EE2C9DD3-F719-4176-9BF3-259EEAFA67A8}" sibTransId="{DCDA5EF5-C0C2-4E36-9AD8-EE0D29077DE9}"/>
    <dgm:cxn modelId="{DE685158-0000-42F4-9D77-AC75E67AD573}" type="presParOf" srcId="{FDF76D88-0746-4F65-B01C-2CE03B8A0934}" destId="{B151CF2B-BC31-425C-AAE5-85E8FD9399AB}" srcOrd="0" destOrd="0" presId="urn:microsoft.com/office/officeart/2005/8/layout/vList2"/>
    <dgm:cxn modelId="{1197D88A-21DA-4604-8BD6-6A6F480D50EF}" type="presParOf" srcId="{FDF76D88-0746-4F65-B01C-2CE03B8A0934}" destId="{A6B74A09-09F9-4B1A-A69D-E4DB556CB315}" srcOrd="1" destOrd="0" presId="urn:microsoft.com/office/officeart/2005/8/layout/vList2"/>
    <dgm:cxn modelId="{6A24C0F6-AE27-4F65-A0CB-29E5FA667A36}" type="presParOf" srcId="{FDF76D88-0746-4F65-B01C-2CE03B8A0934}" destId="{DC00BDFE-8DDC-42E8-8795-29A391C8830F}" srcOrd="2" destOrd="0" presId="urn:microsoft.com/office/officeart/2005/8/layout/vList2"/>
    <dgm:cxn modelId="{8DA80587-57A7-4194-9967-8BAE634516EF}" type="presParOf" srcId="{FDF76D88-0746-4F65-B01C-2CE03B8A0934}" destId="{65575813-126D-427C-84F2-E8B065894E7C}" srcOrd="3" destOrd="0" presId="urn:microsoft.com/office/officeart/2005/8/layout/vList2"/>
    <dgm:cxn modelId="{5FB91816-A992-4EF7-ADA4-2EB590C8A264}" type="presParOf" srcId="{FDF76D88-0746-4F65-B01C-2CE03B8A0934}" destId="{A87F13BB-1B3D-4EC7-A256-E0A9406CA337}"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51CF2B-BC31-425C-AAE5-85E8FD9399AB}">
      <dsp:nvSpPr>
        <dsp:cNvPr id="0" name=""/>
        <dsp:cNvSpPr/>
      </dsp:nvSpPr>
      <dsp:spPr>
        <a:xfrm>
          <a:off x="0" y="295409"/>
          <a:ext cx="3352128" cy="105651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s-ES" sz="2100" kern="1200"/>
            <a:t>¿Cuáles eran los principales postulados del ideal republicano? </a:t>
          </a:r>
          <a:endParaRPr lang="en-US" sz="2100" kern="1200"/>
        </a:p>
      </dsp:txBody>
      <dsp:txXfrm>
        <a:off x="51575" y="346984"/>
        <a:ext cx="3248978" cy="953360"/>
      </dsp:txXfrm>
    </dsp:sp>
    <dsp:sp modelId="{DC00BDFE-8DDC-42E8-8795-29A391C8830F}">
      <dsp:nvSpPr>
        <dsp:cNvPr id="0" name=""/>
        <dsp:cNvSpPr/>
      </dsp:nvSpPr>
      <dsp:spPr>
        <a:xfrm>
          <a:off x="0" y="1412399"/>
          <a:ext cx="3352128" cy="105651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s-ES" sz="2100" kern="1200"/>
            <a:t>¿Cuáles de estos se mantienen en la actualidad? ¿por qué sucede esto?</a:t>
          </a:r>
          <a:endParaRPr lang="en-US" sz="2100" kern="1200"/>
        </a:p>
      </dsp:txBody>
      <dsp:txXfrm>
        <a:off x="51575" y="1463974"/>
        <a:ext cx="3248978" cy="953360"/>
      </dsp:txXfrm>
    </dsp:sp>
    <dsp:sp modelId="{A87F13BB-1B3D-4EC7-A256-E0A9406CA337}">
      <dsp:nvSpPr>
        <dsp:cNvPr id="0" name=""/>
        <dsp:cNvSpPr/>
      </dsp:nvSpPr>
      <dsp:spPr>
        <a:xfrm>
          <a:off x="0" y="2529389"/>
          <a:ext cx="3352128" cy="105651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s-ES" sz="2100" kern="1200"/>
            <a:t>¿Qué buscaba el ideal liberal? ¿en qué ámbitos de la vida se enfocaba?</a:t>
          </a:r>
          <a:endParaRPr lang="en-US" sz="2100" kern="1200"/>
        </a:p>
      </dsp:txBody>
      <dsp:txXfrm>
        <a:off x="51575" y="2580964"/>
        <a:ext cx="3248978" cy="9533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49933A-1E50-4C65-86A7-99FE1A57D023}" type="datetimeFigureOut">
              <a:rPr lang="es-ES" smtClean="0"/>
              <a:t>11/05/2021</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521404-3B21-4BF7-A5E7-3CFBC9E5BA88}" type="slidenum">
              <a:rPr lang="es-ES" smtClean="0"/>
              <a:t>‹Nº›</a:t>
            </a:fld>
            <a:endParaRPr lang="es-ES"/>
          </a:p>
        </p:txBody>
      </p:sp>
    </p:spTree>
    <p:extLst>
      <p:ext uri="{BB962C8B-B14F-4D97-AF65-F5344CB8AC3E}">
        <p14:creationId xmlns:p14="http://schemas.microsoft.com/office/powerpoint/2010/main" val="928298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7D521404-3B21-4BF7-A5E7-3CFBC9E5BA88}" type="slidenum">
              <a:rPr lang="es-ES" smtClean="0"/>
              <a:t>3</a:t>
            </a:fld>
            <a:endParaRPr lang="es-ES"/>
          </a:p>
        </p:txBody>
      </p:sp>
    </p:spTree>
    <p:extLst>
      <p:ext uri="{BB962C8B-B14F-4D97-AF65-F5344CB8AC3E}">
        <p14:creationId xmlns:p14="http://schemas.microsoft.com/office/powerpoint/2010/main" val="1244474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https://www.menti.com/up7yyuuzog</a:t>
            </a:r>
          </a:p>
        </p:txBody>
      </p:sp>
      <p:sp>
        <p:nvSpPr>
          <p:cNvPr id="4" name="Marcador de número de diapositiva 3"/>
          <p:cNvSpPr>
            <a:spLocks noGrp="1"/>
          </p:cNvSpPr>
          <p:nvPr>
            <p:ph type="sldNum" sz="quarter" idx="5"/>
          </p:nvPr>
        </p:nvSpPr>
        <p:spPr/>
        <p:txBody>
          <a:bodyPr/>
          <a:lstStyle/>
          <a:p>
            <a:fld id="{7D521404-3B21-4BF7-A5E7-3CFBC9E5BA88}" type="slidenum">
              <a:rPr lang="es-ES" smtClean="0"/>
              <a:t>5</a:t>
            </a:fld>
            <a:endParaRPr lang="es-ES"/>
          </a:p>
        </p:txBody>
      </p:sp>
    </p:spTree>
    <p:extLst>
      <p:ext uri="{BB962C8B-B14F-4D97-AF65-F5344CB8AC3E}">
        <p14:creationId xmlns:p14="http://schemas.microsoft.com/office/powerpoint/2010/main" val="3448399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https://www.menti.com/x4za76mu5z</a:t>
            </a:r>
          </a:p>
        </p:txBody>
      </p:sp>
      <p:sp>
        <p:nvSpPr>
          <p:cNvPr id="4" name="Marcador de número de diapositiva 3"/>
          <p:cNvSpPr>
            <a:spLocks noGrp="1"/>
          </p:cNvSpPr>
          <p:nvPr>
            <p:ph type="sldNum" sz="quarter" idx="5"/>
          </p:nvPr>
        </p:nvSpPr>
        <p:spPr/>
        <p:txBody>
          <a:bodyPr/>
          <a:lstStyle/>
          <a:p>
            <a:fld id="{7D521404-3B21-4BF7-A5E7-3CFBC9E5BA88}" type="slidenum">
              <a:rPr lang="es-ES" smtClean="0"/>
              <a:t>7</a:t>
            </a:fld>
            <a:endParaRPr lang="es-ES"/>
          </a:p>
        </p:txBody>
      </p:sp>
    </p:spTree>
    <p:extLst>
      <p:ext uri="{BB962C8B-B14F-4D97-AF65-F5344CB8AC3E}">
        <p14:creationId xmlns:p14="http://schemas.microsoft.com/office/powerpoint/2010/main" val="1892827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tx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1B591571-EBCB-46E4-9139-9B3FA2876CF9}" type="datetimeFigureOut">
              <a:rPr lang="es-ES" smtClean="0"/>
              <a:t>11/05/2021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E2FBA34-2712-4816-BDC7-EA3EF65BBF9A}" type="slidenum">
              <a:rPr lang="es-ES" smtClean="0"/>
              <a:t>‹Nº›</a:t>
            </a:fld>
            <a:endParaRPr lang="es-ES"/>
          </a:p>
        </p:txBody>
      </p:sp>
    </p:spTree>
    <p:extLst>
      <p:ext uri="{BB962C8B-B14F-4D97-AF65-F5344CB8AC3E}">
        <p14:creationId xmlns:p14="http://schemas.microsoft.com/office/powerpoint/2010/main" val="2128399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B591571-EBCB-46E4-9139-9B3FA2876CF9}" type="datetimeFigureOut">
              <a:rPr lang="es-ES" smtClean="0"/>
              <a:t>11/05/2021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E2FBA34-2712-4816-BDC7-EA3EF65BBF9A}" type="slidenum">
              <a:rPr lang="es-ES" smtClean="0"/>
              <a:t>‹Nº›</a:t>
            </a:fld>
            <a:endParaRPr lang="es-ES"/>
          </a:p>
        </p:txBody>
      </p:sp>
    </p:spTree>
    <p:extLst>
      <p:ext uri="{BB962C8B-B14F-4D97-AF65-F5344CB8AC3E}">
        <p14:creationId xmlns:p14="http://schemas.microsoft.com/office/powerpoint/2010/main" val="622424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B591571-EBCB-46E4-9139-9B3FA2876CF9}" type="datetimeFigureOut">
              <a:rPr lang="es-ES" smtClean="0"/>
              <a:t>11/05/2021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E2FBA34-2712-4816-BDC7-EA3EF65BBF9A}" type="slidenum">
              <a:rPr lang="es-ES" smtClean="0"/>
              <a:t>‹Nº›</a:t>
            </a:fld>
            <a:endParaRPr lang="es-ES"/>
          </a:p>
        </p:txBody>
      </p:sp>
    </p:spTree>
    <p:extLst>
      <p:ext uri="{BB962C8B-B14F-4D97-AF65-F5344CB8AC3E}">
        <p14:creationId xmlns:p14="http://schemas.microsoft.com/office/powerpoint/2010/main" val="803419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B591571-EBCB-46E4-9139-9B3FA2876CF9}" type="datetimeFigureOut">
              <a:rPr lang="es-ES" smtClean="0"/>
              <a:t>11/05/2021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E2FBA34-2712-4816-BDC7-EA3EF65BBF9A}" type="slidenum">
              <a:rPr lang="es-ES" smtClean="0"/>
              <a:t>‹Nº›</a:t>
            </a:fld>
            <a:endParaRPr lang="es-E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555176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B591571-EBCB-46E4-9139-9B3FA2876CF9}" type="datetimeFigureOut">
              <a:rPr lang="es-ES" smtClean="0"/>
              <a:t>11/05/2021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E2FBA34-2712-4816-BDC7-EA3EF65BBF9A}" type="slidenum">
              <a:rPr lang="es-ES" smtClean="0"/>
              <a:t>‹Nº›</a:t>
            </a:fld>
            <a:endParaRPr lang="es-ES"/>
          </a:p>
        </p:txBody>
      </p:sp>
    </p:spTree>
    <p:extLst>
      <p:ext uri="{BB962C8B-B14F-4D97-AF65-F5344CB8AC3E}">
        <p14:creationId xmlns:p14="http://schemas.microsoft.com/office/powerpoint/2010/main" val="42303098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1B591571-EBCB-46E4-9139-9B3FA2876CF9}" type="datetimeFigureOut">
              <a:rPr lang="es-ES" smtClean="0"/>
              <a:t>11/05/2021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6E2FBA34-2712-4816-BDC7-EA3EF65BBF9A}" type="slidenum">
              <a:rPr lang="es-ES" smtClean="0"/>
              <a:t>‹Nº›</a:t>
            </a:fld>
            <a:endParaRPr lang="es-ES"/>
          </a:p>
        </p:txBody>
      </p:sp>
    </p:spTree>
    <p:extLst>
      <p:ext uri="{BB962C8B-B14F-4D97-AF65-F5344CB8AC3E}">
        <p14:creationId xmlns:p14="http://schemas.microsoft.com/office/powerpoint/2010/main" val="3910373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1B591571-EBCB-46E4-9139-9B3FA2876CF9}" type="datetimeFigureOut">
              <a:rPr lang="es-ES" smtClean="0"/>
              <a:t>11/05/2021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6E2FBA34-2712-4816-BDC7-EA3EF65BBF9A}" type="slidenum">
              <a:rPr lang="es-ES" smtClean="0"/>
              <a:t>‹Nº›</a:t>
            </a:fld>
            <a:endParaRPr lang="es-ES"/>
          </a:p>
        </p:txBody>
      </p:sp>
    </p:spTree>
    <p:extLst>
      <p:ext uri="{BB962C8B-B14F-4D97-AF65-F5344CB8AC3E}">
        <p14:creationId xmlns:p14="http://schemas.microsoft.com/office/powerpoint/2010/main" val="4280031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B591571-EBCB-46E4-9139-9B3FA2876CF9}" type="datetimeFigureOut">
              <a:rPr lang="es-ES" smtClean="0"/>
              <a:t>11/05/2021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E2FBA34-2712-4816-BDC7-EA3EF65BBF9A}" type="slidenum">
              <a:rPr lang="es-ES" smtClean="0"/>
              <a:t>‹Nº›</a:t>
            </a:fld>
            <a:endParaRPr lang="es-ES"/>
          </a:p>
        </p:txBody>
      </p:sp>
    </p:spTree>
    <p:extLst>
      <p:ext uri="{BB962C8B-B14F-4D97-AF65-F5344CB8AC3E}">
        <p14:creationId xmlns:p14="http://schemas.microsoft.com/office/powerpoint/2010/main" val="9864449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s-ES"/>
              <a:t>Haga clic para modificar el estilo de título del patrón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B591571-EBCB-46E4-9139-9B3FA2876CF9}" type="datetimeFigureOut">
              <a:rPr lang="es-ES" smtClean="0"/>
              <a:t>11/05/2021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E2FBA34-2712-4816-BDC7-EA3EF65BBF9A}" type="slidenum">
              <a:rPr lang="es-ES" smtClean="0"/>
              <a:t>‹Nº›</a:t>
            </a:fld>
            <a:endParaRPr lang="es-ES"/>
          </a:p>
        </p:txBody>
      </p:sp>
    </p:spTree>
    <p:extLst>
      <p:ext uri="{BB962C8B-B14F-4D97-AF65-F5344CB8AC3E}">
        <p14:creationId xmlns:p14="http://schemas.microsoft.com/office/powerpoint/2010/main" val="13481475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D01894-A0A5-450F-A95F-0D7EFA0ED5AB}"/>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CBE37B7A-7C86-4325-BA53-9456B24F19C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6716BFB-F6B5-4B32-A7D9-5AB3A2D32D52}"/>
              </a:ext>
            </a:extLst>
          </p:cNvPr>
          <p:cNvSpPr>
            <a:spLocks noGrp="1"/>
          </p:cNvSpPr>
          <p:nvPr>
            <p:ph type="dt" sz="half" idx="10"/>
          </p:nvPr>
        </p:nvSpPr>
        <p:spPr/>
        <p:txBody>
          <a:bodyPr/>
          <a:lstStyle/>
          <a:p>
            <a:fld id="{1B591571-EBCB-46E4-9139-9B3FA2876CF9}" type="datetimeFigureOut">
              <a:rPr lang="es-ES" smtClean="0"/>
              <a:t>11/05/2021</a:t>
            </a:fld>
            <a:endParaRPr lang="es-ES"/>
          </a:p>
        </p:txBody>
      </p:sp>
      <p:sp>
        <p:nvSpPr>
          <p:cNvPr id="5" name="Marcador de pie de página 4">
            <a:extLst>
              <a:ext uri="{FF2B5EF4-FFF2-40B4-BE49-F238E27FC236}">
                <a16:creationId xmlns:a16="http://schemas.microsoft.com/office/drawing/2014/main" id="{37804407-0433-4C29-A356-D8B6946841E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4C69EDF6-ABC9-4FF4-A358-370873261EC4}"/>
              </a:ext>
            </a:extLst>
          </p:cNvPr>
          <p:cNvSpPr>
            <a:spLocks noGrp="1"/>
          </p:cNvSpPr>
          <p:nvPr>
            <p:ph type="sldNum" sz="quarter" idx="12"/>
          </p:nvPr>
        </p:nvSpPr>
        <p:spPr/>
        <p:txBody>
          <a:bodyPr/>
          <a:lstStyle/>
          <a:p>
            <a:fld id="{6E2FBA34-2712-4816-BDC7-EA3EF65BBF9A}" type="slidenum">
              <a:rPr lang="es-ES" smtClean="0"/>
              <a:t>‹Nº›</a:t>
            </a:fld>
            <a:endParaRPr lang="es-ES"/>
          </a:p>
        </p:txBody>
      </p:sp>
    </p:spTree>
    <p:extLst>
      <p:ext uri="{BB962C8B-B14F-4D97-AF65-F5344CB8AC3E}">
        <p14:creationId xmlns:p14="http://schemas.microsoft.com/office/powerpoint/2010/main" val="2678176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B591571-EBCB-46E4-9139-9B3FA2876CF9}" type="datetimeFigureOut">
              <a:rPr lang="es-ES" smtClean="0"/>
              <a:t>11/05/2021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E2FBA34-2712-4816-BDC7-EA3EF65BBF9A}" type="slidenum">
              <a:rPr lang="es-ES" smtClean="0"/>
              <a:t>‹Nº›</a:t>
            </a:fld>
            <a:endParaRPr lang="es-ES"/>
          </a:p>
        </p:txBody>
      </p:sp>
    </p:spTree>
    <p:extLst>
      <p:ext uri="{BB962C8B-B14F-4D97-AF65-F5344CB8AC3E}">
        <p14:creationId xmlns:p14="http://schemas.microsoft.com/office/powerpoint/2010/main" val="4016512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tx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B591571-EBCB-46E4-9139-9B3FA2876CF9}" type="datetimeFigureOut">
              <a:rPr lang="es-ES" smtClean="0"/>
              <a:t>11/05/2021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E2FBA34-2712-4816-BDC7-EA3EF65BBF9A}" type="slidenum">
              <a:rPr lang="es-ES" smtClean="0"/>
              <a:t>‹Nº›</a:t>
            </a:fld>
            <a:endParaRPr lang="es-ES"/>
          </a:p>
        </p:txBody>
      </p:sp>
    </p:spTree>
    <p:extLst>
      <p:ext uri="{BB962C8B-B14F-4D97-AF65-F5344CB8AC3E}">
        <p14:creationId xmlns:p14="http://schemas.microsoft.com/office/powerpoint/2010/main" val="113241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a:t>Haga clic para modificar el estilo de título del patrón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1B591571-EBCB-46E4-9139-9B3FA2876CF9}" type="datetimeFigureOut">
              <a:rPr lang="es-ES" smtClean="0"/>
              <a:t>11/05/2021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E2FBA34-2712-4816-BDC7-EA3EF65BBF9A}" type="slidenum">
              <a:rPr lang="es-ES" smtClean="0"/>
              <a:t>‹Nº›</a:t>
            </a:fld>
            <a:endParaRPr lang="es-ES"/>
          </a:p>
        </p:txBody>
      </p:sp>
    </p:spTree>
    <p:extLst>
      <p:ext uri="{BB962C8B-B14F-4D97-AF65-F5344CB8AC3E}">
        <p14:creationId xmlns:p14="http://schemas.microsoft.com/office/powerpoint/2010/main" val="3917301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Content Placeholder 3"/>
          <p:cNvSpPr>
            <a:spLocks noGrp="1"/>
          </p:cNvSpPr>
          <p:nvPr>
            <p:ph sz="quarter" idx="13"/>
          </p:nvPr>
        </p:nvSpPr>
        <p:spPr>
          <a:xfrm>
            <a:off x="913774" y="3051012"/>
            <a:ext cx="5106027" cy="274018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3" name="Content Placeholder 5"/>
          <p:cNvSpPr>
            <a:spLocks noGrp="1"/>
          </p:cNvSpPr>
          <p:nvPr>
            <p:ph sz="quarter" idx="14"/>
          </p:nvPr>
        </p:nvSpPr>
        <p:spPr>
          <a:xfrm>
            <a:off x="6172200" y="3051012"/>
            <a:ext cx="5105401" cy="274018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1B591571-EBCB-46E4-9139-9B3FA2876CF9}" type="datetimeFigureOut">
              <a:rPr lang="es-ES" smtClean="0"/>
              <a:t>11/05/2021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6E2FBA34-2712-4816-BDC7-EA3EF65BBF9A}" type="slidenum">
              <a:rPr lang="es-ES" smtClean="0"/>
              <a:t>‹Nº›</a:t>
            </a:fld>
            <a:endParaRPr lang="es-ES"/>
          </a:p>
        </p:txBody>
      </p:sp>
    </p:spTree>
    <p:extLst>
      <p:ext uri="{BB962C8B-B14F-4D97-AF65-F5344CB8AC3E}">
        <p14:creationId xmlns:p14="http://schemas.microsoft.com/office/powerpoint/2010/main" val="3462090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1B591571-EBCB-46E4-9139-9B3FA2876CF9}" type="datetimeFigureOut">
              <a:rPr lang="es-ES" smtClean="0"/>
              <a:t>11/05/2021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6E2FBA34-2712-4816-BDC7-EA3EF65BBF9A}" type="slidenum">
              <a:rPr lang="es-ES" smtClean="0"/>
              <a:t>‹Nº›</a:t>
            </a:fld>
            <a:endParaRPr lang="es-ES"/>
          </a:p>
        </p:txBody>
      </p:sp>
    </p:spTree>
    <p:extLst>
      <p:ext uri="{BB962C8B-B14F-4D97-AF65-F5344CB8AC3E}">
        <p14:creationId xmlns:p14="http://schemas.microsoft.com/office/powerpoint/2010/main" val="2002232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1B591571-EBCB-46E4-9139-9B3FA2876CF9}" type="datetimeFigureOut">
              <a:rPr lang="es-ES" smtClean="0"/>
              <a:t>11/05/2021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6E2FBA34-2712-4816-BDC7-EA3EF65BBF9A}" type="slidenum">
              <a:rPr lang="es-ES" smtClean="0"/>
              <a:t>‹Nº›</a:t>
            </a:fld>
            <a:endParaRPr lang="es-ES"/>
          </a:p>
        </p:txBody>
      </p:sp>
    </p:spTree>
    <p:extLst>
      <p:ext uri="{BB962C8B-B14F-4D97-AF65-F5344CB8AC3E}">
        <p14:creationId xmlns:p14="http://schemas.microsoft.com/office/powerpoint/2010/main" val="3028749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s-ES"/>
              <a:t>Haga clic para modificar el estilo de título del patrón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B591571-EBCB-46E4-9139-9B3FA2876CF9}" type="datetimeFigureOut">
              <a:rPr lang="es-ES" smtClean="0"/>
              <a:t>11/05/2021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E2FBA34-2712-4816-BDC7-EA3EF65BBF9A}" type="slidenum">
              <a:rPr lang="es-ES" smtClean="0"/>
              <a:t>‹Nº›</a:t>
            </a:fld>
            <a:endParaRPr lang="es-ES"/>
          </a:p>
        </p:txBody>
      </p:sp>
    </p:spTree>
    <p:extLst>
      <p:ext uri="{BB962C8B-B14F-4D97-AF65-F5344CB8AC3E}">
        <p14:creationId xmlns:p14="http://schemas.microsoft.com/office/powerpoint/2010/main" val="268533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B591571-EBCB-46E4-9139-9B3FA2876CF9}" type="datetimeFigureOut">
              <a:rPr lang="es-ES" smtClean="0"/>
              <a:t>11/05/2021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E2FBA34-2712-4816-BDC7-EA3EF65BBF9A}" type="slidenum">
              <a:rPr lang="es-ES" smtClean="0"/>
              <a:t>‹Nº›</a:t>
            </a:fld>
            <a:endParaRPr lang="es-ES"/>
          </a:p>
        </p:txBody>
      </p:sp>
    </p:spTree>
    <p:extLst>
      <p:ext uri="{BB962C8B-B14F-4D97-AF65-F5344CB8AC3E}">
        <p14:creationId xmlns:p14="http://schemas.microsoft.com/office/powerpoint/2010/main" val="2024400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4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1B591571-EBCB-46E4-9139-9B3FA2876CF9}" type="datetimeFigureOut">
              <a:rPr lang="es-ES" smtClean="0"/>
              <a:t>11/05/2021</a:t>
            </a:fld>
            <a:endParaRPr lang="es-E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s-E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E2FBA34-2712-4816-BDC7-EA3EF65BBF9A}" type="slidenum">
              <a:rPr lang="es-ES" smtClean="0"/>
              <a:t>‹Nº›</a:t>
            </a:fld>
            <a:endParaRPr lang="es-ES"/>
          </a:p>
        </p:txBody>
      </p:sp>
    </p:spTree>
    <p:extLst>
      <p:ext uri="{BB962C8B-B14F-4D97-AF65-F5344CB8AC3E}">
        <p14:creationId xmlns:p14="http://schemas.microsoft.com/office/powerpoint/2010/main" val="1799223457"/>
      </p:ext>
    </p:extLst>
  </p:cSld>
  <p:clrMap bg1="dk1" tx1="lt1" bg2="dk2"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 id="2147483697"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outerShdw blurRad="38100" dist="38100" dir="2700000" algn="tl">
              <a:srgbClr val="000000">
                <a:alpha val="43137"/>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outerShdw blurRad="47625" dist="12700" dir="2700000" algn="tl" rotWithShape="0">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outerShdw blurRad="47625" dist="12700" dir="2700000" algn="tl" rotWithShape="0">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outerShdw blurRad="47625" dist="12700" dir="2700000" algn="tl" rotWithShape="0">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image" Target="../media/image1.png"/><Relationship Id="rId7" Type="http://schemas.openxmlformats.org/officeDocument/2006/relationships/diagramData" Target="../diagrams/data1.xml"/><Relationship Id="rId12" Type="http://schemas.openxmlformats.org/officeDocument/2006/relationships/hyperlink" Target="https://creativecommons.org/licenses/by-sa/3.0/" TargetMode="External"/><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image" Target="../media/image3.png"/><Relationship Id="rId11" Type="http://schemas.microsoft.com/office/2007/relationships/diagramDrawing" Target="../diagrams/drawing1.xml"/><Relationship Id="rId5" Type="http://schemas.openxmlformats.org/officeDocument/2006/relationships/hyperlink" Target="https://kaosenlared.net/ateneo-republicano-de-valladolid-faltaron-a-la-verdad-con-fines-electoralistas-criminalizando-a-la-ciudadania-que-ejerce-sus-derechos/" TargetMode="External"/><Relationship Id="rId10" Type="http://schemas.openxmlformats.org/officeDocument/2006/relationships/diagramColors" Target="../diagrams/colors1.xml"/><Relationship Id="rId4" Type="http://schemas.openxmlformats.org/officeDocument/2006/relationships/image" Target="../media/image4.jpg"/><Relationship Id="rId9"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8.xml"/><Relationship Id="rId1" Type="http://schemas.openxmlformats.org/officeDocument/2006/relationships/video" Target="https://www.youtube.com/embed/SdzxVNDKon4?feature=oembed" TargetMode="Externa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8.xml"/><Relationship Id="rId1" Type="http://schemas.openxmlformats.org/officeDocument/2006/relationships/video" Target="https://www.youtube.com/embed/ZTKKNh8bFFU?feature=oembed" TargetMode="Externa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hyperlink" Target="http://www.paxaugusta.es/2015/10/12-de-octubre-repita-conmigo-dia-de-la.html" TargetMode="External"/><Relationship Id="rId3" Type="http://schemas.openxmlformats.org/officeDocument/2006/relationships/hyperlink" Target="http://hayderecho.com/2016/11/19/primer-videopost-elecciones-usa-trump-cisnes-negros-y-sistemas-politicos/" TargetMode="External"/><Relationship Id="rId7" Type="http://schemas.openxmlformats.org/officeDocument/2006/relationships/hyperlink" Target="https://es.wikipedia.org/wiki/Bandera_de_Francia" TargetMode="External"/><Relationship Id="rId12" Type="http://schemas.openxmlformats.org/officeDocument/2006/relationships/image" Target="../media/image12.gif"/><Relationship Id="rId2" Type="http://schemas.openxmlformats.org/officeDocument/2006/relationships/image" Target="../media/image7.png"/><Relationship Id="rId1" Type="http://schemas.openxmlformats.org/officeDocument/2006/relationships/slideLayout" Target="../slideLayouts/slideLayout18.xml"/><Relationship Id="rId6" Type="http://schemas.openxmlformats.org/officeDocument/2006/relationships/image" Target="../media/image9.png"/><Relationship Id="rId11" Type="http://schemas.openxmlformats.org/officeDocument/2006/relationships/hyperlink" Target="http://www.tispain.com/2013/07/cual-fue-el-origen-sobre-la-aparicion.html" TargetMode="External"/><Relationship Id="rId5" Type="http://schemas.openxmlformats.org/officeDocument/2006/relationships/hyperlink" Target="https://commons.wikimedia.org/wiki/File:Flag_of_the_United_Kingdom_(2-3).svg" TargetMode="External"/><Relationship Id="rId10" Type="http://schemas.openxmlformats.org/officeDocument/2006/relationships/image" Target="../media/image11.png"/><Relationship Id="rId4" Type="http://schemas.openxmlformats.org/officeDocument/2006/relationships/image" Target="../media/image8.png"/><Relationship Id="rId9" Type="http://schemas.openxmlformats.org/officeDocument/2006/relationships/hyperlink" Target="https://es.wikipedia.org/wiki/Archivo:Bandera_de_Espa%C3%B1a_(nuevo_dise%C3%B1o).sv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A32E68-8BE1-4F06-B740-AB57AFC4F9A3}"/>
              </a:ext>
            </a:extLst>
          </p:cNvPr>
          <p:cNvSpPr>
            <a:spLocks noGrp="1"/>
          </p:cNvSpPr>
          <p:nvPr>
            <p:ph type="ctrTitle"/>
          </p:nvPr>
        </p:nvSpPr>
        <p:spPr/>
        <p:txBody>
          <a:bodyPr/>
          <a:lstStyle/>
          <a:p>
            <a:r>
              <a:rPr lang="es-ES" dirty="0"/>
              <a:t>Difusión y expresiones del ideal liberal y republicano en el siglo </a:t>
            </a:r>
            <a:r>
              <a:rPr lang="es-ES" dirty="0" err="1"/>
              <a:t>xix</a:t>
            </a:r>
            <a:endParaRPr lang="es-ES" dirty="0"/>
          </a:p>
        </p:txBody>
      </p:sp>
      <p:sp>
        <p:nvSpPr>
          <p:cNvPr id="3" name="Subtítulo 2">
            <a:extLst>
              <a:ext uri="{FF2B5EF4-FFF2-40B4-BE49-F238E27FC236}">
                <a16:creationId xmlns:a16="http://schemas.microsoft.com/office/drawing/2014/main" id="{9469EF32-CB53-4D18-A21B-CA6EA107BA50}"/>
              </a:ext>
            </a:extLst>
          </p:cNvPr>
          <p:cNvSpPr>
            <a:spLocks noGrp="1"/>
          </p:cNvSpPr>
          <p:nvPr>
            <p:ph type="subTitle" idx="1"/>
          </p:nvPr>
        </p:nvSpPr>
        <p:spPr/>
        <p:txBody>
          <a:bodyPr>
            <a:normAutofit fontScale="62500" lnSpcReduction="20000"/>
          </a:bodyPr>
          <a:lstStyle/>
          <a:p>
            <a:r>
              <a:rPr lang="es-ES" dirty="0"/>
              <a:t>Historia 1° medio</a:t>
            </a:r>
          </a:p>
          <a:p>
            <a:r>
              <a:rPr lang="es-ES" dirty="0"/>
              <a:t>Profesor Abraham López</a:t>
            </a:r>
          </a:p>
          <a:p>
            <a:r>
              <a:rPr lang="es-ES" dirty="0" err="1"/>
              <a:t>Oa</a:t>
            </a:r>
            <a:r>
              <a:rPr lang="es-ES" dirty="0"/>
              <a:t> : 01</a:t>
            </a:r>
          </a:p>
          <a:p>
            <a:r>
              <a:rPr lang="es-ES" dirty="0"/>
              <a:t>Clase </a:t>
            </a:r>
            <a:r>
              <a:rPr lang="es-ES" dirty="0" err="1"/>
              <a:t>N°</a:t>
            </a:r>
            <a:r>
              <a:rPr lang="es-ES" dirty="0"/>
              <a:t> 17</a:t>
            </a:r>
          </a:p>
        </p:txBody>
      </p:sp>
    </p:spTree>
    <p:extLst>
      <p:ext uri="{BB962C8B-B14F-4D97-AF65-F5344CB8AC3E}">
        <p14:creationId xmlns:p14="http://schemas.microsoft.com/office/powerpoint/2010/main" val="2562300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4000"/>
                <a:shade val="100000"/>
                <a:hueMod val="130000"/>
                <a:satMod val="150000"/>
                <a:lumMod val="112000"/>
              </a:schemeClr>
            </a:gs>
            <a:gs pos="100000">
              <a:schemeClr val="bg1">
                <a:shade val="92000"/>
                <a:satMod val="140000"/>
                <a:lumMod val="110000"/>
              </a:schemeClr>
            </a:gs>
          </a:gsLst>
          <a:lin ang="540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solidFill>
            <a:schemeClr val="accent1">
              <a:lumMod val="75000"/>
            </a:schemeClr>
          </a:solidFill>
          <a:ln>
            <a:noFill/>
          </a:ln>
          <a:effectLst>
            <a:outerShdw blurRad="50800" dist="12700" algn="l" rotWithShape="0">
              <a:prstClr val="black">
                <a:alpha val="30000"/>
              </a:prstClr>
            </a:outerShdw>
          </a:effectLst>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4089499-58A0-47F7-8506-5B828BCFB37B}"/>
              </a:ext>
            </a:extLst>
          </p:cNvPr>
          <p:cNvSpPr>
            <a:spLocks noGrp="1"/>
          </p:cNvSpPr>
          <p:nvPr>
            <p:ph type="title"/>
          </p:nvPr>
        </p:nvSpPr>
        <p:spPr>
          <a:xfrm>
            <a:off x="641074" y="1588878"/>
            <a:ext cx="2844002" cy="3680244"/>
          </a:xfrm>
        </p:spPr>
        <p:txBody>
          <a:bodyPr>
            <a:normAutofit/>
          </a:bodyPr>
          <a:lstStyle/>
          <a:p>
            <a:pPr algn="l"/>
            <a:r>
              <a:rPr lang="es-ES" sz="4400">
                <a:solidFill>
                  <a:srgbClr val="FFFFFF"/>
                </a:solidFill>
              </a:rPr>
              <a:t>objetivo</a:t>
            </a:r>
          </a:p>
        </p:txBody>
      </p:sp>
      <p:pic>
        <p:nvPicPr>
          <p:cNvPr id="12" name="Picture 11">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3" name="Marcador de contenido 2">
            <a:extLst>
              <a:ext uri="{FF2B5EF4-FFF2-40B4-BE49-F238E27FC236}">
                <a16:creationId xmlns:a16="http://schemas.microsoft.com/office/drawing/2014/main" id="{B158FAE5-1E9F-471D-B180-542315E54C8B}"/>
              </a:ext>
            </a:extLst>
          </p:cNvPr>
          <p:cNvSpPr>
            <a:spLocks noGrp="1"/>
          </p:cNvSpPr>
          <p:nvPr>
            <p:ph idx="1"/>
          </p:nvPr>
        </p:nvSpPr>
        <p:spPr>
          <a:xfrm>
            <a:off x="4634794" y="1049695"/>
            <a:ext cx="6642806" cy="4758611"/>
          </a:xfrm>
        </p:spPr>
        <p:txBody>
          <a:bodyPr anchor="ctr">
            <a:normAutofit/>
          </a:bodyPr>
          <a:lstStyle/>
          <a:p>
            <a:r>
              <a:rPr lang="es-ES" dirty="0"/>
              <a:t>Explicar las principales expresiones mediante las que la burguesía desarrolló  el liberalismo y republicanismo en el siglo </a:t>
            </a:r>
            <a:r>
              <a:rPr lang="es-ES" dirty="0" err="1"/>
              <a:t>xix</a:t>
            </a:r>
            <a:endParaRPr lang="es-ES" dirty="0"/>
          </a:p>
        </p:txBody>
      </p:sp>
      <p:pic>
        <p:nvPicPr>
          <p:cNvPr id="14" name="Picture 13">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extLst>
      <p:ext uri="{BB962C8B-B14F-4D97-AF65-F5344CB8AC3E}">
        <p14:creationId xmlns:p14="http://schemas.microsoft.com/office/powerpoint/2010/main" val="4224862178"/>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A3EA91FD-72A8-4EE2-A061-96BD6F3955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a:extLst>
              <a:ext uri="{FF2B5EF4-FFF2-40B4-BE49-F238E27FC236}">
                <a16:creationId xmlns:a16="http://schemas.microsoft.com/office/drawing/2014/main" id="{07BD321D-C93F-45FE-8C85-A81062AA412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4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descr="Gente en la calle&#10;&#10;Descripción generada automáticamente">
            <a:extLst>
              <a:ext uri="{FF2B5EF4-FFF2-40B4-BE49-F238E27FC236}">
                <a16:creationId xmlns:a16="http://schemas.microsoft.com/office/drawing/2014/main" id="{18C809A4-C925-4471-BB11-390E11C6D08A}"/>
              </a:ext>
            </a:extLst>
          </p:cNvPr>
          <p:cNvPicPr>
            <a:picLocks noChangeAspect="1"/>
          </p:cNvPicPr>
          <p:nvPr/>
        </p:nvPicPr>
        <p:blipFill rotWithShape="1">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28386" r="9664"/>
          <a:stretch/>
        </p:blipFill>
        <p:spPr>
          <a:xfrm>
            <a:off x="1" y="10"/>
            <a:ext cx="7552944" cy="6857990"/>
          </a:xfrm>
          <a:prstGeom prst="rect">
            <a:avLst/>
          </a:prstGeom>
        </p:spPr>
      </p:pic>
      <p:cxnSp>
        <p:nvCxnSpPr>
          <p:cNvPr id="20" name="Straight Connector 19">
            <a:extLst>
              <a:ext uri="{FF2B5EF4-FFF2-40B4-BE49-F238E27FC236}">
                <a16:creationId xmlns:a16="http://schemas.microsoft.com/office/drawing/2014/main" id="{869A403A-9D03-404A-8615-9FB21334409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08202" y="0"/>
            <a:ext cx="0" cy="6858000"/>
          </a:xfrm>
          <a:prstGeom prst="line">
            <a:avLst/>
          </a:prstGeom>
          <a:ln w="82550" cap="sq">
            <a:solidFill>
              <a:srgbClr val="D9D9D9"/>
            </a:solidFill>
            <a:miter lim="800000"/>
          </a:ln>
          <a:scene3d>
            <a:camera prst="orthographicFront"/>
            <a:lightRig rig="threePt" dir="t">
              <a:rot lat="0" lon="0" rev="2700000"/>
            </a:lightRig>
          </a:scene3d>
          <a:sp3d contourW="6350">
            <a:bevelT h="38100"/>
            <a:contourClr>
              <a:srgbClr val="BFBFBF"/>
            </a:contourClr>
          </a:sp3d>
        </p:spPr>
        <p:style>
          <a:lnRef idx="1">
            <a:schemeClr val="accent1"/>
          </a:lnRef>
          <a:fillRef idx="0">
            <a:schemeClr val="accent1"/>
          </a:fillRef>
          <a:effectRef idx="0">
            <a:schemeClr val="accent1"/>
          </a:effectRef>
          <a:fontRef idx="minor">
            <a:schemeClr val="tx1"/>
          </a:fontRef>
        </p:style>
      </p:cxnSp>
      <p:pic>
        <p:nvPicPr>
          <p:cNvPr id="22" name="Picture 21">
            <a:extLst>
              <a:ext uri="{FF2B5EF4-FFF2-40B4-BE49-F238E27FC236}">
                <a16:creationId xmlns:a16="http://schemas.microsoft.com/office/drawing/2014/main" id="{CF97C8A3-46D6-41E8-BE14-FB5EDE0985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6">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78879420-062F-4EBE-8680-621C466E28C0}"/>
              </a:ext>
            </a:extLst>
          </p:cNvPr>
          <p:cNvSpPr>
            <a:spLocks noGrp="1"/>
          </p:cNvSpPr>
          <p:nvPr>
            <p:ph type="title"/>
          </p:nvPr>
        </p:nvSpPr>
        <p:spPr>
          <a:xfrm>
            <a:off x="8196408" y="640831"/>
            <a:ext cx="3352128" cy="1573863"/>
          </a:xfrm>
        </p:spPr>
        <p:txBody>
          <a:bodyPr>
            <a:normAutofit/>
          </a:bodyPr>
          <a:lstStyle/>
          <a:p>
            <a:pPr algn="l"/>
            <a:r>
              <a:rPr lang="es-ES"/>
              <a:t>Ideal liberal y republicano</a:t>
            </a:r>
          </a:p>
        </p:txBody>
      </p:sp>
      <p:graphicFrame>
        <p:nvGraphicFramePr>
          <p:cNvPr id="5" name="Marcador de contenido 2">
            <a:extLst>
              <a:ext uri="{FF2B5EF4-FFF2-40B4-BE49-F238E27FC236}">
                <a16:creationId xmlns:a16="http://schemas.microsoft.com/office/drawing/2014/main" id="{55B6437D-2034-439E-8C4C-48A1C232B338}"/>
              </a:ext>
            </a:extLst>
          </p:cNvPr>
          <p:cNvGraphicFramePr>
            <a:graphicFrameLocks noGrp="1"/>
          </p:cNvGraphicFramePr>
          <p:nvPr>
            <p:ph idx="1"/>
            <p:extLst>
              <p:ext uri="{D42A27DB-BD31-4B8C-83A1-F6EECF244321}">
                <p14:modId xmlns:p14="http://schemas.microsoft.com/office/powerpoint/2010/main" val="3533120960"/>
              </p:ext>
            </p:extLst>
          </p:nvPr>
        </p:nvGraphicFramePr>
        <p:xfrm>
          <a:off x="8196408" y="2367092"/>
          <a:ext cx="3352128" cy="388130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CuadroTexto 6">
            <a:extLst>
              <a:ext uri="{FF2B5EF4-FFF2-40B4-BE49-F238E27FC236}">
                <a16:creationId xmlns:a16="http://schemas.microsoft.com/office/drawing/2014/main" id="{FE3A17B8-561A-4ED2-9010-5651D0EC3962}"/>
              </a:ext>
            </a:extLst>
          </p:cNvPr>
          <p:cNvSpPr txBox="1"/>
          <p:nvPr/>
        </p:nvSpPr>
        <p:spPr>
          <a:xfrm>
            <a:off x="5226667" y="6657945"/>
            <a:ext cx="2326278" cy="200055"/>
          </a:xfrm>
          <a:prstGeom prst="rect">
            <a:avLst/>
          </a:prstGeom>
          <a:solidFill>
            <a:srgbClr val="000000"/>
          </a:solidFill>
        </p:spPr>
        <p:txBody>
          <a:bodyPr wrap="none" rtlCol="0">
            <a:spAutoFit/>
          </a:bodyPr>
          <a:lstStyle/>
          <a:p>
            <a:pPr algn="r">
              <a:spcAft>
                <a:spcPts val="600"/>
              </a:spcAft>
            </a:pPr>
            <a:r>
              <a:rPr lang="es-ES" sz="700">
                <a:solidFill>
                  <a:srgbClr val="FFFFFF"/>
                </a:solidFill>
                <a:hlinkClick r:id="rId5" tooltip="https://kaosenlared.net/ateneo-republicano-de-valladolid-faltaron-a-la-verdad-con-fines-electoralistas-criminalizando-a-la-ciudadania-que-ejerce-sus-derechos/">
                  <a:extLst>
                    <a:ext uri="{A12FA001-AC4F-418D-AE19-62706E023703}">
                      <ahyp:hlinkClr xmlns:ahyp="http://schemas.microsoft.com/office/drawing/2018/hyperlinkcolor" val="tx"/>
                    </a:ext>
                  </a:extLst>
                </a:hlinkClick>
              </a:rPr>
              <a:t>Esta foto</a:t>
            </a:r>
            <a:r>
              <a:rPr lang="es-ES" sz="700">
                <a:solidFill>
                  <a:srgbClr val="FFFFFF"/>
                </a:solidFill>
              </a:rPr>
              <a:t> de Autor desconocido está bajo licencia </a:t>
            </a:r>
            <a:r>
              <a:rPr lang="es-ES" sz="700">
                <a:solidFill>
                  <a:srgbClr val="FFFFFF"/>
                </a:solidFill>
                <a:hlinkClick r:id="rId12" tooltip="https://creativecommons.org/licenses/by-sa/3.0/">
                  <a:extLst>
                    <a:ext uri="{A12FA001-AC4F-418D-AE19-62706E023703}">
                      <ahyp:hlinkClr xmlns:ahyp="http://schemas.microsoft.com/office/drawing/2018/hyperlinkcolor" val="tx"/>
                    </a:ext>
                  </a:extLst>
                </a:hlinkClick>
              </a:rPr>
              <a:t>CC BY-SA</a:t>
            </a:r>
            <a:endParaRPr lang="es-ES" sz="700">
              <a:solidFill>
                <a:srgbClr val="FFFFFF"/>
              </a:solidFill>
            </a:endParaRPr>
          </a:p>
        </p:txBody>
      </p:sp>
    </p:spTree>
    <p:extLst>
      <p:ext uri="{BB962C8B-B14F-4D97-AF65-F5344CB8AC3E}">
        <p14:creationId xmlns:p14="http://schemas.microsoft.com/office/powerpoint/2010/main" val="1526179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4FA486-6404-40E1-A026-731B916378CA}"/>
              </a:ext>
            </a:extLst>
          </p:cNvPr>
          <p:cNvSpPr>
            <a:spLocks noGrp="1"/>
          </p:cNvSpPr>
          <p:nvPr>
            <p:ph type="title"/>
          </p:nvPr>
        </p:nvSpPr>
        <p:spPr/>
        <p:txBody>
          <a:bodyPr/>
          <a:lstStyle/>
          <a:p>
            <a:r>
              <a:rPr lang="es-ES" dirty="0"/>
              <a:t>El parlamentarismo</a:t>
            </a:r>
          </a:p>
        </p:txBody>
      </p:sp>
      <p:sp>
        <p:nvSpPr>
          <p:cNvPr id="3" name="Marcador de contenido 2">
            <a:extLst>
              <a:ext uri="{FF2B5EF4-FFF2-40B4-BE49-F238E27FC236}">
                <a16:creationId xmlns:a16="http://schemas.microsoft.com/office/drawing/2014/main" id="{DD60DBDF-C47A-4230-8C7D-1A5E6B5B2BA6}"/>
              </a:ext>
            </a:extLst>
          </p:cNvPr>
          <p:cNvSpPr>
            <a:spLocks noGrp="1"/>
          </p:cNvSpPr>
          <p:nvPr>
            <p:ph idx="1"/>
          </p:nvPr>
        </p:nvSpPr>
        <p:spPr>
          <a:xfrm>
            <a:off x="913774" y="2628350"/>
            <a:ext cx="10364452" cy="3424107"/>
          </a:xfrm>
        </p:spPr>
        <p:txBody>
          <a:bodyPr>
            <a:normAutofit fontScale="85000" lnSpcReduction="10000"/>
          </a:bodyPr>
          <a:lstStyle/>
          <a:p>
            <a:pPr marL="0" indent="0" algn="just">
              <a:buNone/>
            </a:pPr>
            <a:r>
              <a:rPr lang="es-ES" dirty="0"/>
              <a:t>El parlamentarismo, originado en Inglaterra durante el siglo XVII, releva el rol del Poder Legislativo dentro de un Estado. En esta fuente, el historiador Josep </a:t>
            </a:r>
            <a:r>
              <a:rPr lang="es-ES" dirty="0" err="1"/>
              <a:t>Fradera</a:t>
            </a:r>
            <a:r>
              <a:rPr lang="es-ES" dirty="0"/>
              <a:t> explica su relación con el liberalismo. </a:t>
            </a:r>
          </a:p>
          <a:p>
            <a:pPr marL="0" indent="0" algn="just">
              <a:buNone/>
            </a:pPr>
            <a:r>
              <a:rPr lang="es-ES" dirty="0"/>
              <a:t>“La principal meta política de los liberales era el estado constitucional como garante de la seguridad jurídica y de la participación ciudadana (…). Para la mayor parte de ellos era deseable que existiera el parlamentarismo como forma de gobierno, en la que las relaciones de la mayoría existentes en el Parlamento determinaran la composición y la política del gobierno”.</a:t>
            </a:r>
          </a:p>
          <a:p>
            <a:pPr marL="0" indent="0" algn="just">
              <a:buNone/>
            </a:pPr>
            <a:endParaRPr lang="es-ES" dirty="0"/>
          </a:p>
          <a:p>
            <a:pPr marL="0" indent="0" algn="just">
              <a:buNone/>
            </a:pPr>
            <a:r>
              <a:rPr lang="es-ES" dirty="0"/>
              <a:t>Fuente: </a:t>
            </a:r>
            <a:r>
              <a:rPr lang="es-ES" dirty="0" err="1"/>
              <a:t>Fradera</a:t>
            </a:r>
            <a:r>
              <a:rPr lang="es-ES" dirty="0"/>
              <a:t>, J. y otro (2000). Las burguesías europeas del siglo XIX. Sociedad civil, política y cultura. Valencia: </a:t>
            </a:r>
            <a:r>
              <a:rPr lang="es-ES" dirty="0" err="1"/>
              <a:t>Universitat</a:t>
            </a:r>
            <a:r>
              <a:rPr lang="es-ES" dirty="0"/>
              <a:t> de Valencia</a:t>
            </a:r>
          </a:p>
        </p:txBody>
      </p:sp>
    </p:spTree>
    <p:extLst>
      <p:ext uri="{BB962C8B-B14F-4D97-AF65-F5344CB8AC3E}">
        <p14:creationId xmlns:p14="http://schemas.microsoft.com/office/powerpoint/2010/main" val="1334297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7FDA30-6F73-4D32-BCB0-3441AFACFFAA}"/>
              </a:ext>
            </a:extLst>
          </p:cNvPr>
          <p:cNvSpPr>
            <a:spLocks noGrp="1"/>
          </p:cNvSpPr>
          <p:nvPr>
            <p:ph type="title"/>
          </p:nvPr>
        </p:nvSpPr>
        <p:spPr/>
        <p:txBody>
          <a:bodyPr/>
          <a:lstStyle/>
          <a:p>
            <a:r>
              <a:rPr lang="es-ES" dirty="0"/>
              <a:t>EL PARLAMENTARISMO EN LA ACTUALIDAD Y EN LA HISTORIA</a:t>
            </a:r>
          </a:p>
        </p:txBody>
      </p:sp>
      <p:pic>
        <p:nvPicPr>
          <p:cNvPr id="4" name="Elementos multimedia en línea 3" title="EL PARLAMENTARISMO en minutos">
            <a:hlinkClick r:id="" action="ppaction://media"/>
            <a:extLst>
              <a:ext uri="{FF2B5EF4-FFF2-40B4-BE49-F238E27FC236}">
                <a16:creationId xmlns:a16="http://schemas.microsoft.com/office/drawing/2014/main" id="{B9DF766E-7DCE-4D62-A7B9-F0A2219AB1B7}"/>
              </a:ext>
            </a:extLst>
          </p:cNvPr>
          <p:cNvPicPr>
            <a:picLocks noGrp="1" noRot="1" noChangeAspect="1"/>
          </p:cNvPicPr>
          <p:nvPr>
            <p:ph idx="1"/>
            <a:videoFile r:link="rId1"/>
          </p:nvPr>
        </p:nvPicPr>
        <p:blipFill>
          <a:blip r:embed="rId4"/>
          <a:stretch>
            <a:fillRect/>
          </a:stretch>
        </p:blipFill>
        <p:spPr>
          <a:xfrm>
            <a:off x="913775" y="2393596"/>
            <a:ext cx="6061075" cy="3424237"/>
          </a:xfrm>
          <a:prstGeom prst="rect">
            <a:avLst/>
          </a:prstGeom>
        </p:spPr>
      </p:pic>
      <p:sp>
        <p:nvSpPr>
          <p:cNvPr id="5" name="CuadroTexto 4">
            <a:extLst>
              <a:ext uri="{FF2B5EF4-FFF2-40B4-BE49-F238E27FC236}">
                <a16:creationId xmlns:a16="http://schemas.microsoft.com/office/drawing/2014/main" id="{55A65300-108A-4954-A40D-2518D82C00A9}"/>
              </a:ext>
            </a:extLst>
          </p:cNvPr>
          <p:cNvSpPr txBox="1"/>
          <p:nvPr/>
        </p:nvSpPr>
        <p:spPr>
          <a:xfrm>
            <a:off x="7537141" y="2819724"/>
            <a:ext cx="3741083" cy="2585323"/>
          </a:xfrm>
          <a:prstGeom prst="rect">
            <a:avLst/>
          </a:prstGeom>
          <a:noFill/>
        </p:spPr>
        <p:txBody>
          <a:bodyPr wrap="square" rtlCol="0">
            <a:spAutoFit/>
          </a:bodyPr>
          <a:lstStyle/>
          <a:p>
            <a:pPr algn="just"/>
            <a:r>
              <a:rPr lang="es-ES" dirty="0"/>
              <a:t>¿Qué es el parlamentarismo?</a:t>
            </a:r>
          </a:p>
          <a:p>
            <a:pPr algn="just"/>
            <a:endParaRPr lang="es-ES" dirty="0"/>
          </a:p>
          <a:p>
            <a:pPr algn="just"/>
            <a:endParaRPr lang="es-ES" dirty="0"/>
          </a:p>
          <a:p>
            <a:pPr algn="just"/>
            <a:r>
              <a:rPr lang="es-ES" dirty="0"/>
              <a:t>¿Por qué los liberales habrán optado por este tipo de gobierno?</a:t>
            </a:r>
          </a:p>
          <a:p>
            <a:pPr algn="just"/>
            <a:endParaRPr lang="es-ES" dirty="0"/>
          </a:p>
          <a:p>
            <a:pPr algn="just"/>
            <a:endParaRPr lang="es-ES" dirty="0"/>
          </a:p>
          <a:p>
            <a:pPr algn="just"/>
            <a:r>
              <a:rPr lang="es-ES" dirty="0"/>
              <a:t>¿Qué ventajas ofrecería en la actualidad?</a:t>
            </a:r>
          </a:p>
        </p:txBody>
      </p:sp>
    </p:spTree>
    <p:extLst>
      <p:ext uri="{BB962C8B-B14F-4D97-AF65-F5344CB8AC3E}">
        <p14:creationId xmlns:p14="http://schemas.microsoft.com/office/powerpoint/2010/main" val="4003871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A5BFF7-C4C3-4057-83C0-BAB9B2679DF6}"/>
              </a:ext>
            </a:extLst>
          </p:cNvPr>
          <p:cNvSpPr>
            <a:spLocks noGrp="1"/>
          </p:cNvSpPr>
          <p:nvPr>
            <p:ph type="title"/>
          </p:nvPr>
        </p:nvSpPr>
        <p:spPr>
          <a:xfrm>
            <a:off x="3436825" y="236776"/>
            <a:ext cx="5318350" cy="615479"/>
          </a:xfrm>
        </p:spPr>
        <p:txBody>
          <a:bodyPr/>
          <a:lstStyle/>
          <a:p>
            <a:r>
              <a:rPr lang="es-ES" dirty="0"/>
              <a:t>El constitucionalismo</a:t>
            </a:r>
          </a:p>
        </p:txBody>
      </p:sp>
      <p:sp>
        <p:nvSpPr>
          <p:cNvPr id="3" name="Marcador de contenido 2">
            <a:extLst>
              <a:ext uri="{FF2B5EF4-FFF2-40B4-BE49-F238E27FC236}">
                <a16:creationId xmlns:a16="http://schemas.microsoft.com/office/drawing/2014/main" id="{72E124B3-87F0-4AA8-9300-63817A24E911}"/>
              </a:ext>
            </a:extLst>
          </p:cNvPr>
          <p:cNvSpPr>
            <a:spLocks noGrp="1"/>
          </p:cNvSpPr>
          <p:nvPr>
            <p:ph idx="1"/>
          </p:nvPr>
        </p:nvSpPr>
        <p:spPr>
          <a:xfrm>
            <a:off x="613726" y="1305019"/>
            <a:ext cx="10964547" cy="4403324"/>
          </a:xfrm>
        </p:spPr>
        <p:txBody>
          <a:bodyPr>
            <a:normAutofit fontScale="92500" lnSpcReduction="10000"/>
          </a:bodyPr>
          <a:lstStyle/>
          <a:p>
            <a:pPr marL="0" indent="0" algn="just">
              <a:buNone/>
            </a:pPr>
            <a:r>
              <a:rPr lang="es-ES" dirty="0"/>
              <a:t>“[El constitucionalismo] ha sido una de las herencias de la vieja república romana (…) pasando por la Constitución británica, que busca un equilibrio del poder (…) hasta llegar a John Adams y Thomas Jefferson en los Estados Unidos. En este sentido, el constitucionalismo se ha visto como el marco jurídico obligado que limita y crea a la vez el poder en sus distintas vertientes (…). Por su influencia en el mundo occidental, la Constitución de los Estados Unidos es la que mayor interés genera (…) </a:t>
            </a:r>
            <a:r>
              <a:rPr lang="es-ES" dirty="0" err="1"/>
              <a:t>Slagstad</a:t>
            </a:r>
            <a:r>
              <a:rPr lang="es-ES" dirty="0"/>
              <a:t> mismo dice: «el propósito central del constitucionalismo liberal es institucionalizar un sistema de mecanismos de defensa para el ciudadano frente al Estado»; (…) Además, el constitucionalismo se convierte en la fuente ideológica de organización política. El principio organizativo es el referente a la división del poder en las tres ramas clásicas —legislativa, ejecutiva y judicial— que legitiman al mismo.”</a:t>
            </a:r>
          </a:p>
          <a:p>
            <a:pPr marL="0" indent="0" algn="just">
              <a:buNone/>
            </a:pPr>
            <a:r>
              <a:rPr lang="es-ES" dirty="0"/>
              <a:t>Fuente: Herrera, A. En J. Elster y otro (1999). Constitucionalismo y democracia. México: Fondo de Cultura Económica.</a:t>
            </a:r>
          </a:p>
        </p:txBody>
      </p:sp>
    </p:spTree>
    <p:extLst>
      <p:ext uri="{BB962C8B-B14F-4D97-AF65-F5344CB8AC3E}">
        <p14:creationId xmlns:p14="http://schemas.microsoft.com/office/powerpoint/2010/main" val="522656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E21886-7C7B-4DF2-840E-A89B0D0BFFB6}"/>
              </a:ext>
            </a:extLst>
          </p:cNvPr>
          <p:cNvSpPr>
            <a:spLocks noGrp="1"/>
          </p:cNvSpPr>
          <p:nvPr>
            <p:ph type="title"/>
          </p:nvPr>
        </p:nvSpPr>
        <p:spPr/>
        <p:txBody>
          <a:bodyPr/>
          <a:lstStyle/>
          <a:p>
            <a:r>
              <a:rPr lang="es-ES" dirty="0"/>
              <a:t>El constitucionalismo</a:t>
            </a:r>
          </a:p>
        </p:txBody>
      </p:sp>
      <p:pic>
        <p:nvPicPr>
          <p:cNvPr id="4" name="Elementos multimedia en línea 3" title="CONCEPTO DE CONSTITUCIONALISMO">
            <a:hlinkClick r:id="" action="ppaction://media"/>
            <a:extLst>
              <a:ext uri="{FF2B5EF4-FFF2-40B4-BE49-F238E27FC236}">
                <a16:creationId xmlns:a16="http://schemas.microsoft.com/office/drawing/2014/main" id="{9BB49A21-0FD1-458F-B413-29D69BD5EBC1}"/>
              </a:ext>
            </a:extLst>
          </p:cNvPr>
          <p:cNvPicPr>
            <a:picLocks noGrp="1" noRot="1" noChangeAspect="1"/>
          </p:cNvPicPr>
          <p:nvPr>
            <p:ph idx="1"/>
            <a:videoFile r:link="rId1"/>
          </p:nvPr>
        </p:nvPicPr>
        <p:blipFill>
          <a:blip r:embed="rId4"/>
          <a:stretch>
            <a:fillRect/>
          </a:stretch>
        </p:blipFill>
        <p:spPr>
          <a:xfrm>
            <a:off x="913775" y="2526761"/>
            <a:ext cx="6061075" cy="3424237"/>
          </a:xfrm>
          <a:prstGeom prst="rect">
            <a:avLst/>
          </a:prstGeom>
        </p:spPr>
      </p:pic>
      <p:sp>
        <p:nvSpPr>
          <p:cNvPr id="5" name="CuadroTexto 4">
            <a:extLst>
              <a:ext uri="{FF2B5EF4-FFF2-40B4-BE49-F238E27FC236}">
                <a16:creationId xmlns:a16="http://schemas.microsoft.com/office/drawing/2014/main" id="{D8AF836D-9EF0-44C4-8F3B-4FF4DA54BEDE}"/>
              </a:ext>
            </a:extLst>
          </p:cNvPr>
          <p:cNvSpPr txBox="1"/>
          <p:nvPr/>
        </p:nvSpPr>
        <p:spPr>
          <a:xfrm>
            <a:off x="7838983" y="2766872"/>
            <a:ext cx="3439242" cy="2308324"/>
          </a:xfrm>
          <a:prstGeom prst="rect">
            <a:avLst/>
          </a:prstGeom>
          <a:noFill/>
        </p:spPr>
        <p:txBody>
          <a:bodyPr wrap="square" rtlCol="0">
            <a:spAutoFit/>
          </a:bodyPr>
          <a:lstStyle/>
          <a:p>
            <a:r>
              <a:rPr lang="es-ES" dirty="0"/>
              <a:t>¿Qué es el constitucionalismo? </a:t>
            </a:r>
          </a:p>
          <a:p>
            <a:endParaRPr lang="es-ES" dirty="0"/>
          </a:p>
          <a:p>
            <a:r>
              <a:rPr lang="es-ES" dirty="0"/>
              <a:t>¿Por qué los liberales optaron por este?</a:t>
            </a:r>
          </a:p>
          <a:p>
            <a:endParaRPr lang="es-ES" dirty="0"/>
          </a:p>
          <a:p>
            <a:endParaRPr lang="es-ES" dirty="0"/>
          </a:p>
          <a:p>
            <a:r>
              <a:rPr lang="es-ES" dirty="0"/>
              <a:t>¿Qué aportes genera en la actualidad?</a:t>
            </a:r>
          </a:p>
        </p:txBody>
      </p:sp>
    </p:spTree>
    <p:extLst>
      <p:ext uri="{BB962C8B-B14F-4D97-AF65-F5344CB8AC3E}">
        <p14:creationId xmlns:p14="http://schemas.microsoft.com/office/powerpoint/2010/main" val="3627969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215889-DEFA-450B-A5CF-5314C66ADA9A}"/>
              </a:ext>
            </a:extLst>
          </p:cNvPr>
          <p:cNvSpPr>
            <a:spLocks noGrp="1"/>
          </p:cNvSpPr>
          <p:nvPr>
            <p:ph type="title"/>
          </p:nvPr>
        </p:nvSpPr>
        <p:spPr>
          <a:xfrm>
            <a:off x="993253" y="12390"/>
            <a:ext cx="10364451" cy="1596177"/>
          </a:xfrm>
        </p:spPr>
        <p:txBody>
          <a:bodyPr/>
          <a:lstStyle/>
          <a:p>
            <a:r>
              <a:rPr lang="es-ES" dirty="0"/>
              <a:t>Algunos ejemplos de la implementación de estas ideas se dieron en</a:t>
            </a:r>
          </a:p>
        </p:txBody>
      </p:sp>
      <p:pic>
        <p:nvPicPr>
          <p:cNvPr id="5" name="Marcador de contenido 4" descr="Patrón de fondo&#10;&#10;Descripción generada automáticamente">
            <a:extLst>
              <a:ext uri="{FF2B5EF4-FFF2-40B4-BE49-F238E27FC236}">
                <a16:creationId xmlns:a16="http://schemas.microsoft.com/office/drawing/2014/main" id="{E1475577-99BA-4FB2-A78C-92E6F825FD67}"/>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99493" y="1680474"/>
            <a:ext cx="2278394" cy="1199575"/>
          </a:xfrm>
        </p:spPr>
      </p:pic>
      <p:sp>
        <p:nvSpPr>
          <p:cNvPr id="6" name="CuadroTexto 5">
            <a:extLst>
              <a:ext uri="{FF2B5EF4-FFF2-40B4-BE49-F238E27FC236}">
                <a16:creationId xmlns:a16="http://schemas.microsoft.com/office/drawing/2014/main" id="{608542F9-5A83-4F27-B8B5-BA2383A01B55}"/>
              </a:ext>
            </a:extLst>
          </p:cNvPr>
          <p:cNvSpPr txBox="1"/>
          <p:nvPr/>
        </p:nvSpPr>
        <p:spPr>
          <a:xfrm>
            <a:off x="399493" y="3019492"/>
            <a:ext cx="2278394" cy="338554"/>
          </a:xfrm>
          <a:prstGeom prst="rect">
            <a:avLst/>
          </a:prstGeom>
          <a:noFill/>
        </p:spPr>
        <p:txBody>
          <a:bodyPr wrap="square" rtlCol="0">
            <a:spAutoFit/>
          </a:bodyPr>
          <a:lstStyle/>
          <a:p>
            <a:r>
              <a:rPr lang="es-ES" sz="1600" dirty="0"/>
              <a:t>ESTADOS UNIDOS 1776</a:t>
            </a:r>
          </a:p>
        </p:txBody>
      </p:sp>
      <p:pic>
        <p:nvPicPr>
          <p:cNvPr id="8" name="Imagen 7" descr="Logotipo, nombre de la empresa&#10;&#10;Descripción generada automáticamente">
            <a:extLst>
              <a:ext uri="{FF2B5EF4-FFF2-40B4-BE49-F238E27FC236}">
                <a16:creationId xmlns:a16="http://schemas.microsoft.com/office/drawing/2014/main" id="{57323504-E44B-4283-B3B4-9F2C0C811E8F}"/>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3685440" y="1740095"/>
            <a:ext cx="2165934" cy="1443392"/>
          </a:xfrm>
          <a:prstGeom prst="rect">
            <a:avLst/>
          </a:prstGeom>
        </p:spPr>
      </p:pic>
      <p:sp>
        <p:nvSpPr>
          <p:cNvPr id="9" name="CuadroTexto 8">
            <a:extLst>
              <a:ext uri="{FF2B5EF4-FFF2-40B4-BE49-F238E27FC236}">
                <a16:creationId xmlns:a16="http://schemas.microsoft.com/office/drawing/2014/main" id="{DC05455D-F33C-41D2-8C04-DF77F4935B4E}"/>
              </a:ext>
            </a:extLst>
          </p:cNvPr>
          <p:cNvSpPr txBox="1"/>
          <p:nvPr/>
        </p:nvSpPr>
        <p:spPr>
          <a:xfrm>
            <a:off x="3619864" y="3292200"/>
            <a:ext cx="2259241" cy="461665"/>
          </a:xfrm>
          <a:prstGeom prst="rect">
            <a:avLst/>
          </a:prstGeom>
          <a:noFill/>
        </p:spPr>
        <p:txBody>
          <a:bodyPr wrap="square" rtlCol="0">
            <a:spAutoFit/>
          </a:bodyPr>
          <a:lstStyle/>
          <a:p>
            <a:r>
              <a:rPr lang="es-ES" sz="1200" dirty="0"/>
              <a:t>INGLATERRA DESDE FINES DEL SIGLO XVII</a:t>
            </a:r>
          </a:p>
        </p:txBody>
      </p:sp>
      <p:pic>
        <p:nvPicPr>
          <p:cNvPr id="11" name="Imagen 10" descr="Forma&#10;&#10;Descripción generada automáticamente">
            <a:extLst>
              <a:ext uri="{FF2B5EF4-FFF2-40B4-BE49-F238E27FC236}">
                <a16:creationId xmlns:a16="http://schemas.microsoft.com/office/drawing/2014/main" id="{0F6F4626-1E51-47EF-91E9-1C2733E9B728}"/>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3642536" y="4014604"/>
            <a:ext cx="2400281" cy="1600187"/>
          </a:xfrm>
          <a:prstGeom prst="rect">
            <a:avLst/>
          </a:prstGeom>
        </p:spPr>
      </p:pic>
      <p:sp>
        <p:nvSpPr>
          <p:cNvPr id="12" name="CuadroTexto 11">
            <a:extLst>
              <a:ext uri="{FF2B5EF4-FFF2-40B4-BE49-F238E27FC236}">
                <a16:creationId xmlns:a16="http://schemas.microsoft.com/office/drawing/2014/main" id="{D4A18162-CE57-4D77-80AE-E32CCE5DD591}"/>
              </a:ext>
            </a:extLst>
          </p:cNvPr>
          <p:cNvSpPr txBox="1"/>
          <p:nvPr/>
        </p:nvSpPr>
        <p:spPr>
          <a:xfrm>
            <a:off x="3619864" y="5775265"/>
            <a:ext cx="2400280" cy="523220"/>
          </a:xfrm>
          <a:prstGeom prst="rect">
            <a:avLst/>
          </a:prstGeom>
          <a:noFill/>
        </p:spPr>
        <p:txBody>
          <a:bodyPr wrap="square" rtlCol="0">
            <a:spAutoFit/>
          </a:bodyPr>
          <a:lstStyle/>
          <a:p>
            <a:r>
              <a:rPr lang="es-ES" sz="1400" dirty="0"/>
              <a:t>FRANCIA ENTRE EL FINES DEL SIGLO XIX E INICIOS DEL XX</a:t>
            </a:r>
          </a:p>
        </p:txBody>
      </p:sp>
      <p:pic>
        <p:nvPicPr>
          <p:cNvPr id="14" name="Imagen 13" descr="Imagen que contiene Forma&#10;&#10;Descripción generada automáticamente">
            <a:extLst>
              <a:ext uri="{FF2B5EF4-FFF2-40B4-BE49-F238E27FC236}">
                <a16:creationId xmlns:a16="http://schemas.microsoft.com/office/drawing/2014/main" id="{6245EBCA-6143-441E-BAA6-4F6FA317B2A5}"/>
              </a:ext>
            </a:extLst>
          </p:cNvPr>
          <p:cNvPicPr>
            <a:picLocks noChangeAspect="1"/>
          </p:cNvPicPr>
          <p:nvPr/>
        </p:nvPicPr>
        <p:blipFill>
          <a:blip r:embed="rId8">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399494" y="3624027"/>
            <a:ext cx="2400280" cy="1600187"/>
          </a:xfrm>
          <a:prstGeom prst="rect">
            <a:avLst/>
          </a:prstGeom>
        </p:spPr>
      </p:pic>
      <p:sp>
        <p:nvSpPr>
          <p:cNvPr id="15" name="CuadroTexto 14">
            <a:extLst>
              <a:ext uri="{FF2B5EF4-FFF2-40B4-BE49-F238E27FC236}">
                <a16:creationId xmlns:a16="http://schemas.microsoft.com/office/drawing/2014/main" id="{80DC1E3E-56CA-463E-AA99-51EEEF122EEA}"/>
              </a:ext>
            </a:extLst>
          </p:cNvPr>
          <p:cNvSpPr txBox="1"/>
          <p:nvPr/>
        </p:nvSpPr>
        <p:spPr>
          <a:xfrm>
            <a:off x="399494" y="5368027"/>
            <a:ext cx="2400280" cy="1200329"/>
          </a:xfrm>
          <a:prstGeom prst="rect">
            <a:avLst/>
          </a:prstGeom>
          <a:noFill/>
        </p:spPr>
        <p:txBody>
          <a:bodyPr wrap="square" rtlCol="0">
            <a:spAutoFit/>
          </a:bodyPr>
          <a:lstStyle/>
          <a:p>
            <a:pPr algn="just"/>
            <a:r>
              <a:rPr lang="es-ES" sz="1200" dirty="0"/>
              <a:t>EN ESPAÑA LA APLICACIÓN FUE PAULATINA, DESARROLLANDOSE DESDE FINES DEL SIGLO XVII HASTA LA FORMACIÓN DE LA REPUBLICA ESPAÑOLA A FINES DEL XIX</a:t>
            </a:r>
          </a:p>
        </p:txBody>
      </p:sp>
      <p:pic>
        <p:nvPicPr>
          <p:cNvPr id="17" name="Imagen 16">
            <a:extLst>
              <a:ext uri="{FF2B5EF4-FFF2-40B4-BE49-F238E27FC236}">
                <a16:creationId xmlns:a16="http://schemas.microsoft.com/office/drawing/2014/main" id="{DD004A04-041E-46CC-A3DD-CFD7EF21375E}"/>
              </a:ext>
            </a:extLst>
          </p:cNvPr>
          <p:cNvPicPr>
            <a:picLocks noChangeAspect="1"/>
          </p:cNvPicPr>
          <p:nvPr/>
        </p:nvPicPr>
        <p:blipFill rotWithShape="1">
          <a:blip r:embed="rId10">
            <a:extLst>
              <a:ext uri="{28A0092B-C50C-407E-A947-70E740481C1C}">
                <a14:useLocalDpi xmlns:a14="http://schemas.microsoft.com/office/drawing/2010/main" val="0"/>
              </a:ext>
              <a:ext uri="{837473B0-CC2E-450A-ABE3-18F120FF3D39}">
                <a1611:picAttrSrcUrl xmlns:a1611="http://schemas.microsoft.com/office/drawing/2016/11/main" r:id="rId11"/>
              </a:ext>
            </a:extLst>
          </a:blip>
          <a:srcRect r="33270"/>
          <a:stretch/>
        </p:blipFill>
        <p:spPr>
          <a:xfrm>
            <a:off x="6700928" y="1602101"/>
            <a:ext cx="2542393" cy="2000250"/>
          </a:xfrm>
          <a:prstGeom prst="rect">
            <a:avLst/>
          </a:prstGeom>
        </p:spPr>
      </p:pic>
      <p:sp>
        <p:nvSpPr>
          <p:cNvPr id="18" name="CuadroTexto 17">
            <a:extLst>
              <a:ext uri="{FF2B5EF4-FFF2-40B4-BE49-F238E27FC236}">
                <a16:creationId xmlns:a16="http://schemas.microsoft.com/office/drawing/2014/main" id="{49F7C714-CADF-40DC-A489-17F5D69804C6}"/>
              </a:ext>
            </a:extLst>
          </p:cNvPr>
          <p:cNvSpPr txBox="1"/>
          <p:nvPr/>
        </p:nvSpPr>
        <p:spPr>
          <a:xfrm>
            <a:off x="9250114" y="1744637"/>
            <a:ext cx="2542393" cy="1569660"/>
          </a:xfrm>
          <a:prstGeom prst="rect">
            <a:avLst/>
          </a:prstGeom>
          <a:noFill/>
        </p:spPr>
        <p:txBody>
          <a:bodyPr wrap="square" rtlCol="0">
            <a:spAutoFit/>
          </a:bodyPr>
          <a:lstStyle/>
          <a:p>
            <a:pPr algn="just"/>
            <a:r>
              <a:rPr lang="es-ES" sz="1600" dirty="0"/>
              <a:t>En la mayor parte de Europa, las ideas liberales se desarrollaron a lo largo del siglo XIX, principalmente en los ciclos revolucionarios de 1830 y 1848</a:t>
            </a:r>
          </a:p>
        </p:txBody>
      </p:sp>
      <p:pic>
        <p:nvPicPr>
          <p:cNvPr id="20" name="Imagen 19" descr="Imagen que contiene Gráfico&#10;&#10;Descripción generada automáticamente">
            <a:extLst>
              <a:ext uri="{FF2B5EF4-FFF2-40B4-BE49-F238E27FC236}">
                <a16:creationId xmlns:a16="http://schemas.microsoft.com/office/drawing/2014/main" id="{E8F3EADC-46A2-49DB-99CD-DD521325F138}"/>
              </a:ext>
            </a:extLst>
          </p:cNvPr>
          <p:cNvPicPr>
            <a:picLocks noChangeAspect="1"/>
          </p:cNvPicPr>
          <p:nvPr/>
        </p:nvPicPr>
        <p:blipFill>
          <a:blip r:embed="rId12">
            <a:extLst>
              <a:ext uri="{28A0092B-C50C-407E-A947-70E740481C1C}">
                <a14:useLocalDpi xmlns:a14="http://schemas.microsoft.com/office/drawing/2010/main" val="0"/>
              </a:ext>
              <a:ext uri="{837473B0-CC2E-450A-ABE3-18F120FF3D39}">
                <a1611:picAttrSrcUrl xmlns:a1611="http://schemas.microsoft.com/office/drawing/2016/11/main" r:id="rId13"/>
              </a:ext>
            </a:extLst>
          </a:blip>
          <a:stretch>
            <a:fillRect/>
          </a:stretch>
        </p:blipFill>
        <p:spPr>
          <a:xfrm>
            <a:off x="6694136" y="4593233"/>
            <a:ext cx="2555978" cy="1695793"/>
          </a:xfrm>
          <a:prstGeom prst="rect">
            <a:avLst/>
          </a:prstGeom>
        </p:spPr>
      </p:pic>
      <p:sp>
        <p:nvSpPr>
          <p:cNvPr id="21" name="CuadroTexto 20">
            <a:extLst>
              <a:ext uri="{FF2B5EF4-FFF2-40B4-BE49-F238E27FC236}">
                <a16:creationId xmlns:a16="http://schemas.microsoft.com/office/drawing/2014/main" id="{DCC8646F-7811-482D-B713-0A16CA791517}"/>
              </a:ext>
            </a:extLst>
          </p:cNvPr>
          <p:cNvSpPr txBox="1"/>
          <p:nvPr/>
        </p:nvSpPr>
        <p:spPr>
          <a:xfrm>
            <a:off x="9250114" y="4699170"/>
            <a:ext cx="2555978" cy="1169551"/>
          </a:xfrm>
          <a:prstGeom prst="rect">
            <a:avLst/>
          </a:prstGeom>
          <a:noFill/>
        </p:spPr>
        <p:txBody>
          <a:bodyPr wrap="square" rtlCol="0">
            <a:spAutoFit/>
          </a:bodyPr>
          <a:lstStyle/>
          <a:p>
            <a:pPr algn="just"/>
            <a:r>
              <a:rPr lang="es-ES" sz="1400" dirty="0"/>
              <a:t>En América Latina, se desarrollaron procesos de independencia que tomaron estas ideas desde inicios del siglo XIX</a:t>
            </a:r>
          </a:p>
        </p:txBody>
      </p:sp>
    </p:spTree>
    <p:extLst>
      <p:ext uri="{BB962C8B-B14F-4D97-AF65-F5344CB8AC3E}">
        <p14:creationId xmlns:p14="http://schemas.microsoft.com/office/powerpoint/2010/main" val="1601637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076DBF-6363-4D4A-A631-A8E4F3740760}"/>
              </a:ext>
            </a:extLst>
          </p:cNvPr>
          <p:cNvSpPr>
            <a:spLocks noGrp="1"/>
          </p:cNvSpPr>
          <p:nvPr>
            <p:ph type="title"/>
          </p:nvPr>
        </p:nvSpPr>
        <p:spPr>
          <a:xfrm>
            <a:off x="913776" y="68101"/>
            <a:ext cx="10364451" cy="1596177"/>
          </a:xfrm>
        </p:spPr>
        <p:txBody>
          <a:bodyPr/>
          <a:lstStyle/>
          <a:p>
            <a:r>
              <a:rPr lang="es-ES" dirty="0"/>
              <a:t>ACTIVIDAD</a:t>
            </a:r>
          </a:p>
        </p:txBody>
      </p:sp>
      <p:sp>
        <p:nvSpPr>
          <p:cNvPr id="3" name="Marcador de contenido 2">
            <a:extLst>
              <a:ext uri="{FF2B5EF4-FFF2-40B4-BE49-F238E27FC236}">
                <a16:creationId xmlns:a16="http://schemas.microsoft.com/office/drawing/2014/main" id="{270A3048-5D21-42EC-807D-00D02990141E}"/>
              </a:ext>
            </a:extLst>
          </p:cNvPr>
          <p:cNvSpPr>
            <a:spLocks noGrp="1"/>
          </p:cNvSpPr>
          <p:nvPr>
            <p:ph idx="1"/>
          </p:nvPr>
        </p:nvSpPr>
        <p:spPr>
          <a:xfrm>
            <a:off x="1038061" y="1284018"/>
            <a:ext cx="10364452" cy="5090150"/>
          </a:xfrm>
        </p:spPr>
        <p:txBody>
          <a:bodyPr>
            <a:normAutofit/>
          </a:bodyPr>
          <a:lstStyle/>
          <a:p>
            <a:pPr marL="0" indent="0" algn="just">
              <a:buNone/>
            </a:pPr>
            <a:r>
              <a:rPr lang="es-ES" dirty="0"/>
              <a:t>REUNIDOS EN PAREJAS, SELECCIONARAN 2 DE LOS CASOS DE IMPLEMENTACIÓN DE LAS IDEAS LIBERALES Y REPUBLICANAS MENCIONADOS EN LA DIAPOSITIVA ANTERIOR: UNO DE EUROPA, UNO DE AMERICA LATINA.</a:t>
            </a:r>
          </a:p>
          <a:p>
            <a:pPr marL="0" indent="0" algn="just">
              <a:buNone/>
            </a:pPr>
            <a:r>
              <a:rPr lang="es-ES" dirty="0"/>
              <a:t>INDAGARAN EN INTERNET ACERCA DE CÓMO SE DESARROLLÓ DICHO PROCESO Y ELABORARÁN UN INFORME BREVE (UNA PLANA) QUE INCLUYA:</a:t>
            </a:r>
          </a:p>
          <a:p>
            <a:pPr algn="just"/>
            <a:r>
              <a:rPr lang="es-ES" dirty="0"/>
              <a:t>CAUSAS</a:t>
            </a:r>
          </a:p>
          <a:p>
            <a:pPr algn="just"/>
            <a:r>
              <a:rPr lang="es-ES" dirty="0"/>
              <a:t>CARACTERISTICAS DEL PROCESO</a:t>
            </a:r>
          </a:p>
          <a:p>
            <a:pPr algn="just"/>
            <a:r>
              <a:rPr lang="es-ES" dirty="0"/>
              <a:t>CONSECUENCIAS </a:t>
            </a:r>
          </a:p>
          <a:p>
            <a:pPr marL="0" indent="0" algn="just">
              <a:buNone/>
            </a:pPr>
            <a:r>
              <a:rPr lang="es-ES" dirty="0"/>
              <a:t>FINALMENTE, COMPARARAN AMBOS PROCESOS CON EL CASO CHILENO Y A PARTIR DE SUS CONCLUSIONES RESPONDERAN A LA PREGUNTA:</a:t>
            </a:r>
          </a:p>
          <a:p>
            <a:pPr algn="just"/>
            <a:r>
              <a:rPr lang="es-ES" dirty="0"/>
              <a:t>¿cómo se conformaron los Estados nacionales contemporáneos?</a:t>
            </a:r>
          </a:p>
        </p:txBody>
      </p:sp>
    </p:spTree>
    <p:extLst>
      <p:ext uri="{BB962C8B-B14F-4D97-AF65-F5344CB8AC3E}">
        <p14:creationId xmlns:p14="http://schemas.microsoft.com/office/powerpoint/2010/main" val="1357274019"/>
      </p:ext>
    </p:extLst>
  </p:cSld>
  <p:clrMapOvr>
    <a:masterClrMapping/>
  </p:clrMapOvr>
</p:sld>
</file>

<file path=ppt/theme/theme1.xml><?xml version="1.0" encoding="utf-8"?>
<a:theme xmlns:a="http://schemas.openxmlformats.org/drawingml/2006/main" name="Gota">
  <a:themeElements>
    <a:clrScheme name="Gota">
      <a:dk1>
        <a:sysClr val="windowText" lastClr="000000"/>
      </a:dk1>
      <a:lt1>
        <a:sysClr val="window" lastClr="FFFFFF"/>
      </a:lt1>
      <a:dk2>
        <a:srgbClr val="4B4B4B"/>
      </a:dk2>
      <a:lt2>
        <a:srgbClr val="B5B5B5"/>
      </a:lt2>
      <a:accent1>
        <a:srgbClr val="9AC43E"/>
      </a:accent1>
      <a:accent2>
        <a:srgbClr val="44BA98"/>
      </a:accent2>
      <a:accent3>
        <a:srgbClr val="43A9D9"/>
      </a:accent3>
      <a:accent4>
        <a:srgbClr val="6274D8"/>
      </a:accent4>
      <a:accent5>
        <a:srgbClr val="AB54D7"/>
      </a:accent5>
      <a:accent6>
        <a:srgbClr val="D15B37"/>
      </a:accent6>
      <a:hlink>
        <a:srgbClr val="BFE962"/>
      </a:hlink>
      <a:folHlink>
        <a:srgbClr val="C0D591"/>
      </a:folHlink>
    </a:clrScheme>
    <a:fontScheme name="Got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ot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892FADA9-420D-4323-A7A4-C1060166525B}"/>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Gota</Template>
  <TotalTime>56</TotalTime>
  <Words>693</Words>
  <Application>Microsoft Office PowerPoint</Application>
  <PresentationFormat>Panorámica</PresentationFormat>
  <Paragraphs>55</Paragraphs>
  <Slides>9</Slides>
  <Notes>3</Notes>
  <HiddenSlides>0</HiddenSlides>
  <MMClips>2</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Calibri</vt:lpstr>
      <vt:lpstr>Tw Cen MT</vt:lpstr>
      <vt:lpstr>Gota</vt:lpstr>
      <vt:lpstr>Difusión y expresiones del ideal liberal y republicano en el siglo xix</vt:lpstr>
      <vt:lpstr>objetivo</vt:lpstr>
      <vt:lpstr>Ideal liberal y republicano</vt:lpstr>
      <vt:lpstr>El parlamentarismo</vt:lpstr>
      <vt:lpstr>EL PARLAMENTARISMO EN LA ACTUALIDAD Y EN LA HISTORIA</vt:lpstr>
      <vt:lpstr>El constitucionalismo</vt:lpstr>
      <vt:lpstr>El constitucionalismo</vt:lpstr>
      <vt:lpstr>Algunos ejemplos de la implementación de estas ideas se dieron en</vt:lpstr>
      <vt:lpstr>ACTIVIDAD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Difusión y expresiones del ideal liberal y republicano en el siglo xix</dc:title>
  <dc:creator>Abraham López</dc:creator>
  <cp:lastModifiedBy>Carmen Barros Ortega</cp:lastModifiedBy>
  <cp:revision>6</cp:revision>
  <dcterms:created xsi:type="dcterms:W3CDTF">2021-05-10T04:11:16Z</dcterms:created>
  <dcterms:modified xsi:type="dcterms:W3CDTF">2021-05-11T20:07:15Z</dcterms:modified>
</cp:coreProperties>
</file>