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5" r:id="rId3"/>
    <p:sldId id="289" r:id="rId4"/>
    <p:sldId id="306" r:id="rId5"/>
    <p:sldId id="307" r:id="rId6"/>
    <p:sldId id="308" r:id="rId7"/>
    <p:sldId id="309" r:id="rId8"/>
    <p:sldId id="311" r:id="rId9"/>
    <p:sldId id="310" r:id="rId10"/>
    <p:sldId id="322" r:id="rId11"/>
    <p:sldId id="312" r:id="rId12"/>
    <p:sldId id="313" r:id="rId13"/>
    <p:sldId id="314" r:id="rId14"/>
    <p:sldId id="315" r:id="rId15"/>
    <p:sldId id="316" r:id="rId16"/>
    <p:sldId id="317" r:id="rId17"/>
    <p:sldId id="318" r:id="rId18"/>
    <p:sldId id="320" r:id="rId19"/>
    <p:sldId id="321" r:id="rId20"/>
    <p:sldId id="305" r:id="rId21"/>
    <p:sldId id="295" r:id="rId2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5596" autoAdjust="0"/>
  </p:normalViewPr>
  <p:slideViewPr>
    <p:cSldViewPr>
      <p:cViewPr varScale="1">
        <p:scale>
          <a:sx n="41" d="100"/>
          <a:sy n="41" d="100"/>
        </p:scale>
        <p:origin x="121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56828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4713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66857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5912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6396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1035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27123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03859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99540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6713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012708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98019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21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79627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3351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7102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84837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409905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33361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51882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779313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DA04FA-15DD-4F64-8DC1-81E32C96DB62}"/>
              </a:ext>
            </a:extLst>
          </p:cNvPr>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F98D7B2A-E939-47FF-9A43-B04E56EB2B7B}"/>
              </a:ext>
            </a:extLst>
          </p:cNvPr>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C64AF-0B66-461A-9394-99DC4A5D26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6F1317-70AC-4A97-BC22-07A2BD92F6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6559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29E50A-9594-441B-97C2-025E90C6CF71}"/>
              </a:ext>
            </a:extLst>
          </p:cNvPr>
          <p:cNvSpPr>
            <a:spLocks noGrp="1"/>
          </p:cNvSpPr>
          <p:nvPr>
            <p:ph type="title" orient="vert"/>
          </p:nvPr>
        </p:nvSpPr>
        <p:spPr>
          <a:xfrm>
            <a:off x="6675438" y="95250"/>
            <a:ext cx="2182812" cy="569595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6015FE-F8E9-40F1-A208-A98787A51475}"/>
              </a:ext>
            </a:extLst>
          </p:cNvPr>
          <p:cNvSpPr>
            <a:spLocks noGrp="1"/>
          </p:cNvSpPr>
          <p:nvPr>
            <p:ph type="body" orient="vert" idx="1"/>
          </p:nvPr>
        </p:nvSpPr>
        <p:spPr>
          <a:xfrm>
            <a:off x="123825" y="95250"/>
            <a:ext cx="6399213" cy="56959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0849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183A6-B341-42A3-8EF5-4263468EF4A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D6DDA-2290-4E61-AB79-1739B919AD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804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E6389-C8A9-4B05-927A-29335F6F511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E2F67F-E380-4E7B-A9D1-30A74869A2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2439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BF40-319D-4680-B377-74E39C521D4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95361D-E45E-4598-B0E0-3097D45335F8}"/>
              </a:ext>
            </a:extLst>
          </p:cNvPr>
          <p:cNvSpPr>
            <a:spLocks noGrp="1"/>
          </p:cNvSpPr>
          <p:nvPr>
            <p:ph sz="half" idx="1"/>
          </p:nvPr>
        </p:nvSpPr>
        <p:spPr>
          <a:xfrm>
            <a:off x="9525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C2F0239-F537-4F7E-9CA5-3030713D96B5}"/>
              </a:ext>
            </a:extLst>
          </p:cNvPr>
          <p:cNvSpPr>
            <a:spLocks noGrp="1"/>
          </p:cNvSpPr>
          <p:nvPr>
            <p:ph sz="half" idx="2"/>
          </p:nvPr>
        </p:nvSpPr>
        <p:spPr>
          <a:xfrm>
            <a:off x="46863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052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D5E0-DD7E-4561-A59E-D6665C39425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EBF09A-135C-4DC0-8B78-F3D9262295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CE1CA9-056B-4F8F-826E-A5D9BE1A1D01}"/>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1D40B3D-F93B-4B81-8495-A7DA0EBDE9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939F67-CA28-41B2-ABCC-D9FE3BE04968}"/>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310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C9E77-040D-4C6F-B269-750D8F32579D}"/>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774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0448-BE0C-48B0-B86C-8B3843497D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30A473-565D-4A3E-890F-53A77215B0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EC0C456-7E26-45B7-8ECF-579E283F6C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683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73E61-67AF-4F46-893C-D7C1E13E13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9F093A-9CE1-4D1A-B6F0-6FB3A5826F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AB62C3F2-0452-4639-B51C-3107C63A9C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107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0D02A0-F95E-4A14-9CE1-1850C37F144E}"/>
              </a:ext>
            </a:extLst>
          </p:cNvPr>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F11CE35B-CB78-4D50-8D10-597AEE381372}"/>
              </a:ext>
            </a:extLst>
          </p:cNvPr>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4269109"/>
            <a:ext cx="8534400" cy="1240779"/>
          </a:xfrm>
        </p:spPr>
        <p:txBody>
          <a:bodyPr/>
          <a:lstStyle/>
          <a:p>
            <a:r>
              <a:rPr lang="es-ES" altLang="es-CL" b="1" spc="50" dirty="0">
                <a:ln w="9525" cmpd="sng">
                  <a:solidFill>
                    <a:schemeClr val="accent1"/>
                  </a:solidFill>
                  <a:prstDash val="solid"/>
                </a:ln>
                <a:solidFill>
                  <a:srgbClr val="70AD47">
                    <a:tint val="1000"/>
                  </a:srgbClr>
                </a:solidFill>
                <a:effectLst>
                  <a:glow rad="38100">
                    <a:schemeClr val="accent1">
                      <a:alpha val="40000"/>
                    </a:schemeClr>
                  </a:glow>
                </a:effectLst>
              </a:rPr>
              <a:t>OA 1. Analizando el estado actual de la biodiversidad</a:t>
            </a:r>
            <a:endParaRPr lang="ru-RU" altLang="es-CL"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1403648" y="539403"/>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Electivo 3° y 4°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a:ln w="12700">
                  <a:solidFill>
                    <a:schemeClr val="accent1"/>
                  </a:solidFill>
                  <a:prstDash val="solid"/>
                </a:ln>
                <a:solidFill>
                  <a:schemeClr val="accent6">
                    <a:lumMod val="50000"/>
                  </a:schemeClr>
                </a:solidFill>
                <a:effectLst>
                  <a:outerShdw dist="38100" dir="2640000" algn="bl" rotWithShape="0">
                    <a:schemeClr val="accent1"/>
                  </a:outerShdw>
                </a:effectLst>
              </a:rPr>
              <a:t>Clase 3</a:t>
            </a:r>
            <a:endPar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 Biología de los Ecosistemas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590D484A-8DAE-4A21-93C9-34CB0FF25784}"/>
              </a:ext>
            </a:extLst>
          </p:cNvPr>
          <p:cNvPicPr>
            <a:picLocks noChangeAspect="1"/>
          </p:cNvPicPr>
          <p:nvPr/>
        </p:nvPicPr>
        <p:blipFill>
          <a:blip r:embed="rId3"/>
          <a:stretch>
            <a:fillRect/>
          </a:stretch>
        </p:blipFill>
        <p:spPr>
          <a:xfrm>
            <a:off x="572034" y="539403"/>
            <a:ext cx="1745501" cy="1240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475656" y="240172"/>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2. Metabolismo</a:t>
            </a:r>
            <a:endParaRPr lang="en-US" altLang="es-CL" sz="5400" dirty="0"/>
          </a:p>
        </p:txBody>
      </p:sp>
      <p:pic>
        <p:nvPicPr>
          <p:cNvPr id="6" name="Imagen 5">
            <a:extLst>
              <a:ext uri="{FF2B5EF4-FFF2-40B4-BE49-F238E27FC236}">
                <a16:creationId xmlns:a16="http://schemas.microsoft.com/office/drawing/2014/main" id="{A3C56AF6-50CA-4AB5-A09F-0CEAA3BE5259}"/>
              </a:ext>
            </a:extLst>
          </p:cNvPr>
          <p:cNvPicPr>
            <a:picLocks noChangeAspect="1"/>
          </p:cNvPicPr>
          <p:nvPr/>
        </p:nvPicPr>
        <p:blipFill>
          <a:blip r:embed="rId4"/>
          <a:stretch>
            <a:fillRect/>
          </a:stretch>
        </p:blipFill>
        <p:spPr>
          <a:xfrm>
            <a:off x="5959158" y="240172"/>
            <a:ext cx="2773096" cy="1559867"/>
          </a:xfrm>
          <a:prstGeom prst="rect">
            <a:avLst/>
          </a:prstGeom>
        </p:spPr>
      </p:pic>
      <p:pic>
        <p:nvPicPr>
          <p:cNvPr id="8" name="Marcador de contenido 7">
            <a:extLst>
              <a:ext uri="{FF2B5EF4-FFF2-40B4-BE49-F238E27FC236}">
                <a16:creationId xmlns:a16="http://schemas.microsoft.com/office/drawing/2014/main" id="{5EC05EAD-C459-4609-8E66-F83A726EE7D2}"/>
              </a:ext>
            </a:extLst>
          </p:cNvPr>
          <p:cNvPicPr>
            <a:picLocks noGrp="1" noChangeAspect="1"/>
          </p:cNvPicPr>
          <p:nvPr>
            <p:ph idx="1"/>
          </p:nvPr>
        </p:nvPicPr>
        <p:blipFill>
          <a:blip r:embed="rId5"/>
          <a:stretch>
            <a:fillRect/>
          </a:stretch>
        </p:blipFill>
        <p:spPr>
          <a:xfrm>
            <a:off x="1979712" y="1683391"/>
            <a:ext cx="6752542" cy="4895593"/>
          </a:xfrm>
          <a:prstGeom prst="rect">
            <a:avLst/>
          </a:prstGeom>
        </p:spPr>
      </p:pic>
    </p:spTree>
    <p:extLst>
      <p:ext uri="{BB962C8B-B14F-4D97-AF65-F5344CB8AC3E}">
        <p14:creationId xmlns:p14="http://schemas.microsoft.com/office/powerpoint/2010/main" val="49719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3. Homeostasis</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5004048" y="1844824"/>
            <a:ext cx="3312368" cy="4267200"/>
          </a:xfrm>
        </p:spPr>
        <p:txBody>
          <a:bodyPr/>
          <a:lstStyle/>
          <a:p>
            <a:pPr marL="0" indent="0" algn="just">
              <a:lnSpc>
                <a:spcPct val="80000"/>
              </a:lnSpc>
              <a:buNone/>
            </a:pPr>
            <a:r>
              <a:rPr lang="es-ES" altLang="es-CL" sz="2000" dirty="0">
                <a:solidFill>
                  <a:schemeClr val="tx1"/>
                </a:solidFill>
              </a:rPr>
              <a:t>Los organismos regulan su ambiente interno para mantener el rango relativamente estrecho de condiciones necesarias para el funcionamiento celular. Por ejemplo, tu temperatura corporal debe mantenerse alrededor de 37°C. El mantenimiento de un ambiente interno estable, incluso frente a un entorno externo cambiante, se conoce como homeostasis.</a:t>
            </a:r>
          </a:p>
        </p:txBody>
      </p:sp>
      <p:pic>
        <p:nvPicPr>
          <p:cNvPr id="2" name="Imagen 1">
            <a:extLst>
              <a:ext uri="{FF2B5EF4-FFF2-40B4-BE49-F238E27FC236}">
                <a16:creationId xmlns:a16="http://schemas.microsoft.com/office/drawing/2014/main" id="{918CDFD3-ACBA-4B9A-9428-7410407B2107}"/>
              </a:ext>
            </a:extLst>
          </p:cNvPr>
          <p:cNvPicPr>
            <a:picLocks noChangeAspect="1"/>
          </p:cNvPicPr>
          <p:nvPr/>
        </p:nvPicPr>
        <p:blipFill>
          <a:blip r:embed="rId4"/>
          <a:stretch>
            <a:fillRect/>
          </a:stretch>
        </p:blipFill>
        <p:spPr>
          <a:xfrm>
            <a:off x="395536" y="1759963"/>
            <a:ext cx="4350938" cy="4693373"/>
          </a:xfrm>
          <a:prstGeom prst="rect">
            <a:avLst/>
          </a:prstGeom>
        </p:spPr>
      </p:pic>
    </p:spTree>
    <p:extLst>
      <p:ext uri="{BB962C8B-B14F-4D97-AF65-F5344CB8AC3E}">
        <p14:creationId xmlns:p14="http://schemas.microsoft.com/office/powerpoint/2010/main" val="25491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4. Crecimiento</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Los seres vivos experimentan crecimiento regulado. Las células individuales aumentan de tamaño y los organismos pluricelulares acumulan muchas células por división celular. </a:t>
            </a:r>
          </a:p>
          <a:p>
            <a:pPr marL="0" indent="0" algn="just">
              <a:lnSpc>
                <a:spcPct val="80000"/>
              </a:lnSpc>
              <a:buNone/>
            </a:pPr>
            <a:r>
              <a:rPr lang="es-ES" altLang="es-CL" sz="2000" dirty="0">
                <a:solidFill>
                  <a:schemeClr val="tx1"/>
                </a:solidFill>
              </a:rPr>
              <a:t>El crecimiento depende de las vías anabólicas que producen grandes moléculas complejas como las proteínas y el ADN, el material genético.</a:t>
            </a:r>
          </a:p>
        </p:txBody>
      </p:sp>
      <p:pic>
        <p:nvPicPr>
          <p:cNvPr id="2" name="Imagen 1">
            <a:extLst>
              <a:ext uri="{FF2B5EF4-FFF2-40B4-BE49-F238E27FC236}">
                <a16:creationId xmlns:a16="http://schemas.microsoft.com/office/drawing/2014/main" id="{6005E463-9F98-4C8F-B88A-EC69E6485C11}"/>
              </a:ext>
            </a:extLst>
          </p:cNvPr>
          <p:cNvPicPr>
            <a:picLocks noChangeAspect="1"/>
          </p:cNvPicPr>
          <p:nvPr/>
        </p:nvPicPr>
        <p:blipFill>
          <a:blip r:embed="rId4"/>
          <a:stretch>
            <a:fillRect/>
          </a:stretch>
        </p:blipFill>
        <p:spPr>
          <a:xfrm>
            <a:off x="576613" y="4432061"/>
            <a:ext cx="4042549" cy="2021275"/>
          </a:xfrm>
          <a:prstGeom prst="rect">
            <a:avLst/>
          </a:prstGeom>
        </p:spPr>
      </p:pic>
      <p:pic>
        <p:nvPicPr>
          <p:cNvPr id="3" name="Imagen 2">
            <a:extLst>
              <a:ext uri="{FF2B5EF4-FFF2-40B4-BE49-F238E27FC236}">
                <a16:creationId xmlns:a16="http://schemas.microsoft.com/office/drawing/2014/main" id="{B302DF43-F8D5-498B-BC9A-24DA245BA1E6}"/>
              </a:ext>
            </a:extLst>
          </p:cNvPr>
          <p:cNvPicPr>
            <a:picLocks noChangeAspect="1"/>
          </p:cNvPicPr>
          <p:nvPr/>
        </p:nvPicPr>
        <p:blipFill>
          <a:blip r:embed="rId5"/>
          <a:stretch>
            <a:fillRect/>
          </a:stretch>
        </p:blipFill>
        <p:spPr>
          <a:xfrm>
            <a:off x="4619162" y="3717032"/>
            <a:ext cx="4022347" cy="2216937"/>
          </a:xfrm>
          <a:prstGeom prst="rect">
            <a:avLst/>
          </a:prstGeom>
        </p:spPr>
      </p:pic>
    </p:spTree>
    <p:extLst>
      <p:ext uri="{BB962C8B-B14F-4D97-AF65-F5344CB8AC3E}">
        <p14:creationId xmlns:p14="http://schemas.microsoft.com/office/powerpoint/2010/main" val="370831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5. Reproducción</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Los seres vivos pueden reproducirse para crear nuevos organismos. La reproducción puede ser asexual, que involucra a un solo organismo parental, o sexual, que requiere de dos organismos parentales. Los organismos unicelulares, como la bacteria pueden reproducirse con solo dividirse en dos.</a:t>
            </a:r>
          </a:p>
        </p:txBody>
      </p:sp>
      <p:pic>
        <p:nvPicPr>
          <p:cNvPr id="2" name="Imagen 1">
            <a:extLst>
              <a:ext uri="{FF2B5EF4-FFF2-40B4-BE49-F238E27FC236}">
                <a16:creationId xmlns:a16="http://schemas.microsoft.com/office/drawing/2014/main" id="{F15EB569-21E5-4F37-8A1E-D9DDF33C155E}"/>
              </a:ext>
            </a:extLst>
          </p:cNvPr>
          <p:cNvPicPr>
            <a:picLocks noChangeAspect="1"/>
          </p:cNvPicPr>
          <p:nvPr/>
        </p:nvPicPr>
        <p:blipFill>
          <a:blip r:embed="rId4"/>
          <a:stretch>
            <a:fillRect/>
          </a:stretch>
        </p:blipFill>
        <p:spPr>
          <a:xfrm>
            <a:off x="2164389" y="3591450"/>
            <a:ext cx="5968837" cy="2783632"/>
          </a:xfrm>
          <a:prstGeom prst="rect">
            <a:avLst/>
          </a:prstGeom>
        </p:spPr>
      </p:pic>
    </p:spTree>
    <p:extLst>
      <p:ext uri="{BB962C8B-B14F-4D97-AF65-F5344CB8AC3E}">
        <p14:creationId xmlns:p14="http://schemas.microsoft.com/office/powerpoint/2010/main" val="141000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6. Irritabilidad</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5708992" y="1681021"/>
            <a:ext cx="2895455" cy="4267200"/>
          </a:xfrm>
        </p:spPr>
        <p:txBody>
          <a:bodyPr/>
          <a:lstStyle/>
          <a:p>
            <a:pPr marL="0" indent="0" algn="just">
              <a:lnSpc>
                <a:spcPct val="80000"/>
              </a:lnSpc>
              <a:buNone/>
            </a:pPr>
            <a:r>
              <a:rPr lang="es-ES" altLang="es-CL" sz="2000" dirty="0">
                <a:solidFill>
                  <a:schemeClr val="tx1"/>
                </a:solidFill>
              </a:rPr>
              <a:t>Los organismos presentan irritabilidad, esto es, responden a los estímulos o cambios de su medio ambiente. Por ejemplo, las personas quitan su mano, ¡y rápido!, de una llama; muchas plantas giran en busca del sol y los organismos unicelulares migran hacia una fuente de nutrientes o se alejan de sustancias químicas nocivas.</a:t>
            </a:r>
          </a:p>
          <a:p>
            <a:pPr marL="0" indent="0" algn="just">
              <a:lnSpc>
                <a:spcPct val="80000"/>
              </a:lnSpc>
              <a:buNone/>
            </a:pPr>
            <a:endParaRPr lang="es-ES" altLang="es-CL" sz="2000" dirty="0">
              <a:solidFill>
                <a:schemeClr val="tx1"/>
              </a:solidFill>
            </a:endParaRPr>
          </a:p>
        </p:txBody>
      </p:sp>
      <p:pic>
        <p:nvPicPr>
          <p:cNvPr id="2" name="Imagen 1">
            <a:extLst>
              <a:ext uri="{FF2B5EF4-FFF2-40B4-BE49-F238E27FC236}">
                <a16:creationId xmlns:a16="http://schemas.microsoft.com/office/drawing/2014/main" id="{971343E4-8293-46BB-95CA-6B43A495F820}"/>
              </a:ext>
            </a:extLst>
          </p:cNvPr>
          <p:cNvPicPr>
            <a:picLocks noChangeAspect="1"/>
          </p:cNvPicPr>
          <p:nvPr/>
        </p:nvPicPr>
        <p:blipFill>
          <a:blip r:embed="rId4"/>
          <a:stretch>
            <a:fillRect/>
          </a:stretch>
        </p:blipFill>
        <p:spPr>
          <a:xfrm>
            <a:off x="2419350" y="3194289"/>
            <a:ext cx="3028950" cy="1514475"/>
          </a:xfrm>
          <a:prstGeom prst="rect">
            <a:avLst/>
          </a:prstGeom>
        </p:spPr>
      </p:pic>
      <p:pic>
        <p:nvPicPr>
          <p:cNvPr id="3" name="Imagen 2">
            <a:extLst>
              <a:ext uri="{FF2B5EF4-FFF2-40B4-BE49-F238E27FC236}">
                <a16:creationId xmlns:a16="http://schemas.microsoft.com/office/drawing/2014/main" id="{01ADF2D8-B143-4957-A2BE-D1CDF7FF6DDB}"/>
              </a:ext>
            </a:extLst>
          </p:cNvPr>
          <p:cNvPicPr>
            <a:picLocks noChangeAspect="1"/>
          </p:cNvPicPr>
          <p:nvPr/>
        </p:nvPicPr>
        <p:blipFill>
          <a:blip r:embed="rId5"/>
          <a:stretch>
            <a:fillRect/>
          </a:stretch>
        </p:blipFill>
        <p:spPr>
          <a:xfrm>
            <a:off x="683568" y="4797152"/>
            <a:ext cx="4320480" cy="1829045"/>
          </a:xfrm>
          <a:prstGeom prst="rect">
            <a:avLst/>
          </a:prstGeom>
        </p:spPr>
      </p:pic>
      <p:pic>
        <p:nvPicPr>
          <p:cNvPr id="4" name="Imagen 3">
            <a:extLst>
              <a:ext uri="{FF2B5EF4-FFF2-40B4-BE49-F238E27FC236}">
                <a16:creationId xmlns:a16="http://schemas.microsoft.com/office/drawing/2014/main" id="{2696A7D9-91BD-4965-B433-B90292885CA1}"/>
              </a:ext>
            </a:extLst>
          </p:cNvPr>
          <p:cNvPicPr>
            <a:picLocks noChangeAspect="1"/>
          </p:cNvPicPr>
          <p:nvPr/>
        </p:nvPicPr>
        <p:blipFill>
          <a:blip r:embed="rId6"/>
          <a:stretch>
            <a:fillRect/>
          </a:stretch>
        </p:blipFill>
        <p:spPr>
          <a:xfrm>
            <a:off x="228600" y="1539631"/>
            <a:ext cx="3028950" cy="1514475"/>
          </a:xfrm>
          <a:prstGeom prst="rect">
            <a:avLst/>
          </a:prstGeom>
        </p:spPr>
      </p:pic>
    </p:spTree>
    <p:extLst>
      <p:ext uri="{BB962C8B-B14F-4D97-AF65-F5344CB8AC3E}">
        <p14:creationId xmlns:p14="http://schemas.microsoft.com/office/powerpoint/2010/main" val="60971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7. Evolución</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700808"/>
            <a:ext cx="6479232" cy="4267200"/>
          </a:xfrm>
        </p:spPr>
        <p:txBody>
          <a:bodyPr/>
          <a:lstStyle/>
          <a:p>
            <a:pPr marL="0" indent="0" algn="just">
              <a:lnSpc>
                <a:spcPct val="80000"/>
              </a:lnSpc>
              <a:buNone/>
            </a:pPr>
            <a:r>
              <a:rPr lang="es-ES" altLang="es-CL" sz="2000" dirty="0">
                <a:solidFill>
                  <a:schemeClr val="tx1"/>
                </a:solidFill>
              </a:rPr>
              <a:t>Las poblaciones de organismos pueden evolucionar, esto es, que la composición genética de una población puede cambiar con el tiempo. En algunos casos, la evolución involucra selección natural, en la que un rasgo heredable, como un pelaje más oscuro o un pico más estrecho, les permite sobrevivir a los organismos y reproducirse mejor en un ambiente en particular. A lo largo de varias generaciones, un rasgo heredable que ofrece una ventaja adaptativa puede volverse cada vez más común en una población, lo que la hace más adecuada a su entorno. </a:t>
            </a:r>
          </a:p>
        </p:txBody>
      </p:sp>
      <p:pic>
        <p:nvPicPr>
          <p:cNvPr id="2" name="Imagen 1">
            <a:extLst>
              <a:ext uri="{FF2B5EF4-FFF2-40B4-BE49-F238E27FC236}">
                <a16:creationId xmlns:a16="http://schemas.microsoft.com/office/drawing/2014/main" id="{2142D835-A671-4CEF-AB3D-1D0247DC1CDF}"/>
              </a:ext>
            </a:extLst>
          </p:cNvPr>
          <p:cNvPicPr>
            <a:picLocks noChangeAspect="1"/>
          </p:cNvPicPr>
          <p:nvPr/>
        </p:nvPicPr>
        <p:blipFill>
          <a:blip r:embed="rId4"/>
          <a:stretch>
            <a:fillRect/>
          </a:stretch>
        </p:blipFill>
        <p:spPr>
          <a:xfrm>
            <a:off x="2915816" y="4509120"/>
            <a:ext cx="3762097" cy="2106774"/>
          </a:xfrm>
          <a:prstGeom prst="rect">
            <a:avLst/>
          </a:prstGeom>
        </p:spPr>
      </p:pic>
    </p:spTree>
    <p:extLst>
      <p:ext uri="{BB962C8B-B14F-4D97-AF65-F5344CB8AC3E}">
        <p14:creationId xmlns:p14="http://schemas.microsoft.com/office/powerpoint/2010/main" val="274073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79712" y="692696"/>
            <a:ext cx="6480720" cy="1195536"/>
          </a:xfrm>
        </p:spPr>
        <p:txBody>
          <a:bodyPr/>
          <a:lstStyle/>
          <a:p>
            <a:r>
              <a:rPr lang="es-ES" altLang="es-CL" sz="3200" b="1" dirty="0">
                <a:ln w="22225">
                  <a:solidFill>
                    <a:schemeClr val="accent2"/>
                  </a:solidFill>
                  <a:prstDash val="solid"/>
                </a:ln>
                <a:solidFill>
                  <a:schemeClr val="accent2">
                    <a:lumMod val="40000"/>
                    <a:lumOff val="60000"/>
                  </a:schemeClr>
                </a:solidFill>
              </a:rPr>
              <a:t>¿A qué grado nos permiten las propiedades anteriores determinar si algo está vivo o no?</a:t>
            </a:r>
            <a:endParaRPr lang="en-US" altLang="es-CL" sz="6000" b="1" dirty="0">
              <a:ln w="22225">
                <a:solidFill>
                  <a:schemeClr val="accent2"/>
                </a:solidFill>
                <a:prstDash val="solid"/>
              </a:ln>
              <a:solidFill>
                <a:schemeClr val="accent2">
                  <a:lumMod val="40000"/>
                  <a:lumOff val="60000"/>
                </a:schemeClr>
              </a:solidFill>
            </a:endParaRP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5220072" y="3968924"/>
            <a:ext cx="3240360" cy="2418180"/>
          </a:xfrm>
        </p:spPr>
        <p:txBody>
          <a:bodyPr/>
          <a:lstStyle/>
          <a:p>
            <a:pPr marL="0" indent="0" algn="just">
              <a:lnSpc>
                <a:spcPct val="80000"/>
              </a:lnSpc>
              <a:buNone/>
            </a:pPr>
            <a:r>
              <a:rPr lang="es-ES" altLang="es-CL" sz="2000" dirty="0">
                <a:solidFill>
                  <a:schemeClr val="tx1"/>
                </a:solidFill>
              </a:rPr>
              <a:t>Una mula, el resultado de la cruza de una yegua y un burro, es incapaz de reproducirse. Sin embargo, la mayoría de los biólogos (y la mayoría de la gente) consideraría que una mula, como la que se ve arriba, es un ser vivo. </a:t>
            </a:r>
          </a:p>
        </p:txBody>
      </p:sp>
      <p:pic>
        <p:nvPicPr>
          <p:cNvPr id="2" name="Imagen 1">
            <a:extLst>
              <a:ext uri="{FF2B5EF4-FFF2-40B4-BE49-F238E27FC236}">
                <a16:creationId xmlns:a16="http://schemas.microsoft.com/office/drawing/2014/main" id="{4BAA9E33-D14E-4303-933D-1E5EF3B9F7D9}"/>
              </a:ext>
            </a:extLst>
          </p:cNvPr>
          <p:cNvPicPr>
            <a:picLocks noChangeAspect="1"/>
          </p:cNvPicPr>
          <p:nvPr/>
        </p:nvPicPr>
        <p:blipFill>
          <a:blip r:embed="rId4"/>
          <a:stretch>
            <a:fillRect/>
          </a:stretch>
        </p:blipFill>
        <p:spPr>
          <a:xfrm>
            <a:off x="689467" y="2493105"/>
            <a:ext cx="4303086" cy="2684909"/>
          </a:xfrm>
          <a:prstGeom prst="rect">
            <a:avLst/>
          </a:prstGeom>
        </p:spPr>
      </p:pic>
      <p:sp>
        <p:nvSpPr>
          <p:cNvPr id="5" name="Rectangle 3">
            <a:extLst>
              <a:ext uri="{FF2B5EF4-FFF2-40B4-BE49-F238E27FC236}">
                <a16:creationId xmlns:a16="http://schemas.microsoft.com/office/drawing/2014/main" id="{9FADDB7A-6800-48FD-843F-B14D83BD5F88}"/>
              </a:ext>
            </a:extLst>
          </p:cNvPr>
          <p:cNvSpPr txBox="1">
            <a:spLocks noChangeArrowheads="1"/>
          </p:cNvSpPr>
          <p:nvPr/>
        </p:nvSpPr>
        <p:spPr bwMode="auto">
          <a:xfrm>
            <a:off x="5076056" y="2586744"/>
            <a:ext cx="3240360" cy="6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Tx/>
              <a:buNone/>
            </a:pPr>
            <a:r>
              <a:rPr lang="es-ES" altLang="es-CL" sz="2000" dirty="0">
                <a:solidFill>
                  <a:schemeClr val="tx1"/>
                </a:solidFill>
              </a:rPr>
              <a:t>¿La mula esta viva?</a:t>
            </a:r>
          </a:p>
        </p:txBody>
      </p:sp>
    </p:spTree>
    <p:extLst>
      <p:ext uri="{BB962C8B-B14F-4D97-AF65-F5344CB8AC3E}">
        <p14:creationId xmlns:p14="http://schemas.microsoft.com/office/powerpoint/2010/main" val="18469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07704" y="606505"/>
            <a:ext cx="6480720" cy="1195536"/>
          </a:xfrm>
        </p:spPr>
        <p:txBody>
          <a:bodyPr/>
          <a:lstStyle/>
          <a:p>
            <a:r>
              <a:rPr lang="es-ES" altLang="es-CL" sz="3200" b="1" dirty="0">
                <a:ln w="22225">
                  <a:solidFill>
                    <a:schemeClr val="accent2"/>
                  </a:solidFill>
                  <a:prstDash val="solid"/>
                </a:ln>
                <a:solidFill>
                  <a:schemeClr val="accent2">
                    <a:lumMod val="40000"/>
                    <a:lumOff val="60000"/>
                  </a:schemeClr>
                </a:solidFill>
              </a:rPr>
              <a:t>¿A qué grado nos permiten las propiedades anteriores determinar si algo está vivo o no?</a:t>
            </a:r>
            <a:endParaRPr lang="en-US" altLang="es-CL" sz="60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9FADDB7A-6800-48FD-843F-B14D83BD5F88}"/>
              </a:ext>
            </a:extLst>
          </p:cNvPr>
          <p:cNvSpPr txBox="1">
            <a:spLocks noChangeArrowheads="1"/>
          </p:cNvSpPr>
          <p:nvPr/>
        </p:nvSpPr>
        <p:spPr bwMode="auto">
          <a:xfrm>
            <a:off x="3635895" y="2292070"/>
            <a:ext cx="4968552" cy="411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Tx/>
              <a:buNone/>
            </a:pPr>
            <a:r>
              <a:rPr lang="es-ES" altLang="es-CL" sz="2000" dirty="0">
                <a:solidFill>
                  <a:schemeClr val="tx1"/>
                </a:solidFill>
              </a:rPr>
              <a:t>Los seres vivos pueden conservar algunas de las propiedades de la vida cuando mueren, pero pierden otras. Por ejemplo, si observas la madera de una silla bajo el microscopio, verás rastros de las células que solían conformar al árbol vivo. Sin embargo, la madera ya no está viva y, una vez convertida en silla, ya no puede crecer, metabolizar, mantener la homeostasis, responder ni reproducirse.</a:t>
            </a:r>
          </a:p>
        </p:txBody>
      </p:sp>
      <p:pic>
        <p:nvPicPr>
          <p:cNvPr id="2" name="Imagen 1">
            <a:extLst>
              <a:ext uri="{FF2B5EF4-FFF2-40B4-BE49-F238E27FC236}">
                <a16:creationId xmlns:a16="http://schemas.microsoft.com/office/drawing/2014/main" id="{7810A0CE-030D-4F13-A763-D3C4CB66EF84}"/>
              </a:ext>
            </a:extLst>
          </p:cNvPr>
          <p:cNvPicPr>
            <a:picLocks noChangeAspect="1"/>
          </p:cNvPicPr>
          <p:nvPr/>
        </p:nvPicPr>
        <p:blipFill>
          <a:blip r:embed="rId4"/>
          <a:stretch>
            <a:fillRect/>
          </a:stretch>
        </p:blipFill>
        <p:spPr>
          <a:xfrm>
            <a:off x="4800958" y="4869160"/>
            <a:ext cx="2638425" cy="1733550"/>
          </a:xfrm>
          <a:prstGeom prst="rect">
            <a:avLst/>
          </a:prstGeom>
        </p:spPr>
      </p:pic>
      <p:pic>
        <p:nvPicPr>
          <p:cNvPr id="3" name="Imagen 2">
            <a:extLst>
              <a:ext uri="{FF2B5EF4-FFF2-40B4-BE49-F238E27FC236}">
                <a16:creationId xmlns:a16="http://schemas.microsoft.com/office/drawing/2014/main" id="{1F4F49B8-27DF-4665-9F35-6EA1272D234C}"/>
              </a:ext>
            </a:extLst>
          </p:cNvPr>
          <p:cNvPicPr>
            <a:picLocks noChangeAspect="1"/>
          </p:cNvPicPr>
          <p:nvPr/>
        </p:nvPicPr>
        <p:blipFill>
          <a:blip r:embed="rId5"/>
          <a:stretch>
            <a:fillRect/>
          </a:stretch>
        </p:blipFill>
        <p:spPr>
          <a:xfrm>
            <a:off x="236225" y="2180592"/>
            <a:ext cx="3399670" cy="4341597"/>
          </a:xfrm>
          <a:prstGeom prst="rect">
            <a:avLst/>
          </a:prstGeom>
        </p:spPr>
      </p:pic>
    </p:spTree>
    <p:extLst>
      <p:ext uri="{BB962C8B-B14F-4D97-AF65-F5344CB8AC3E}">
        <p14:creationId xmlns:p14="http://schemas.microsoft.com/office/powerpoint/2010/main" val="272744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835696" y="404664"/>
            <a:ext cx="6480720" cy="1195536"/>
          </a:xfrm>
        </p:spPr>
        <p:txBody>
          <a:bodyPr/>
          <a:lstStyle/>
          <a:p>
            <a:r>
              <a:rPr lang="es-ES" altLang="es-CL" sz="3200" b="1" dirty="0">
                <a:ln w="22225">
                  <a:solidFill>
                    <a:schemeClr val="accent2"/>
                  </a:solidFill>
                  <a:prstDash val="solid"/>
                </a:ln>
                <a:solidFill>
                  <a:schemeClr val="accent2">
                    <a:lumMod val="40000"/>
                    <a:lumOff val="60000"/>
                  </a:schemeClr>
                </a:solidFill>
              </a:rPr>
              <a:t>¿A qué grado nos permiten las propiedades anteriores determinar si algo está vivo o no?</a:t>
            </a:r>
            <a:endParaRPr lang="en-US" altLang="es-CL" sz="60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9FADDB7A-6800-48FD-843F-B14D83BD5F88}"/>
              </a:ext>
            </a:extLst>
          </p:cNvPr>
          <p:cNvSpPr txBox="1">
            <a:spLocks noChangeArrowheads="1"/>
          </p:cNvSpPr>
          <p:nvPr/>
        </p:nvSpPr>
        <p:spPr bwMode="auto">
          <a:xfrm>
            <a:off x="5436096" y="2066108"/>
            <a:ext cx="3456384" cy="336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Tx/>
              <a:buNone/>
            </a:pPr>
            <a:r>
              <a:rPr lang="es-ES" altLang="es-CL" sz="2000" dirty="0">
                <a:solidFill>
                  <a:schemeClr val="tx1"/>
                </a:solidFill>
              </a:rPr>
              <a:t>Los virus, pequeñas estructuras de proteínas y ácido nucleico que solo pueden reproducirse dentro de las células, presentan muchas propiedades de la vida. Sin embargo, no tienen una estructura celular y no pueden reproducirse sin un hospedero. Tampoco está claro si pueden mantener la homeostasis y no presentan metabolismo propio.</a:t>
            </a:r>
          </a:p>
        </p:txBody>
      </p:sp>
      <p:pic>
        <p:nvPicPr>
          <p:cNvPr id="2" name="Imagen 1">
            <a:extLst>
              <a:ext uri="{FF2B5EF4-FFF2-40B4-BE49-F238E27FC236}">
                <a16:creationId xmlns:a16="http://schemas.microsoft.com/office/drawing/2014/main" id="{FAB3C951-EB08-4C7D-81A2-8C5A8D705B54}"/>
              </a:ext>
            </a:extLst>
          </p:cNvPr>
          <p:cNvPicPr>
            <a:picLocks noChangeAspect="1"/>
          </p:cNvPicPr>
          <p:nvPr/>
        </p:nvPicPr>
        <p:blipFill>
          <a:blip r:embed="rId4"/>
          <a:stretch>
            <a:fillRect/>
          </a:stretch>
        </p:blipFill>
        <p:spPr>
          <a:xfrm>
            <a:off x="611560" y="2276872"/>
            <a:ext cx="4395608" cy="3154742"/>
          </a:xfrm>
          <a:prstGeom prst="rect">
            <a:avLst/>
          </a:prstGeom>
        </p:spPr>
      </p:pic>
      <p:sp>
        <p:nvSpPr>
          <p:cNvPr id="6" name="CuadroTexto 5">
            <a:extLst>
              <a:ext uri="{FF2B5EF4-FFF2-40B4-BE49-F238E27FC236}">
                <a16:creationId xmlns:a16="http://schemas.microsoft.com/office/drawing/2014/main" id="{ADB9750A-F4AB-40AA-BDEF-28B56560B2EE}"/>
              </a:ext>
            </a:extLst>
          </p:cNvPr>
          <p:cNvSpPr txBox="1"/>
          <p:nvPr/>
        </p:nvSpPr>
        <p:spPr>
          <a:xfrm>
            <a:off x="1082732" y="5600453"/>
            <a:ext cx="7848872" cy="1015663"/>
          </a:xfrm>
          <a:prstGeom prst="rect">
            <a:avLst/>
          </a:prstGeom>
          <a:noFill/>
        </p:spPr>
        <p:txBody>
          <a:bodyPr wrap="square">
            <a:spAutoFit/>
          </a:bodyPr>
          <a:lstStyle/>
          <a:p>
            <a:r>
              <a:rPr lang="es-ES" sz="2000" b="1" dirty="0">
                <a:solidFill>
                  <a:schemeClr val="accent6">
                    <a:lumMod val="75000"/>
                  </a:schemeClr>
                </a:solidFill>
              </a:rPr>
              <a:t>Los virus generalmente no se consideran vivos. Sin embargo, no todo mundo concuerda con esta conclusión y todavía se debate si cuentan como una forma de vida o no. </a:t>
            </a:r>
            <a:endParaRPr lang="es-CL" sz="2000" b="1" dirty="0">
              <a:solidFill>
                <a:schemeClr val="accent6">
                  <a:lumMod val="75000"/>
                </a:schemeClr>
              </a:solidFill>
            </a:endParaRPr>
          </a:p>
        </p:txBody>
      </p:sp>
    </p:spTree>
    <p:extLst>
      <p:ext uri="{BB962C8B-B14F-4D97-AF65-F5344CB8AC3E}">
        <p14:creationId xmlns:p14="http://schemas.microsoft.com/office/powerpoint/2010/main" val="170720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835696" y="620688"/>
            <a:ext cx="6480720" cy="1195536"/>
          </a:xfrm>
        </p:spPr>
        <p:txBody>
          <a:bodyPr/>
          <a:lstStyle/>
          <a:p>
            <a:r>
              <a:rPr lang="es-ES" altLang="es-CL" sz="3200" b="1" dirty="0">
                <a:ln w="22225">
                  <a:solidFill>
                    <a:schemeClr val="accent2"/>
                  </a:solidFill>
                  <a:prstDash val="solid"/>
                </a:ln>
                <a:solidFill>
                  <a:schemeClr val="accent2">
                    <a:lumMod val="40000"/>
                    <a:lumOff val="60000"/>
                  </a:schemeClr>
                </a:solidFill>
              </a:rPr>
              <a:t>¿A qué grado nos permiten las propiedades anteriores determinar si algo está vivo o no?</a:t>
            </a:r>
            <a:endParaRPr lang="en-US" altLang="es-CL" sz="60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9FADDB7A-6800-48FD-843F-B14D83BD5F88}"/>
              </a:ext>
            </a:extLst>
          </p:cNvPr>
          <p:cNvSpPr txBox="1">
            <a:spLocks noChangeArrowheads="1"/>
          </p:cNvSpPr>
          <p:nvPr/>
        </p:nvSpPr>
        <p:spPr bwMode="auto">
          <a:xfrm>
            <a:off x="2900790" y="4149080"/>
            <a:ext cx="46085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buFontTx/>
              <a:buNone/>
            </a:pPr>
            <a:r>
              <a:rPr lang="es-ES" altLang="es-CL" sz="2000" dirty="0">
                <a:solidFill>
                  <a:schemeClr val="tx1"/>
                </a:solidFill>
              </a:rPr>
              <a:t>Conforme se descubran más tipos de entidades biológicas, en la Tierra o fuera de ella, se hará necesario volver a pensar lo que significa que algo esté vivo. Los descubrimientos futuros puede que hagan necesario revisar y extender la definición de la vida.</a:t>
            </a:r>
          </a:p>
        </p:txBody>
      </p:sp>
      <p:sp>
        <p:nvSpPr>
          <p:cNvPr id="6" name="CuadroTexto 5">
            <a:extLst>
              <a:ext uri="{FF2B5EF4-FFF2-40B4-BE49-F238E27FC236}">
                <a16:creationId xmlns:a16="http://schemas.microsoft.com/office/drawing/2014/main" id="{ADB9750A-F4AB-40AA-BDEF-28B56560B2EE}"/>
              </a:ext>
            </a:extLst>
          </p:cNvPr>
          <p:cNvSpPr txBox="1"/>
          <p:nvPr/>
        </p:nvSpPr>
        <p:spPr>
          <a:xfrm>
            <a:off x="2267744" y="2420888"/>
            <a:ext cx="5874604" cy="1323439"/>
          </a:xfrm>
          <a:prstGeom prst="rect">
            <a:avLst/>
          </a:prstGeom>
          <a:noFill/>
        </p:spPr>
        <p:txBody>
          <a:bodyPr wrap="square">
            <a:spAutoFit/>
          </a:bodyPr>
          <a:lstStyle/>
          <a:p>
            <a:r>
              <a:rPr lang="es-ES" sz="2000" b="1" dirty="0">
                <a:solidFill>
                  <a:schemeClr val="accent6">
                    <a:lumMod val="75000"/>
                  </a:schemeClr>
                </a:solidFill>
              </a:rPr>
              <a:t>Todas las propiedades de la vida que hemos mencionado son características de la vida en la Tierra. De existir vida extraterrestre, esta podría o no compartir dichas características. </a:t>
            </a:r>
            <a:endParaRPr lang="es-CL" sz="2000" b="1" dirty="0">
              <a:solidFill>
                <a:schemeClr val="accent6">
                  <a:lumMod val="75000"/>
                </a:schemeClr>
              </a:solidFill>
            </a:endParaRPr>
          </a:p>
        </p:txBody>
      </p:sp>
    </p:spTree>
    <p:extLst>
      <p:ext uri="{BB962C8B-B14F-4D97-AF65-F5344CB8AC3E}">
        <p14:creationId xmlns:p14="http://schemas.microsoft.com/office/powerpoint/2010/main" val="121374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Unidad 1. Analizando el estado actual de la biodiversidad</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r>
              <a:rPr lang="es-ES" altLang="es-CL" sz="2000" dirty="0">
                <a:solidFill>
                  <a:schemeClr val="tx1"/>
                </a:solidFill>
              </a:rPr>
              <a:t>Objetivo: Describir el concepto científico de vida</a:t>
            </a:r>
          </a:p>
          <a:p>
            <a:pPr marL="0" indent="0" algn="just">
              <a:lnSpc>
                <a:spcPct val="80000"/>
              </a:lnSpc>
              <a:buNone/>
            </a:pPr>
            <a:r>
              <a:rPr lang="es-ES" altLang="es-CL" sz="2000" dirty="0">
                <a:solidFill>
                  <a:schemeClr val="tx1"/>
                </a:solidFill>
              </a:rPr>
              <a:t> </a:t>
            </a:r>
          </a:p>
          <a:p>
            <a:pPr algn="just">
              <a:lnSpc>
                <a:spcPct val="80000"/>
              </a:lnSpc>
            </a:pPr>
            <a:r>
              <a:rPr lang="es-ES" altLang="es-CL" sz="2000" dirty="0">
                <a:solidFill>
                  <a:schemeClr val="tx1"/>
                </a:solidFill>
              </a:rPr>
              <a:t>Responder interrogantes: </a:t>
            </a:r>
          </a:p>
          <a:p>
            <a:pPr algn="just">
              <a:lnSpc>
                <a:spcPct val="80000"/>
              </a:lnSpc>
            </a:pPr>
            <a:r>
              <a:rPr lang="es-ES" altLang="es-CL" sz="2000" dirty="0">
                <a:solidFill>
                  <a:schemeClr val="tx1"/>
                </a:solidFill>
              </a:rPr>
              <a:t>¿Qué se entiende por el concepto de “vida” según las ciencias?</a:t>
            </a:r>
          </a:p>
          <a:p>
            <a:pPr algn="just">
              <a:lnSpc>
                <a:spcPct val="80000"/>
              </a:lnSpc>
            </a:pPr>
            <a:r>
              <a:rPr lang="es-ES" altLang="es-CL" sz="2000" dirty="0">
                <a:solidFill>
                  <a:schemeClr val="tx1"/>
                </a:solidFill>
              </a:rPr>
              <a:t>¿Qué define lo “vivo” y lo “no vivo”? ¿Por qué? ¿Te hace sentido esta definición?</a:t>
            </a:r>
          </a:p>
        </p:txBody>
      </p:sp>
    </p:spTree>
    <p:extLst>
      <p:ext uri="{BB962C8B-B14F-4D97-AF65-F5344CB8AC3E}">
        <p14:creationId xmlns:p14="http://schemas.microsoft.com/office/powerpoint/2010/main" val="42925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2123728" y="260648"/>
            <a:ext cx="6696744" cy="1440160"/>
          </a:xfrm>
        </p:spPr>
        <p:txBody>
          <a:bodyPr/>
          <a:lstStyle/>
          <a:p>
            <a:r>
              <a:rPr lang="es-ES" altLang="es-CL" sz="4800" b="1" dirty="0">
                <a:ln w="22225">
                  <a:solidFill>
                    <a:schemeClr val="accent2"/>
                  </a:solidFill>
                  <a:prstDash val="solid"/>
                </a:ln>
                <a:solidFill>
                  <a:schemeClr val="accent2">
                    <a:lumMod val="40000"/>
                    <a:lumOff val="60000"/>
                  </a:schemeClr>
                </a:solidFill>
              </a:rPr>
              <a:t>Actividad </a:t>
            </a:r>
            <a:endParaRPr lang="en-US" altLang="es-CL" sz="4800" b="1" dirty="0">
              <a:ln w="22225">
                <a:solidFill>
                  <a:schemeClr val="accent2"/>
                </a:solidFill>
                <a:prstDash val="solid"/>
              </a:ln>
              <a:solidFill>
                <a:schemeClr val="accent2">
                  <a:lumMod val="40000"/>
                  <a:lumOff val="60000"/>
                </a:schemeClr>
              </a:solidFill>
            </a:endParaRPr>
          </a:p>
        </p:txBody>
      </p:sp>
      <p:sp>
        <p:nvSpPr>
          <p:cNvPr id="5" name="Rectangle 3">
            <a:extLst>
              <a:ext uri="{FF2B5EF4-FFF2-40B4-BE49-F238E27FC236}">
                <a16:creationId xmlns:a16="http://schemas.microsoft.com/office/drawing/2014/main" id="{3433034B-160C-4699-B11C-9F6A1A47D1BE}"/>
              </a:ext>
            </a:extLst>
          </p:cNvPr>
          <p:cNvSpPr txBox="1">
            <a:spLocks noChangeArrowheads="1"/>
          </p:cNvSpPr>
          <p:nvPr/>
        </p:nvSpPr>
        <p:spPr bwMode="auto">
          <a:xfrm>
            <a:off x="1979712" y="1916832"/>
            <a:ext cx="63352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altLang="es-CL" sz="2000" dirty="0">
                <a:solidFill>
                  <a:schemeClr val="tx1"/>
                </a:solidFill>
              </a:rPr>
              <a:t>Realizar un esquema sobre la vida y las características de los seres vivos.</a:t>
            </a:r>
          </a:p>
          <a:p>
            <a:pPr algn="just">
              <a:lnSpc>
                <a:spcPct val="80000"/>
              </a:lnSpc>
            </a:pPr>
            <a:r>
              <a:rPr lang="es-ES" altLang="es-CL" sz="2000" dirty="0">
                <a:solidFill>
                  <a:schemeClr val="tx1"/>
                </a:solidFill>
              </a:rPr>
              <a:t>Investigar que otros organismos como la mula no cumplen las 7 características de la vida. </a:t>
            </a:r>
          </a:p>
        </p:txBody>
      </p:sp>
    </p:spTree>
    <p:extLst>
      <p:ext uri="{BB962C8B-B14F-4D97-AF65-F5344CB8AC3E}">
        <p14:creationId xmlns:p14="http://schemas.microsoft.com/office/powerpoint/2010/main" val="144957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b="1" dirty="0">
                <a:ln w="22225">
                  <a:solidFill>
                    <a:schemeClr val="accent2"/>
                  </a:solidFill>
                  <a:prstDash val="solid"/>
                </a:ln>
                <a:solidFill>
                  <a:schemeClr val="accent2">
                    <a:lumMod val="40000"/>
                    <a:lumOff val="60000"/>
                  </a:schemeClr>
                </a:solidFill>
              </a:rPr>
              <a:t>Cierre de clase </a:t>
            </a:r>
            <a:r>
              <a:rPr lang="es-ES" altLang="es-CL" sz="2400" b="1" dirty="0">
                <a:ln w="22225">
                  <a:solidFill>
                    <a:schemeClr val="accent2"/>
                  </a:solidFill>
                  <a:prstDash val="solid"/>
                </a:ln>
                <a:solidFill>
                  <a:schemeClr val="accent2">
                    <a:lumMod val="40000"/>
                    <a:lumOff val="60000"/>
                  </a:schemeClr>
                </a:solidFill>
              </a:rPr>
              <a:t> </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algn="just">
              <a:lnSpc>
                <a:spcPct val="80000"/>
              </a:lnSpc>
            </a:pPr>
            <a:r>
              <a:rPr lang="es-ES" altLang="es-CL" sz="2000" dirty="0">
                <a:solidFill>
                  <a:schemeClr val="tx1"/>
                </a:solidFill>
              </a:rPr>
              <a:t>¿Te gusto la clase?</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¿Aprendiste algo nuevo hoy?</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¿Qué dudas te quedaron?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164933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Vida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 Se ha propuesto que un ser vivo es cualquier sistema autónomo con capacidades para usar la energía y la materia para sintetizar sus propios componentes, para construir una identidad separada del entorno, y con la capacidad para explorar nuevas funciones y relaciones con el ambiente para adaptarse a situaciones diversas en una forma casi ilimitada. (</a:t>
            </a:r>
            <a:r>
              <a:rPr lang="es-ES" altLang="es-CL" sz="2000" b="1" dirty="0" err="1">
                <a:solidFill>
                  <a:schemeClr val="tx1"/>
                </a:solidFill>
              </a:rPr>
              <a:t>Peretó</a:t>
            </a:r>
            <a:r>
              <a:rPr lang="es-ES" altLang="es-CL" sz="2000" b="1" dirty="0">
                <a:solidFill>
                  <a:schemeClr val="tx1"/>
                </a:solidFill>
              </a:rPr>
              <a:t>, 2005)</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“….La vida es un proceso físico que cabalga sobre la materia, es un caos controlado y artístico, un conjunto de reacciones químicas tan abrumadoramente complejo….” </a:t>
            </a:r>
            <a:r>
              <a:rPr lang="es-ES" altLang="es-CL" sz="2000" b="1" dirty="0">
                <a:solidFill>
                  <a:schemeClr val="tx1"/>
                </a:solidFill>
              </a:rPr>
              <a:t>(Margulis y Sagan, 1996).</a:t>
            </a:r>
          </a:p>
          <a:p>
            <a:pPr marL="0" indent="0" algn="just">
              <a:lnSpc>
                <a:spcPct val="80000"/>
              </a:lnSpc>
              <a:buNone/>
            </a:pPr>
            <a:endParaRPr lang="es-ES" altLang="es-CL" sz="2000" b="1" dirty="0">
              <a:solidFill>
                <a:schemeClr val="tx1"/>
              </a:solidFill>
            </a:endParaRPr>
          </a:p>
        </p:txBody>
      </p:sp>
    </p:spTree>
    <p:extLst>
      <p:ext uri="{BB962C8B-B14F-4D97-AF65-F5344CB8AC3E}">
        <p14:creationId xmlns:p14="http://schemas.microsoft.com/office/powerpoint/2010/main" val="322345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Vida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 </a:t>
            </a:r>
            <a:endParaRPr lang="es-ES" altLang="es-CL" sz="2000" b="1" dirty="0">
              <a:solidFill>
                <a:schemeClr val="tx1"/>
              </a:solidFill>
            </a:endParaRPr>
          </a:p>
          <a:p>
            <a:pPr marL="0" indent="0" algn="just">
              <a:lnSpc>
                <a:spcPct val="80000"/>
              </a:lnSpc>
              <a:buNone/>
            </a:pPr>
            <a:r>
              <a:rPr lang="es-ES" altLang="es-CL" sz="2000" dirty="0">
                <a:solidFill>
                  <a:schemeClr val="tx1"/>
                </a:solidFill>
              </a:rPr>
              <a:t>“La vida es un estado dinámico de la materia organizada, caracterizada básicamente por su capacidad para la adaptación y evolución en respuesta a los cambios en el medio ambiente y en su capacidad para la reproducción que da lugar a nueva vida” </a:t>
            </a:r>
            <a:r>
              <a:rPr lang="es-ES" altLang="es-CL" sz="2000" b="1" dirty="0">
                <a:solidFill>
                  <a:schemeClr val="tx1"/>
                </a:solidFill>
              </a:rPr>
              <a:t>(Oró, 2002).</a:t>
            </a:r>
          </a:p>
          <a:p>
            <a:pPr marL="0" indent="0" algn="just">
              <a:lnSpc>
                <a:spcPct val="80000"/>
              </a:lnSpc>
              <a:buNone/>
            </a:pPr>
            <a:endParaRPr lang="es-ES" altLang="es-CL" sz="2000" b="1" dirty="0">
              <a:solidFill>
                <a:schemeClr val="tx1"/>
              </a:solidFill>
            </a:endParaRPr>
          </a:p>
          <a:p>
            <a:pPr marL="0" indent="0" algn="just">
              <a:lnSpc>
                <a:spcPct val="80000"/>
              </a:lnSpc>
              <a:buNone/>
            </a:pPr>
            <a:r>
              <a:rPr lang="es-ES" altLang="es-CL" sz="2000" dirty="0">
                <a:solidFill>
                  <a:schemeClr val="tx1"/>
                </a:solidFill>
              </a:rPr>
              <a:t>“Es un sistema capaz de reproducción, mutación</a:t>
            </a:r>
          </a:p>
          <a:p>
            <a:pPr marL="0" indent="0" algn="just">
              <a:lnSpc>
                <a:spcPct val="80000"/>
              </a:lnSpc>
              <a:buNone/>
            </a:pPr>
            <a:r>
              <a:rPr lang="es-ES" altLang="es-CL" sz="2000" dirty="0">
                <a:solidFill>
                  <a:schemeClr val="tx1"/>
                </a:solidFill>
              </a:rPr>
              <a:t>y reproducción de sus mutaciones” </a:t>
            </a:r>
            <a:r>
              <a:rPr lang="es-ES" altLang="es-CL" sz="2000" b="1" dirty="0">
                <a:solidFill>
                  <a:schemeClr val="tx1"/>
                </a:solidFill>
              </a:rPr>
              <a:t>(Carl Sagan). </a:t>
            </a:r>
          </a:p>
        </p:txBody>
      </p:sp>
    </p:spTree>
    <p:extLst>
      <p:ext uri="{BB962C8B-B14F-4D97-AF65-F5344CB8AC3E}">
        <p14:creationId xmlns:p14="http://schemas.microsoft.com/office/powerpoint/2010/main" val="107075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4800" b="1" dirty="0">
                <a:ln w="22225">
                  <a:solidFill>
                    <a:schemeClr val="accent2"/>
                  </a:solidFill>
                  <a:prstDash val="solid"/>
                </a:ln>
                <a:solidFill>
                  <a:schemeClr val="accent2">
                    <a:lumMod val="40000"/>
                    <a:lumOff val="60000"/>
                  </a:schemeClr>
                </a:solidFill>
              </a:rPr>
              <a:t> </a:t>
            </a:r>
            <a:r>
              <a:rPr lang="es-ES" altLang="es-CL" sz="4000" b="1" dirty="0">
                <a:ln w="22225">
                  <a:solidFill>
                    <a:schemeClr val="accent2"/>
                  </a:solidFill>
                  <a:prstDash val="solid"/>
                </a:ln>
                <a:solidFill>
                  <a:schemeClr val="accent2">
                    <a:lumMod val="40000"/>
                    <a:lumOff val="60000"/>
                  </a:schemeClr>
                </a:solidFill>
              </a:rPr>
              <a:t> Vida </a:t>
            </a:r>
            <a:endParaRPr lang="en-US" altLang="es-CL" sz="48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Recientemente se ha realizado un nuevo intento por definir la vida proponiendo lo siguiente: “La vida es un proceso que ocurre en sistemas complejos de macromoléculas organizadas en diversas jerarquías, de patrones estructurales discontinuos, termodinámicamente poco probables, pero que se mantienen estables gracias a la inversión continua de energía. Sus tres características son: a) recambio más o menos rápido de casi todos sus componentes, b) capacidad para autorregularse y, c) capacidad para </a:t>
            </a:r>
            <a:r>
              <a:rPr lang="es-ES" altLang="es-CL" sz="2000" dirty="0" err="1">
                <a:solidFill>
                  <a:schemeClr val="tx1"/>
                </a:solidFill>
              </a:rPr>
              <a:t>autoreplicarse</a:t>
            </a:r>
            <a:r>
              <a:rPr lang="es-ES" altLang="es-CL" sz="2000" dirty="0">
                <a:solidFill>
                  <a:schemeClr val="tx1"/>
                </a:solidFill>
              </a:rPr>
              <a:t>” </a:t>
            </a:r>
            <a:r>
              <a:rPr lang="es-ES" altLang="es-CL" sz="2000" b="1" dirty="0">
                <a:solidFill>
                  <a:schemeClr val="tx1"/>
                </a:solidFill>
              </a:rPr>
              <a:t>(Pérez Tamayo, 2008).</a:t>
            </a:r>
          </a:p>
        </p:txBody>
      </p:sp>
    </p:spTree>
    <p:extLst>
      <p:ext uri="{BB962C8B-B14F-4D97-AF65-F5344CB8AC3E}">
        <p14:creationId xmlns:p14="http://schemas.microsoft.com/office/powerpoint/2010/main" val="253167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Propiedades de la vida</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Los biólogos han identificado varias características comunes a todos los organismos que conocemos. Aunque las cosas inanimadas pueden tener algunos de estos rasgos, solo los seres vivos poseen todas.</a:t>
            </a:r>
          </a:p>
          <a:p>
            <a:pPr marL="0" indent="0" algn="just">
              <a:lnSpc>
                <a:spcPct val="80000"/>
              </a:lnSpc>
              <a:buNone/>
            </a:pPr>
            <a:endParaRPr lang="es-ES" altLang="es-CL" sz="2000" dirty="0">
              <a:solidFill>
                <a:schemeClr val="tx1"/>
              </a:solidFill>
            </a:endParaRPr>
          </a:p>
          <a:p>
            <a:pPr marL="0" indent="0" algn="just">
              <a:lnSpc>
                <a:spcPct val="80000"/>
              </a:lnSpc>
              <a:buNone/>
            </a:pPr>
            <a:endParaRPr lang="es-ES" altLang="es-CL" sz="2000" dirty="0">
              <a:solidFill>
                <a:schemeClr val="tx1"/>
              </a:solidFill>
            </a:endParaRPr>
          </a:p>
        </p:txBody>
      </p:sp>
    </p:spTree>
    <p:extLst>
      <p:ext uri="{BB962C8B-B14F-4D97-AF65-F5344CB8AC3E}">
        <p14:creationId xmlns:p14="http://schemas.microsoft.com/office/powerpoint/2010/main" val="193542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1. Organización</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Los seres vivos están altamente organizados, es decir, contienen partes especializadas y coordinadas. Todos los seres vivos se conforman de una o más células que se consideran las unidades fundamentales de la vida.</a:t>
            </a:r>
          </a:p>
          <a:p>
            <a:pPr marL="0" indent="0" algn="just">
              <a:lnSpc>
                <a:spcPct val="80000"/>
              </a:lnSpc>
              <a:buNone/>
            </a:pPr>
            <a:endParaRPr lang="es-ES" altLang="es-CL" sz="2000" dirty="0">
              <a:solidFill>
                <a:schemeClr val="tx1"/>
              </a:solidFill>
            </a:endParaRPr>
          </a:p>
          <a:p>
            <a:pPr marL="0" indent="0" algn="just">
              <a:lnSpc>
                <a:spcPct val="80000"/>
              </a:lnSpc>
              <a:buNone/>
            </a:pPr>
            <a:r>
              <a:rPr lang="es-ES" altLang="es-CL" sz="2000" dirty="0">
                <a:solidFill>
                  <a:schemeClr val="tx1"/>
                </a:solidFill>
              </a:rPr>
              <a:t>Incluso los organismos unicelulares son complejos Dentro de cada célula, los átomos forman moléculas, las cuales forman organelos y estructuras celulares. En organismos pluricelulares, células semejantes forman tejidos. Estos a su vez colaboran para crear órganos. Los órganos trabajan juntos para formar sistemas de órganos.</a:t>
            </a:r>
          </a:p>
        </p:txBody>
      </p:sp>
    </p:spTree>
    <p:extLst>
      <p:ext uri="{BB962C8B-B14F-4D97-AF65-F5344CB8AC3E}">
        <p14:creationId xmlns:p14="http://schemas.microsoft.com/office/powerpoint/2010/main" val="398836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1. Organización</a:t>
            </a:r>
            <a:endParaRPr lang="en-US" altLang="es-CL" sz="5400" dirty="0"/>
          </a:p>
        </p:txBody>
      </p:sp>
      <p:pic>
        <p:nvPicPr>
          <p:cNvPr id="2" name="Imagen 1">
            <a:extLst>
              <a:ext uri="{FF2B5EF4-FFF2-40B4-BE49-F238E27FC236}">
                <a16:creationId xmlns:a16="http://schemas.microsoft.com/office/drawing/2014/main" id="{7EF1849D-715D-488E-B9BE-321EB38DE4A0}"/>
              </a:ext>
            </a:extLst>
          </p:cNvPr>
          <p:cNvPicPr>
            <a:picLocks noChangeAspect="1"/>
          </p:cNvPicPr>
          <p:nvPr/>
        </p:nvPicPr>
        <p:blipFill>
          <a:blip r:embed="rId4"/>
          <a:stretch>
            <a:fillRect/>
          </a:stretch>
        </p:blipFill>
        <p:spPr>
          <a:xfrm>
            <a:off x="971600" y="2060848"/>
            <a:ext cx="7596336" cy="2914584"/>
          </a:xfrm>
          <a:prstGeom prst="rect">
            <a:avLst/>
          </a:prstGeom>
        </p:spPr>
      </p:pic>
    </p:spTree>
    <p:extLst>
      <p:ext uri="{BB962C8B-B14F-4D97-AF65-F5344CB8AC3E}">
        <p14:creationId xmlns:p14="http://schemas.microsoft.com/office/powerpoint/2010/main" val="89582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5400" b="1" dirty="0">
                <a:ln w="22225">
                  <a:solidFill>
                    <a:schemeClr val="accent2"/>
                  </a:solidFill>
                  <a:prstDash val="solid"/>
                </a:ln>
                <a:solidFill>
                  <a:schemeClr val="accent2">
                    <a:lumMod val="40000"/>
                    <a:lumOff val="60000"/>
                  </a:schemeClr>
                </a:solidFill>
              </a:rPr>
              <a:t> </a:t>
            </a:r>
            <a:r>
              <a:rPr lang="es-ES" altLang="es-CL" b="1" dirty="0">
                <a:ln w="22225">
                  <a:solidFill>
                    <a:schemeClr val="accent2"/>
                  </a:solidFill>
                  <a:prstDash val="solid"/>
                </a:ln>
                <a:solidFill>
                  <a:schemeClr val="accent2">
                    <a:lumMod val="40000"/>
                    <a:lumOff val="60000"/>
                  </a:schemeClr>
                </a:solidFill>
              </a:rPr>
              <a:t> 2. Metabolismo</a:t>
            </a:r>
            <a:endParaRPr lang="en-US" altLang="es-CL" sz="54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844824"/>
            <a:ext cx="6335216" cy="4267200"/>
          </a:xfrm>
        </p:spPr>
        <p:txBody>
          <a:bodyPr/>
          <a:lstStyle/>
          <a:p>
            <a:pPr marL="0" indent="0" algn="just">
              <a:lnSpc>
                <a:spcPct val="80000"/>
              </a:lnSpc>
              <a:buNone/>
            </a:pPr>
            <a:r>
              <a:rPr lang="es-ES" altLang="es-CL" sz="2000" dirty="0">
                <a:solidFill>
                  <a:schemeClr val="tx1"/>
                </a:solidFill>
              </a:rPr>
              <a:t>La vida depende de una enorme cantidad de reacciones químicas interconectadas. Estas reacciones permiten a los organismos realizar un trabajo, como moverse o atrapar una presa; así como crecer, reproducirse y mantener la estructura de sus cuerpos. Los seres vivos deben usar energía y consumir nutrientes para llevar a cabo las reacciones químicas que sustentan la vida. La suma total de las reacciones bioquímicas que ocurren en un organismo se llama metabolismo.</a:t>
            </a:r>
          </a:p>
          <a:p>
            <a:pPr marL="0" indent="0" algn="just">
              <a:lnSpc>
                <a:spcPct val="80000"/>
              </a:lnSpc>
              <a:buNone/>
            </a:pPr>
            <a:r>
              <a:rPr lang="es-ES" altLang="es-CL" sz="2000" dirty="0">
                <a:solidFill>
                  <a:schemeClr val="tx1"/>
                </a:solidFill>
              </a:rPr>
              <a:t>El metabolismo puede dividirse en anabolismo y catabolismo. En el anabolismo los organismos hacen moléculas complejas a partir de otras más sencillas, mientras que en el catabolismo, hacen lo contrario.</a:t>
            </a:r>
          </a:p>
        </p:txBody>
      </p:sp>
    </p:spTree>
    <p:extLst>
      <p:ext uri="{BB962C8B-B14F-4D97-AF65-F5344CB8AC3E}">
        <p14:creationId xmlns:p14="http://schemas.microsoft.com/office/powerpoint/2010/main" val="2991843650"/>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401</TotalTime>
  <Words>1393</Words>
  <Application>Microsoft Office PowerPoint</Application>
  <PresentationFormat>Presentación en pantalla (4:3)</PresentationFormat>
  <Paragraphs>85</Paragraphs>
  <Slides>21</Slides>
  <Notes>21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Microsoft Sans Serif</vt:lpstr>
      <vt:lpstr>powerpoint-template-24</vt:lpstr>
      <vt:lpstr>OA 1. Analizando el estado actual de la biodiversidad</vt:lpstr>
      <vt:lpstr>Unidad 1. Analizando el estado actual de la biodiversidad</vt:lpstr>
      <vt:lpstr>  Vida </vt:lpstr>
      <vt:lpstr>  Vida </vt:lpstr>
      <vt:lpstr>  Vida </vt:lpstr>
      <vt:lpstr>  Propiedades de la vida</vt:lpstr>
      <vt:lpstr>  1. Organización</vt:lpstr>
      <vt:lpstr>  1. Organización</vt:lpstr>
      <vt:lpstr>  2. Metabolismo</vt:lpstr>
      <vt:lpstr>  2. Metabolismo</vt:lpstr>
      <vt:lpstr>  3. Homeostasis</vt:lpstr>
      <vt:lpstr>  4. Crecimiento</vt:lpstr>
      <vt:lpstr> 5. Reproducción</vt:lpstr>
      <vt:lpstr> 6. Irritabilidad</vt:lpstr>
      <vt:lpstr> 7. Evolución</vt:lpstr>
      <vt:lpstr>¿A qué grado nos permiten las propiedades anteriores determinar si algo está vivo o no?</vt:lpstr>
      <vt:lpstr>¿A qué grado nos permiten las propiedades anteriores determinar si algo está vivo o no?</vt:lpstr>
      <vt:lpstr>¿A qué grado nos permiten las propiedades anteriores determinar si algo está vivo o no?</vt:lpstr>
      <vt:lpstr>¿A qué grado nos permiten las propiedades anteriores determinar si algo está vivo o no?</vt:lpstr>
      <vt:lpstr>Actividad </vt:lpstr>
      <vt:lpstr>Cierre de clase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Carmen Barros Ortega</cp:lastModifiedBy>
  <cp:revision>29</cp:revision>
  <dcterms:created xsi:type="dcterms:W3CDTF">2021-03-13T16:35:16Z</dcterms:created>
  <dcterms:modified xsi:type="dcterms:W3CDTF">2021-03-31T13:00:30Z</dcterms:modified>
</cp:coreProperties>
</file>