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854E3-4F6B-4F09-B2AD-FEE2E514085D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E04DD-24F2-4457-A69B-18EA64F303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60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1E04DD-24F2-4457-A69B-18EA64F3033F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204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3C0E7C0-4059-4FB1-B503-1CFBCDEC5FE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CB8E367-7CD8-48D9-AA5A-FADD97493F62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33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E7C0-4059-4FB1-B503-1CFBCDEC5FE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367-7CD8-48D9-AA5A-FADD97493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141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E7C0-4059-4FB1-B503-1CFBCDEC5FE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367-7CD8-48D9-AA5A-FADD97493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606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E7C0-4059-4FB1-B503-1CFBCDEC5FE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367-7CD8-48D9-AA5A-FADD97493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86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E7C0-4059-4FB1-B503-1CFBCDEC5FE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367-7CD8-48D9-AA5A-FADD97493F62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65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E7C0-4059-4FB1-B503-1CFBCDEC5FE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367-7CD8-48D9-AA5A-FADD97493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033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E7C0-4059-4FB1-B503-1CFBCDEC5FE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367-7CD8-48D9-AA5A-FADD97493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13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E7C0-4059-4FB1-B503-1CFBCDEC5FE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367-7CD8-48D9-AA5A-FADD97493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94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E7C0-4059-4FB1-B503-1CFBCDEC5FE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367-7CD8-48D9-AA5A-FADD97493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28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E7C0-4059-4FB1-B503-1CFBCDEC5FE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367-7CD8-48D9-AA5A-FADD97493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02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E7C0-4059-4FB1-B503-1CFBCDEC5FE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367-7CD8-48D9-AA5A-FADD97493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436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3C0E7C0-4059-4FB1-B503-1CFBCDEC5FE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CB8E367-7CD8-48D9-AA5A-FADD97493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06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efensorianinez.cl/noticias/en-chile-se-han-violado-grave-sistematica-y-generalmente-los-derechos-humano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.org/es/sections/issues-depth/human-rights/index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279D79-014F-4987-BFA9-D08F0E9A4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UNIDAD O. Derechos humanos y democracia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F61D41-F479-492E-A180-4E02361C51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Deberes del Estado y Derechos Humanos </a:t>
            </a:r>
          </a:p>
          <a:p>
            <a:r>
              <a:rPr lang="es-ES" dirty="0"/>
              <a:t>Abraham López</a:t>
            </a:r>
          </a:p>
          <a:p>
            <a:r>
              <a:rPr lang="es-ES" dirty="0"/>
              <a:t>SEGUNDO MEDIO- </a:t>
            </a:r>
            <a:r>
              <a:rPr lang="es-ES" dirty="0" err="1"/>
              <a:t>OA</a:t>
            </a:r>
            <a:r>
              <a:rPr lang="es-ES" dirty="0"/>
              <a:t> 22</a:t>
            </a:r>
          </a:p>
          <a:p>
            <a:r>
              <a:rPr lang="es-ES" dirty="0"/>
              <a:t>CLASE </a:t>
            </a:r>
            <a:r>
              <a:rPr lang="es-ES" dirty="0" err="1"/>
              <a:t>N°</a:t>
            </a:r>
            <a:r>
              <a:rPr lang="es-ES" dirty="0"/>
              <a:t> 7</a:t>
            </a:r>
          </a:p>
        </p:txBody>
      </p:sp>
    </p:spTree>
    <p:extLst>
      <p:ext uri="{BB962C8B-B14F-4D97-AF65-F5344CB8AC3E}">
        <p14:creationId xmlns:p14="http://schemas.microsoft.com/office/powerpoint/2010/main" val="219264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67B137-15B0-4AF6-94A8-AC00BA8D7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99F27B-22F2-45E1-BFB8-2B1FF14A9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83B7479-B490-4530-8165-DD6BE2F42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6"/>
            <a:ext cx="3602736" cy="5269651"/>
          </a:xfrm>
        </p:spPr>
        <p:txBody>
          <a:bodyPr>
            <a:normAutofit/>
          </a:bodyPr>
          <a:lstStyle/>
          <a:p>
            <a:pPr algn="ctr"/>
            <a:r>
              <a:rPr lang="es-ES" sz="5400" dirty="0">
                <a:solidFill>
                  <a:schemeClr val="tx2"/>
                </a:solidFill>
              </a:rPr>
              <a:t>Objetivo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3ABDA7-FF8C-4E26-8C7D-47E0AE54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265557"/>
            <a:ext cx="7031" cy="3931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5B9238-5D52-435A-A7F4-656870B46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5182" y="643466"/>
            <a:ext cx="6173333" cy="5269650"/>
          </a:xfrm>
        </p:spPr>
        <p:txBody>
          <a:bodyPr anchor="ctr">
            <a:normAutofit/>
          </a:bodyPr>
          <a:lstStyle/>
          <a:p>
            <a:pPr marL="45720" indent="0" algn="just">
              <a:buNone/>
            </a:pPr>
            <a:r>
              <a:rPr lang="es-ES" sz="3200" dirty="0">
                <a:solidFill>
                  <a:schemeClr val="tx2"/>
                </a:solidFill>
              </a:rPr>
              <a:t>Caracterizar los atributos mínimos que debe asegurar una democracia en el marco del respeto y promoción de los Derechos Humanos.</a:t>
            </a:r>
          </a:p>
        </p:txBody>
      </p:sp>
    </p:spTree>
    <p:extLst>
      <p:ext uri="{BB962C8B-B14F-4D97-AF65-F5344CB8AC3E}">
        <p14:creationId xmlns:p14="http://schemas.microsoft.com/office/powerpoint/2010/main" val="318724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2F978-A5DC-4431-9E37-A7ABCA70B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783" y="609600"/>
            <a:ext cx="6693061" cy="1356360"/>
          </a:xfrm>
        </p:spPr>
        <p:txBody>
          <a:bodyPr>
            <a:normAutofit/>
          </a:bodyPr>
          <a:lstStyle/>
          <a:p>
            <a:r>
              <a:rPr lang="es-ES"/>
              <a:t>INICIO</a:t>
            </a:r>
          </a:p>
        </p:txBody>
      </p:sp>
      <p:pic>
        <p:nvPicPr>
          <p:cNvPr id="5" name="Imagen 4" descr="Imagen que contiene persona, tabla, interior, mujer&#10;&#10;Descripción generada automáticamente">
            <a:extLst>
              <a:ext uri="{FF2B5EF4-FFF2-40B4-BE49-F238E27FC236}">
                <a16:creationId xmlns:a16="http://schemas.microsoft.com/office/drawing/2014/main" id="{4A69669F-DB2F-4EFD-80BD-374059FFDD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36" r="34185"/>
          <a:stretch/>
        </p:blipFill>
        <p:spPr>
          <a:xfrm>
            <a:off x="223336" y="243840"/>
            <a:ext cx="3646837" cy="6377939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1EE106-F563-48E8-A9C0-38C243A45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783" y="2057400"/>
            <a:ext cx="6693061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Revisemos la siguiente noticia:</a:t>
            </a:r>
          </a:p>
          <a:p>
            <a:pPr marL="0" indent="0">
              <a:buNone/>
            </a:pPr>
            <a:r>
              <a:rPr lang="es-CL" dirty="0">
                <a:hlinkClick r:id="rId4"/>
              </a:rPr>
              <a:t>https://www.defensorianinez.cl/noticias/en-chile-se-han-violado-grave-sistematica-y-generalmente-los-derechos-humanos/</a:t>
            </a: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ES" dirty="0"/>
              <a:t>¿Qué entendemos por Derechos Humanos?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¿Por qué la defensoría de la niñez interpela al Estado por las violaciones a los Derechos Humanos?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56628FC-69E7-42CA-8B25-EEC23AD5597A}"/>
              </a:ext>
            </a:extLst>
          </p:cNvPr>
          <p:cNvSpPr txBox="1"/>
          <p:nvPr/>
        </p:nvSpPr>
        <p:spPr>
          <a:xfrm>
            <a:off x="223336" y="5983986"/>
            <a:ext cx="3646837" cy="637793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1300">
                <a:solidFill>
                  <a:srgbClr val="FFFFFF"/>
                </a:solidFill>
              </a:rPr>
              <a:t>Patricia Muñoz, Encargada de la Defensoría de la Niñez en Chile.</a:t>
            </a:r>
          </a:p>
        </p:txBody>
      </p:sp>
    </p:spTree>
    <p:extLst>
      <p:ext uri="{BB962C8B-B14F-4D97-AF65-F5344CB8AC3E}">
        <p14:creationId xmlns:p14="http://schemas.microsoft.com/office/powerpoint/2010/main" val="355956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5710D24D-FD5D-4BB6-AD7C-FF8DEECC1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21" y="223933"/>
            <a:ext cx="10515600" cy="1325563"/>
          </a:xfrm>
        </p:spPr>
        <p:txBody>
          <a:bodyPr/>
          <a:lstStyle/>
          <a:p>
            <a:r>
              <a:rPr lang="es-ES" dirty="0"/>
              <a:t>Los Derechos Humanos</a:t>
            </a:r>
          </a:p>
        </p:txBody>
      </p:sp>
      <p:pic>
        <p:nvPicPr>
          <p:cNvPr id="5" name="Marcador de contenido 4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AED09A60-1AA4-4DFC-9817-7356F9BFBB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108" y="1235730"/>
            <a:ext cx="6996803" cy="20927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E14354D-B397-407E-AF9A-C5256E4FABA6}"/>
              </a:ext>
            </a:extLst>
          </p:cNvPr>
          <p:cNvSpPr txBox="1"/>
          <p:nvPr/>
        </p:nvSpPr>
        <p:spPr>
          <a:xfrm>
            <a:off x="1035698" y="19127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396F811-A12F-454B-ACD2-7573BCB44708}"/>
              </a:ext>
            </a:extLst>
          </p:cNvPr>
          <p:cNvSpPr/>
          <p:nvPr/>
        </p:nvSpPr>
        <p:spPr>
          <a:xfrm>
            <a:off x="433089" y="1347757"/>
            <a:ext cx="4023375" cy="48013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454545"/>
                </a:solidFill>
                <a:latin typeface="Roboto"/>
              </a:rPr>
              <a:t>“Los derechos humanos son derechos </a:t>
            </a:r>
            <a:r>
              <a:rPr lang="es-ES" u="sng" dirty="0">
                <a:solidFill>
                  <a:srgbClr val="454545"/>
                </a:solidFill>
                <a:latin typeface="Roboto"/>
              </a:rPr>
              <a:t>inherentes a todos los seres humanos</a:t>
            </a:r>
            <a:r>
              <a:rPr lang="es-ES" dirty="0">
                <a:solidFill>
                  <a:srgbClr val="454545"/>
                </a:solidFill>
                <a:latin typeface="Roboto"/>
              </a:rPr>
              <a:t>, sin distinción alguna de raza, sexo, nacionalidad, origen étnico, lengua, religión o cualquier otra condición. Entre los derechos humanos se incluyen el derecho a la vida y a la libertad; a no estar sometido ni a esclavitud ni a torturas; a la libertad de opinión y de expresión; a la educación y al trabajo, entre otros muchos. Estos derechos corresponden a todas las personas, sin discriminación alguna.”</a:t>
            </a:r>
          </a:p>
          <a:p>
            <a:pPr algn="just"/>
            <a:r>
              <a:rPr lang="es-ES" b="1" dirty="0">
                <a:solidFill>
                  <a:srgbClr val="454545"/>
                </a:solidFill>
                <a:latin typeface="Roboto"/>
              </a:rPr>
              <a:t>Fuente: </a:t>
            </a:r>
            <a:r>
              <a:rPr lang="es-CL" dirty="0">
                <a:hlinkClick r:id="rId3"/>
              </a:rPr>
              <a:t>https://www.un.org/es/sections/issues-depth/human-rights/index.html</a:t>
            </a:r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3023F0B-9194-4E57-9A78-8C6E1D519A38}"/>
              </a:ext>
            </a:extLst>
          </p:cNvPr>
          <p:cNvSpPr txBox="1"/>
          <p:nvPr/>
        </p:nvSpPr>
        <p:spPr>
          <a:xfrm>
            <a:off x="4842624" y="3677574"/>
            <a:ext cx="6393166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Considera los ideales liberales plasmados en las revoluciones del siglo XIX en EE.UU y Francia.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Se fundamenta en la existencia de un Estado liberal (Democrático)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El Derecho Internacional obliga a los distintos gobiernos miembros de la ONU a promover y garantizar los DD.HH. De su población.</a:t>
            </a:r>
          </a:p>
        </p:txBody>
      </p:sp>
    </p:spTree>
    <p:extLst>
      <p:ext uri="{BB962C8B-B14F-4D97-AF65-F5344CB8AC3E}">
        <p14:creationId xmlns:p14="http://schemas.microsoft.com/office/powerpoint/2010/main" val="307267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D2E2ED-9A78-405A-98A9-0313C798B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505" y="0"/>
            <a:ext cx="9875520" cy="1356360"/>
          </a:xfrm>
        </p:spPr>
        <p:txBody>
          <a:bodyPr/>
          <a:lstStyle/>
          <a:p>
            <a:r>
              <a:rPr lang="es-ES" dirty="0"/>
              <a:t>Derechos Humanos y Democracia.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955BF4-44BD-4FC9-85A5-DC8598F31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29" y="1429305"/>
            <a:ext cx="8531443" cy="223004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s-ES" sz="1800" b="1" dirty="0"/>
              <a:t>Art. 21</a:t>
            </a:r>
          </a:p>
          <a:p>
            <a:pPr marL="0" indent="0" algn="just">
              <a:buNone/>
            </a:pPr>
            <a:r>
              <a:rPr lang="es-ES" sz="1800" dirty="0"/>
              <a:t>La voluntad del pueblo es la base de la autoridad del poder público; esta voluntad se debe expresar mediante elecciones auténticas que habrán de celebrarse periódicamente, por sufragio universal e igual y por voto secreto u otro procedimiento equivalente que garantice la libertad del voto. </a:t>
            </a:r>
          </a:p>
          <a:p>
            <a:pPr marL="0" indent="0" algn="r">
              <a:buNone/>
            </a:pPr>
            <a:r>
              <a:rPr lang="es-ES" sz="1800" dirty="0"/>
              <a:t>Fuente: Asamblea General de Naciones Unidas (1948). Declaración Universal de los Derechos Humanos. París: ONU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C927A73-E3AA-4984-BC4A-3273A1E8945A}"/>
              </a:ext>
            </a:extLst>
          </p:cNvPr>
          <p:cNvSpPr/>
          <p:nvPr/>
        </p:nvSpPr>
        <p:spPr>
          <a:xfrm>
            <a:off x="266330" y="3739628"/>
            <a:ext cx="8531443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b="1" dirty="0"/>
              <a:t>Art. 29</a:t>
            </a:r>
          </a:p>
          <a:p>
            <a:pPr algn="just"/>
            <a:r>
              <a:rPr lang="es-ES" dirty="0"/>
              <a:t>Toda persona tiene deberes respecto a la comunidad, puesto que solo en ella puede desarrollar libre y plenamente su personalidad. 2. En el ejercicio de sus derechos y en el disfrute de sus libertades, toda persona estará solamente sujeta a las limitaciones establecidas por la ley con el único fin de asegurar el reconocimiento y el respeto de los derechos y libertades de los demás, y de satisfacer las justas exigencias de la moral, del orden público y del bienestar general en una sociedad democrática.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Fuente: Asamblea General de Naciones Unidas (1948). Declaración Universal de los Derechos Humanos. París: ONU</a:t>
            </a:r>
            <a:r>
              <a:rPr lang="es-ES" sz="1500" dirty="0"/>
              <a:t>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135FF15-FD55-4C15-B10D-2E9358010EE4}"/>
              </a:ext>
            </a:extLst>
          </p:cNvPr>
          <p:cNvSpPr txBox="1"/>
          <p:nvPr/>
        </p:nvSpPr>
        <p:spPr>
          <a:xfrm>
            <a:off x="8965538" y="2585466"/>
            <a:ext cx="2960132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/>
              <a:t>¿De qué manera los artículos 21 y 29 vinculan democracia con Derechos Humanos?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dirty="0"/>
              <a:t>¿Por qué crees que es importante que se establezca dicha relación?</a:t>
            </a:r>
          </a:p>
        </p:txBody>
      </p:sp>
    </p:spTree>
    <p:extLst>
      <p:ext uri="{BB962C8B-B14F-4D97-AF65-F5344CB8AC3E}">
        <p14:creationId xmlns:p14="http://schemas.microsoft.com/office/powerpoint/2010/main" val="131604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7AD6B4-685F-4201-A30D-E7A9EB1B9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Derechos y deberes constitucionales en Chile</a:t>
            </a:r>
          </a:p>
        </p:txBody>
      </p:sp>
      <p:pic>
        <p:nvPicPr>
          <p:cNvPr id="5" name="Marcador de contenido 4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6B5E38E2-4D03-4240-8EE9-FB9EC540D7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" t="23835" r="2214"/>
          <a:stretch/>
        </p:blipFill>
        <p:spPr>
          <a:xfrm>
            <a:off x="304365" y="1965960"/>
            <a:ext cx="8388560" cy="38844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B86C127-F8B8-4F7A-892C-E8C30632FF08}"/>
              </a:ext>
            </a:extLst>
          </p:cNvPr>
          <p:cNvSpPr txBox="1"/>
          <p:nvPr/>
        </p:nvSpPr>
        <p:spPr>
          <a:xfrm>
            <a:off x="8767605" y="2228671"/>
            <a:ext cx="3051109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dirty="0"/>
              <a:t>¿Cómo se relacionan estos derechos y deberes con la promoción de respeto de los Derechos Humanos 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B5C2749-7187-4FD2-AC3C-F3FE1BDD9F28}"/>
              </a:ext>
            </a:extLst>
          </p:cNvPr>
          <p:cNvSpPr txBox="1"/>
          <p:nvPr/>
        </p:nvSpPr>
        <p:spPr>
          <a:xfrm>
            <a:off x="8767605" y="4405311"/>
            <a:ext cx="3051109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dirty="0"/>
              <a:t>¿Qué ejemplos de aplicación de estos derechos y deberes conoces?</a:t>
            </a:r>
          </a:p>
        </p:txBody>
      </p:sp>
    </p:spTree>
    <p:extLst>
      <p:ext uri="{BB962C8B-B14F-4D97-AF65-F5344CB8AC3E}">
        <p14:creationId xmlns:p14="http://schemas.microsoft.com/office/powerpoint/2010/main" val="3161510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2CF87D-02C3-49BB-9D09-09F238048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95" y="273698"/>
            <a:ext cx="9875520" cy="1356360"/>
          </a:xfrm>
        </p:spPr>
        <p:txBody>
          <a:bodyPr/>
          <a:lstStyle/>
          <a:p>
            <a:r>
              <a:rPr lang="es-ES" dirty="0"/>
              <a:t>Actividad:</a:t>
            </a:r>
          </a:p>
        </p:txBody>
      </p:sp>
      <p:pic>
        <p:nvPicPr>
          <p:cNvPr id="5" name="Marcador de contenido 4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391B27F5-E884-49BA-9BB9-F8B49F4623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356" y="951878"/>
            <a:ext cx="8389169" cy="51752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351AFBD-717C-48A1-B3B0-C30F035787F9}"/>
              </a:ext>
            </a:extLst>
          </p:cNvPr>
          <p:cNvSpPr/>
          <p:nvPr/>
        </p:nvSpPr>
        <p:spPr>
          <a:xfrm>
            <a:off x="229295" y="2336985"/>
            <a:ext cx="3446061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/>
              <a:t>1. Si los derechos humanos son universales, ¿por qué los Estados deben firmar tratados para cumplirlos?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2. Estos convenios, tratados y leyes, ¿ayudan a profundizar la democracia?, ¿por qué?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3. Respecto del sistema de información diseñado por la Controlaría General de la República, ¿es responsabilidad del Estado transmitir esa información?, ¿por qué?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A073A36-DAD2-48BA-A2F2-B4E5FF0D3F45}"/>
              </a:ext>
            </a:extLst>
          </p:cNvPr>
          <p:cNvSpPr txBox="1"/>
          <p:nvPr/>
        </p:nvSpPr>
        <p:spPr>
          <a:xfrm>
            <a:off x="229295" y="1554011"/>
            <a:ext cx="3312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Responde las siguientes preguntas en tu cuaderno:</a:t>
            </a:r>
          </a:p>
        </p:txBody>
      </p:sp>
    </p:spTree>
    <p:extLst>
      <p:ext uri="{BB962C8B-B14F-4D97-AF65-F5344CB8AC3E}">
        <p14:creationId xmlns:p14="http://schemas.microsoft.com/office/powerpoint/2010/main" val="1814174096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610</Words>
  <Application>Microsoft Office PowerPoint</Application>
  <PresentationFormat>Panorámica</PresentationFormat>
  <Paragraphs>46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Calibri</vt:lpstr>
      <vt:lpstr>Corbel</vt:lpstr>
      <vt:lpstr>Roboto</vt:lpstr>
      <vt:lpstr>Wingdings</vt:lpstr>
      <vt:lpstr>Base</vt:lpstr>
      <vt:lpstr>UNIDAD O. Derechos humanos y democracia</vt:lpstr>
      <vt:lpstr>Objetivo</vt:lpstr>
      <vt:lpstr>INICIO</vt:lpstr>
      <vt:lpstr>Los Derechos Humanos</vt:lpstr>
      <vt:lpstr>Derechos Humanos y Democracia.</vt:lpstr>
      <vt:lpstr>Derechos y deberes constitucionales en Chile</vt:lpstr>
      <vt:lpstr>Actividad: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Ciudadana 3ro Medio</dc:title>
  <dc:creator>Abraham López</dc:creator>
  <cp:lastModifiedBy>Carmen Barros Ortega</cp:lastModifiedBy>
  <cp:revision>9</cp:revision>
  <dcterms:created xsi:type="dcterms:W3CDTF">2020-06-30T05:43:12Z</dcterms:created>
  <dcterms:modified xsi:type="dcterms:W3CDTF">2021-03-30T12:59:39Z</dcterms:modified>
</cp:coreProperties>
</file>