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CCi/f7m+GgV1V+9n1KIFMJLNy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a:t>https://www.youtube.com/watch?v=oCJzF2VUwko</a:t>
            </a:r>
            <a:endParaRPr/>
          </a:p>
        </p:txBody>
      </p:sp>
      <p:sp>
        <p:nvSpPr>
          <p:cNvPr id="147" name="Google Shape;1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CL"/>
              <a:t>DESARROLLO</a:t>
            </a:r>
            <a:endParaRPr/>
          </a:p>
          <a:p>
            <a:pPr marL="0" lvl="0" indent="0" algn="l" rtl="0">
              <a:spcBef>
                <a:spcPts val="0"/>
              </a:spcBef>
              <a:spcAft>
                <a:spcPts val="0"/>
              </a:spcAft>
              <a:buNone/>
            </a:pPr>
            <a:endParaRPr/>
          </a:p>
        </p:txBody>
      </p:sp>
      <p:sp>
        <p:nvSpPr>
          <p:cNvPr id="167" name="Google Shape;16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CL"/>
              <a:t>DESARROLLO</a:t>
            </a:r>
            <a:endParaRPr/>
          </a:p>
          <a:p>
            <a:pPr marL="0" lvl="0" indent="0" algn="l" rtl="0">
              <a:spcBef>
                <a:spcPts val="0"/>
              </a:spcBef>
              <a:spcAft>
                <a:spcPts val="0"/>
              </a:spcAft>
              <a:buNone/>
            </a:pPr>
            <a:endParaRPr/>
          </a:p>
        </p:txBody>
      </p:sp>
      <p:sp>
        <p:nvSpPr>
          <p:cNvPr id="188" name="Google Shape;1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CL"/>
              <a:t>DESARROLLO</a:t>
            </a:r>
            <a:endParaRPr/>
          </a:p>
          <a:p>
            <a:pPr marL="0" lvl="0" indent="0" algn="l" rtl="0">
              <a:spcBef>
                <a:spcPts val="0"/>
              </a:spcBef>
              <a:spcAft>
                <a:spcPts val="0"/>
              </a:spcAft>
              <a:buNone/>
            </a:pPr>
            <a:endParaRPr/>
          </a:p>
        </p:txBody>
      </p:sp>
      <p:sp>
        <p:nvSpPr>
          <p:cNvPr id="200" name="Google Shape;2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CL"/>
              <a:t>DESARROLLO</a:t>
            </a:r>
            <a:endParaRPr/>
          </a:p>
          <a:p>
            <a:pPr marL="0" lvl="0" indent="0" algn="l" rtl="0">
              <a:spcBef>
                <a:spcPts val="0"/>
              </a:spcBef>
              <a:spcAft>
                <a:spcPts val="0"/>
              </a:spcAft>
              <a:buNone/>
            </a:pPr>
            <a:endParaRPr/>
          </a:p>
        </p:txBody>
      </p:sp>
      <p:sp>
        <p:nvSpPr>
          <p:cNvPr id="218" name="Google Shape;2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8"/>
        <p:cNvGrpSpPr/>
        <p:nvPr/>
      </p:nvGrpSpPr>
      <p:grpSpPr>
        <a:xfrm>
          <a:off x="0" y="0"/>
          <a:ext cx="0" cy="0"/>
          <a:chOff x="0" y="0"/>
          <a:chExt cx="0" cy="0"/>
        </a:xfrm>
      </p:grpSpPr>
      <p:sp>
        <p:nvSpPr>
          <p:cNvPr id="19" name="Google Shape;19;p10"/>
          <p:cNvSpPr txBox="1">
            <a:spLocks noGrp="1"/>
          </p:cNvSpPr>
          <p:nvPr>
            <p:ph type="ctrTitle"/>
          </p:nvPr>
        </p:nvSpPr>
        <p:spPr>
          <a:xfrm>
            <a:off x="1128403" y="945913"/>
            <a:ext cx="8637073" cy="2618554"/>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6600"/>
              <a:buFont typeface="Century Gothic"/>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0"/>
          <p:cNvSpPr txBox="1">
            <a:spLocks noGrp="1"/>
          </p:cNvSpPr>
          <p:nvPr>
            <p:ph type="subTitle" idx="1"/>
          </p:nvPr>
        </p:nvSpPr>
        <p:spPr>
          <a:xfrm>
            <a:off x="1128404" y="3564467"/>
            <a:ext cx="8637072" cy="1071095"/>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1" name="Google Shape;21;p10"/>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ftr" idx="11"/>
          </p:nvPr>
        </p:nvSpPr>
        <p:spPr>
          <a:xfrm>
            <a:off x="1127124" y="329307"/>
            <a:ext cx="5943668"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
          <p:cNvSpPr txBox="1">
            <a:spLocks noGrp="1"/>
          </p:cNvSpPr>
          <p:nvPr>
            <p:ph type="sldNum" idx="12"/>
          </p:nvPr>
        </p:nvSpPr>
        <p:spPr>
          <a:xfrm>
            <a:off x="9924392" y="134930"/>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pic>
        <p:nvPicPr>
          <p:cNvPr id="24" name="Google Shape;24;p10"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1"/>
          <p:cNvSpPr txBox="1">
            <a:spLocks noGrp="1"/>
          </p:cNvSpPr>
          <p:nvPr>
            <p:ph type="body" idx="1"/>
          </p:nvPr>
        </p:nvSpPr>
        <p:spPr>
          <a:xfrm rot="5400000">
            <a:off x="4284620" y="-982581"/>
            <a:ext cx="3294576" cy="960327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9" name="Google Shape;89;p21"/>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1"/>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pic>
        <p:nvPicPr>
          <p:cNvPr id="92" name="Google Shape;92;p21"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rot="5400000">
            <a:off x="7602635" y="2321047"/>
            <a:ext cx="4659889" cy="16157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2"/>
          <p:cNvSpPr txBox="1">
            <a:spLocks noGrp="1"/>
          </p:cNvSpPr>
          <p:nvPr>
            <p:ph type="body" idx="1"/>
          </p:nvPr>
        </p:nvSpPr>
        <p:spPr>
          <a:xfrm rot="5400000">
            <a:off x="2714740" y="-785498"/>
            <a:ext cx="4659889" cy="78288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22"/>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2"/>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2"/>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pic>
        <p:nvPicPr>
          <p:cNvPr id="99" name="Google Shape;99;p22" descr="RedHashing.emf"/>
          <p:cNvPicPr preferRelativeResize="0"/>
          <p:nvPr/>
        </p:nvPicPr>
        <p:blipFill rotWithShape="1">
          <a:blip r:embed="rId2">
            <a:alphaModFix/>
          </a:blip>
          <a:srcRect l="-115" r="59214" b="36435"/>
          <a:stretch/>
        </p:blipFill>
        <p:spPr>
          <a:xfrm rot="5400000">
            <a:off x="8642279" y="3046916"/>
            <a:ext cx="4663440" cy="1554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3"/>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12" name="Google Shape;112;p13"/>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3"/>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pic>
        <p:nvPicPr>
          <p:cNvPr id="115" name="Google Shape;115;p13"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8" name="Google Shape;28;p12"/>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pic>
        <p:nvPicPr>
          <p:cNvPr id="31" name="Google Shape;31;p12"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14"/>
          <p:cNvSpPr txBox="1">
            <a:spLocks noGrp="1"/>
          </p:cNvSpPr>
          <p:nvPr>
            <p:ph type="title"/>
          </p:nvPr>
        </p:nvSpPr>
        <p:spPr>
          <a:xfrm>
            <a:off x="1129167" y="1756129"/>
            <a:ext cx="8619060" cy="20500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4"/>
          <p:cNvSpPr txBox="1">
            <a:spLocks noGrp="1"/>
          </p:cNvSpPr>
          <p:nvPr>
            <p:ph type="body" idx="1"/>
          </p:nvPr>
        </p:nvSpPr>
        <p:spPr>
          <a:xfrm>
            <a:off x="1129166" y="3806195"/>
            <a:ext cx="8619060"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800"/>
              <a:buNone/>
              <a:defRPr sz="18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35" name="Google Shape;35;p14"/>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pic>
        <p:nvPicPr>
          <p:cNvPr id="38" name="Google Shape;38;p14"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131052" y="958037"/>
            <a:ext cx="9605635"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129166" y="2165621"/>
            <a:ext cx="4645152" cy="32938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2" name="Google Shape;42;p15"/>
          <p:cNvSpPr txBox="1">
            <a:spLocks noGrp="1"/>
          </p:cNvSpPr>
          <p:nvPr>
            <p:ph type="body" idx="2"/>
          </p:nvPr>
        </p:nvSpPr>
        <p:spPr>
          <a:xfrm>
            <a:off x="6095606" y="2171769"/>
            <a:ext cx="4645152" cy="328709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3" name="Google Shape;43;p15"/>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pic>
        <p:nvPicPr>
          <p:cNvPr id="46" name="Google Shape;46;p15"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1129166" y="953336"/>
            <a:ext cx="9607661"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6"/>
          <p:cNvSpPr txBox="1">
            <a:spLocks noGrp="1"/>
          </p:cNvSpPr>
          <p:nvPr>
            <p:ph type="body" idx="1"/>
          </p:nvPr>
        </p:nvSpPr>
        <p:spPr>
          <a:xfrm>
            <a:off x="1129166" y="2169727"/>
            <a:ext cx="4645152"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800"/>
              <a:buNone/>
              <a:defRPr sz="28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0" name="Google Shape;50;p16"/>
          <p:cNvSpPr txBox="1">
            <a:spLocks noGrp="1"/>
          </p:cNvSpPr>
          <p:nvPr>
            <p:ph type="body" idx="2"/>
          </p:nvPr>
        </p:nvSpPr>
        <p:spPr>
          <a:xfrm>
            <a:off x="1129166" y="2974448"/>
            <a:ext cx="4645152" cy="249387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1" name="Google Shape;51;p16"/>
          <p:cNvSpPr txBox="1">
            <a:spLocks noGrp="1"/>
          </p:cNvSpPr>
          <p:nvPr>
            <p:ph type="body" idx="3"/>
          </p:nvPr>
        </p:nvSpPr>
        <p:spPr>
          <a:xfrm>
            <a:off x="6094337" y="2173181"/>
            <a:ext cx="46451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800"/>
              <a:buNone/>
              <a:defRPr sz="28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2" name="Google Shape;52;p16"/>
          <p:cNvSpPr txBox="1">
            <a:spLocks noGrp="1"/>
          </p:cNvSpPr>
          <p:nvPr>
            <p:ph type="body" idx="4"/>
          </p:nvPr>
        </p:nvSpPr>
        <p:spPr>
          <a:xfrm>
            <a:off x="6094337" y="2971669"/>
            <a:ext cx="4645152" cy="248719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16"/>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6"/>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pic>
        <p:nvPicPr>
          <p:cNvPr id="56" name="Google Shape;56;p16"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7"/>
        <p:cNvGrpSpPr/>
        <p:nvPr/>
      </p:nvGrpSpPr>
      <p:grpSpPr>
        <a:xfrm>
          <a:off x="0" y="0"/>
          <a:ext cx="0" cy="0"/>
          <a:chOff x="0" y="0"/>
          <a:chExt cx="0" cy="0"/>
        </a:xfrm>
      </p:grpSpPr>
      <p:sp>
        <p:nvSpPr>
          <p:cNvPr id="58" name="Google Shape;58;p17"/>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7"/>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7"/>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pic>
        <p:nvPicPr>
          <p:cNvPr id="62" name="Google Shape;62;p17"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3"/>
        <p:cNvGrpSpPr/>
        <p:nvPr/>
      </p:nvGrpSpPr>
      <p:grpSpPr>
        <a:xfrm>
          <a:off x="0" y="0"/>
          <a:ext cx="0" cy="0"/>
          <a:chOff x="0" y="0"/>
          <a:chExt cx="0" cy="0"/>
        </a:xfrm>
      </p:grpSpPr>
      <p:sp>
        <p:nvSpPr>
          <p:cNvPr id="64" name="Google Shape;64;p18"/>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1124291" y="952578"/>
            <a:ext cx="3275013" cy="232217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4723334" y="952578"/>
            <a:ext cx="6012470" cy="4505221"/>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19"/>
          <p:cNvSpPr txBox="1">
            <a:spLocks noGrp="1"/>
          </p:cNvSpPr>
          <p:nvPr>
            <p:ph type="body" idx="2"/>
          </p:nvPr>
        </p:nvSpPr>
        <p:spPr>
          <a:xfrm>
            <a:off x="1124291" y="3274754"/>
            <a:ext cx="3275013" cy="217891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1" name="Google Shape;71;p19"/>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pic>
        <p:nvPicPr>
          <p:cNvPr id="74" name="Google Shape;74;p19"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5"/>
        <p:cNvGrpSpPr/>
        <p:nvPr/>
      </p:nvGrpSpPr>
      <p:grpSpPr>
        <a:xfrm>
          <a:off x="0" y="0"/>
          <a:ext cx="0" cy="0"/>
          <a:chOff x="0" y="0"/>
          <a:chExt cx="0" cy="0"/>
        </a:xfrm>
      </p:grpSpPr>
      <p:grpSp>
        <p:nvGrpSpPr>
          <p:cNvPr id="76" name="Google Shape;76;p20"/>
          <p:cNvGrpSpPr/>
          <p:nvPr/>
        </p:nvGrpSpPr>
        <p:grpSpPr>
          <a:xfrm>
            <a:off x="7477387" y="482170"/>
            <a:ext cx="4074533" cy="5149101"/>
            <a:chOff x="7477387" y="482170"/>
            <a:chExt cx="4074533" cy="5149101"/>
          </a:xfrm>
        </p:grpSpPr>
        <p:sp>
          <p:nvSpPr>
            <p:cNvPr id="77" name="Google Shape;77;p20"/>
            <p:cNvSpPr/>
            <p:nvPr/>
          </p:nvSpPr>
          <p:spPr>
            <a:xfrm>
              <a:off x="7477387" y="482170"/>
              <a:ext cx="4074533" cy="5149101"/>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0"/>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20"/>
          <p:cNvSpPr txBox="1">
            <a:spLocks noGrp="1"/>
          </p:cNvSpPr>
          <p:nvPr>
            <p:ph type="title"/>
          </p:nvPr>
        </p:nvSpPr>
        <p:spPr>
          <a:xfrm>
            <a:off x="1129124" y="1129513"/>
            <a:ext cx="5854872" cy="19242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a:spLocks noGrp="1"/>
          </p:cNvSpPr>
          <p:nvPr>
            <p:ph type="pic" idx="2"/>
          </p:nvPr>
        </p:nvSpPr>
        <p:spPr>
          <a:xfrm>
            <a:off x="8124389" y="1122542"/>
            <a:ext cx="2791171" cy="3866327"/>
          </a:xfrm>
          <a:prstGeom prst="rect">
            <a:avLst/>
          </a:prstGeom>
          <a:solidFill>
            <a:srgbClr val="D8D8D8"/>
          </a:solidFill>
          <a:ln>
            <a:noFill/>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120000"/>
              </a:lnSpc>
              <a:spcBef>
                <a:spcPts val="500"/>
              </a:spcBef>
              <a:spcAft>
                <a:spcPts val="0"/>
              </a:spcAft>
              <a:buClr>
                <a:schemeClr val="accent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120000"/>
              </a:lnSpc>
              <a:spcBef>
                <a:spcPts val="500"/>
              </a:spcBef>
              <a:spcAft>
                <a:spcPts val="0"/>
              </a:spcAft>
              <a:buClr>
                <a:schemeClr val="accent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20"/>
          <p:cNvSpPr txBox="1">
            <a:spLocks noGrp="1"/>
          </p:cNvSpPr>
          <p:nvPr>
            <p:ph type="body" idx="1"/>
          </p:nvPr>
        </p:nvSpPr>
        <p:spPr>
          <a:xfrm>
            <a:off x="1128247" y="3053721"/>
            <a:ext cx="5846486" cy="209601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2" name="Google Shape;82;p20"/>
          <p:cNvSpPr txBox="1">
            <a:spLocks noGrp="1"/>
          </p:cNvSpPr>
          <p:nvPr>
            <p:ph type="dt" idx="10"/>
          </p:nvPr>
        </p:nvSpPr>
        <p:spPr>
          <a:xfrm>
            <a:off x="1125300" y="5469856"/>
            <a:ext cx="5849605"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ftr" idx="11"/>
          </p:nvPr>
        </p:nvSpPr>
        <p:spPr>
          <a:xfrm>
            <a:off x="1125300" y="318640"/>
            <a:ext cx="4877818"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sldNum" idx="12"/>
          </p:nvPr>
        </p:nvSpPr>
        <p:spPr>
          <a:xfrm>
            <a:off x="6176794" y="137408"/>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pic>
        <p:nvPicPr>
          <p:cNvPr id="85" name="Google Shape;85;p20" descr="RedHashing.emf"/>
          <p:cNvPicPr preferRelativeResize="0"/>
          <p:nvPr/>
        </p:nvPicPr>
        <p:blipFill rotWithShape="1">
          <a:blip r:embed="rId2">
            <a:alphaModFix/>
          </a:blip>
          <a:srcRect l="-115" t="474" r="48548"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13">
            <a:alphaModFix/>
          </a:blip>
          <a:srcRect t="1538" b="-1538"/>
          <a:stretch/>
        </p:blipFill>
        <p:spPr>
          <a:xfrm>
            <a:off x="0" y="6119336"/>
            <a:ext cx="12192000" cy="742950"/>
          </a:xfrm>
          <a:prstGeom prst="rect">
            <a:avLst/>
          </a:prstGeom>
          <a:noFill/>
          <a:ln>
            <a:noFill/>
          </a:ln>
        </p:spPr>
      </p:pic>
      <p:sp>
        <p:nvSpPr>
          <p:cNvPr id="11" name="Google Shape;11;p9"/>
          <p:cNvSpPr/>
          <p:nvPr/>
        </p:nvSpPr>
        <p:spPr>
          <a:xfrm>
            <a:off x="0" y="468769"/>
            <a:ext cx="12192000" cy="5647024"/>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9"/>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9"/>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9"/>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9"/>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9"/>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9"/>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Century Gothic"/>
                <a:ea typeface="Century Gothic"/>
                <a:cs typeface="Century Gothic"/>
                <a:sym typeface="Century Gothic"/>
              </a:defRPr>
            </a:lvl1pPr>
            <a:lvl2pPr marL="0" marR="0" lvl="1" indent="0" algn="r" rtl="0">
              <a:spcBef>
                <a:spcPts val="0"/>
              </a:spcBef>
              <a:buNone/>
              <a:defRPr sz="2800" b="0" i="0" u="none" strike="noStrike" cap="none">
                <a:solidFill>
                  <a:schemeClr val="accent1"/>
                </a:solidFill>
                <a:latin typeface="Century Gothic"/>
                <a:ea typeface="Century Gothic"/>
                <a:cs typeface="Century Gothic"/>
                <a:sym typeface="Century Gothic"/>
              </a:defRPr>
            </a:lvl2pPr>
            <a:lvl3pPr marL="0" marR="0" lvl="2" indent="0" algn="r" rtl="0">
              <a:spcBef>
                <a:spcPts val="0"/>
              </a:spcBef>
              <a:buNone/>
              <a:defRPr sz="2800" b="0" i="0" u="none" strike="noStrike" cap="none">
                <a:solidFill>
                  <a:schemeClr val="accent1"/>
                </a:solidFill>
                <a:latin typeface="Century Gothic"/>
                <a:ea typeface="Century Gothic"/>
                <a:cs typeface="Century Gothic"/>
                <a:sym typeface="Century Gothic"/>
              </a:defRPr>
            </a:lvl3pPr>
            <a:lvl4pPr marL="0" marR="0" lvl="3" indent="0" algn="r" rtl="0">
              <a:spcBef>
                <a:spcPts val="0"/>
              </a:spcBef>
              <a:buNone/>
              <a:defRPr sz="2800" b="0" i="0" u="none" strike="noStrike" cap="none">
                <a:solidFill>
                  <a:schemeClr val="accent1"/>
                </a:solidFill>
                <a:latin typeface="Century Gothic"/>
                <a:ea typeface="Century Gothic"/>
                <a:cs typeface="Century Gothic"/>
                <a:sym typeface="Century Gothic"/>
              </a:defRPr>
            </a:lvl4pPr>
            <a:lvl5pPr marL="0" marR="0" lvl="4" indent="0" algn="r" rtl="0">
              <a:spcBef>
                <a:spcPts val="0"/>
              </a:spcBef>
              <a:buNone/>
              <a:defRPr sz="2800" b="0" i="0" u="none" strike="noStrike" cap="none">
                <a:solidFill>
                  <a:schemeClr val="accent1"/>
                </a:solidFill>
                <a:latin typeface="Century Gothic"/>
                <a:ea typeface="Century Gothic"/>
                <a:cs typeface="Century Gothic"/>
                <a:sym typeface="Century Gothic"/>
              </a:defRPr>
            </a:lvl5pPr>
            <a:lvl6pPr marL="0" marR="0" lvl="5" indent="0" algn="r" rtl="0">
              <a:spcBef>
                <a:spcPts val="0"/>
              </a:spcBef>
              <a:buNone/>
              <a:defRPr sz="2800" b="0" i="0" u="none" strike="noStrike" cap="none">
                <a:solidFill>
                  <a:schemeClr val="accent1"/>
                </a:solidFill>
                <a:latin typeface="Century Gothic"/>
                <a:ea typeface="Century Gothic"/>
                <a:cs typeface="Century Gothic"/>
                <a:sym typeface="Century Gothic"/>
              </a:defRPr>
            </a:lvl6pPr>
            <a:lvl7pPr marL="0" marR="0" lvl="6" indent="0" algn="r" rtl="0">
              <a:spcBef>
                <a:spcPts val="0"/>
              </a:spcBef>
              <a:buNone/>
              <a:defRPr sz="2800" b="0" i="0" u="none" strike="noStrike" cap="none">
                <a:solidFill>
                  <a:schemeClr val="accent1"/>
                </a:solidFill>
                <a:latin typeface="Century Gothic"/>
                <a:ea typeface="Century Gothic"/>
                <a:cs typeface="Century Gothic"/>
                <a:sym typeface="Century Gothic"/>
              </a:defRPr>
            </a:lvl7pPr>
            <a:lvl8pPr marL="0" marR="0" lvl="7" indent="0" algn="r" rtl="0">
              <a:spcBef>
                <a:spcPts val="0"/>
              </a:spcBef>
              <a:buNone/>
              <a:defRPr sz="2800" b="0" i="0" u="none" strike="noStrike" cap="none">
                <a:solidFill>
                  <a:schemeClr val="accent1"/>
                </a:solidFill>
                <a:latin typeface="Century Gothic"/>
                <a:ea typeface="Century Gothic"/>
                <a:cs typeface="Century Gothic"/>
                <a:sym typeface="Century Gothic"/>
              </a:defRPr>
            </a:lvl8pPr>
            <a:lvl9pPr marL="0" marR="0" lvl="8" indent="0" algn="r" rtl="0">
              <a:spcBef>
                <a:spcPts val="0"/>
              </a:spcBef>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4B4B4B"/>
            </a:gs>
            <a:gs pos="100000">
              <a:schemeClr val="dk1"/>
            </a:gs>
          </a:gsLst>
          <a:path path="circle">
            <a:fillToRect l="50000" t="50000" r="50000" b="50000"/>
          </a:path>
          <a:tileRect/>
        </a:gradFill>
        <a:effectLst/>
      </p:bgPr>
    </p:bg>
    <p:spTree>
      <p:nvGrpSpPr>
        <p:cNvPr id="1" name="Shape 100"/>
        <p:cNvGrpSpPr/>
        <p:nvPr/>
      </p:nvGrpSpPr>
      <p:grpSpPr>
        <a:xfrm>
          <a:off x="0" y="0"/>
          <a:ext cx="0" cy="0"/>
          <a:chOff x="0" y="0"/>
          <a:chExt cx="0" cy="0"/>
        </a:xfrm>
      </p:grpSpPr>
      <p:pic>
        <p:nvPicPr>
          <p:cNvPr id="101" name="Google Shape;101;p11"/>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sp>
        <p:nvSpPr>
          <p:cNvPr id="102" name="Google Shape;102;p11"/>
          <p:cNvSpPr/>
          <p:nvPr/>
        </p:nvSpPr>
        <p:spPr>
          <a:xfrm>
            <a:off x="0" y="468769"/>
            <a:ext cx="12192000" cy="5647024"/>
          </a:xfrm>
          <a:prstGeom prst="rect">
            <a:avLst/>
          </a:prstGeom>
          <a:gradFill>
            <a:gsLst>
              <a:gs pos="0">
                <a:srgbClr val="454545">
                  <a:alpha val="0"/>
                </a:srgbClr>
              </a:gs>
              <a:gs pos="100000">
                <a:srgbClr val="4D4D4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3" name="Google Shape;103;p11"/>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04" name="Google Shape;104;p11"/>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11"/>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lt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lt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lt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06" name="Google Shape;106;p11"/>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7" name="Google Shape;107;p11"/>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8" name="Google Shape;108;p11"/>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Century Gothic"/>
                <a:ea typeface="Century Gothic"/>
                <a:cs typeface="Century Gothic"/>
                <a:sym typeface="Century Gothic"/>
              </a:defRPr>
            </a:lvl1pPr>
            <a:lvl2pPr marL="0" marR="0" lvl="1" indent="0" algn="r" rtl="0">
              <a:spcBef>
                <a:spcPts val="0"/>
              </a:spcBef>
              <a:buNone/>
              <a:defRPr sz="2800" b="0" i="0" u="none" strike="noStrike" cap="none">
                <a:solidFill>
                  <a:schemeClr val="accent1"/>
                </a:solidFill>
                <a:latin typeface="Century Gothic"/>
                <a:ea typeface="Century Gothic"/>
                <a:cs typeface="Century Gothic"/>
                <a:sym typeface="Century Gothic"/>
              </a:defRPr>
            </a:lvl2pPr>
            <a:lvl3pPr marL="0" marR="0" lvl="2" indent="0" algn="r" rtl="0">
              <a:spcBef>
                <a:spcPts val="0"/>
              </a:spcBef>
              <a:buNone/>
              <a:defRPr sz="2800" b="0" i="0" u="none" strike="noStrike" cap="none">
                <a:solidFill>
                  <a:schemeClr val="accent1"/>
                </a:solidFill>
                <a:latin typeface="Century Gothic"/>
                <a:ea typeface="Century Gothic"/>
                <a:cs typeface="Century Gothic"/>
                <a:sym typeface="Century Gothic"/>
              </a:defRPr>
            </a:lvl3pPr>
            <a:lvl4pPr marL="0" marR="0" lvl="3" indent="0" algn="r" rtl="0">
              <a:spcBef>
                <a:spcPts val="0"/>
              </a:spcBef>
              <a:buNone/>
              <a:defRPr sz="2800" b="0" i="0" u="none" strike="noStrike" cap="none">
                <a:solidFill>
                  <a:schemeClr val="accent1"/>
                </a:solidFill>
                <a:latin typeface="Century Gothic"/>
                <a:ea typeface="Century Gothic"/>
                <a:cs typeface="Century Gothic"/>
                <a:sym typeface="Century Gothic"/>
              </a:defRPr>
            </a:lvl4pPr>
            <a:lvl5pPr marL="0" marR="0" lvl="4" indent="0" algn="r" rtl="0">
              <a:spcBef>
                <a:spcPts val="0"/>
              </a:spcBef>
              <a:buNone/>
              <a:defRPr sz="2800" b="0" i="0" u="none" strike="noStrike" cap="none">
                <a:solidFill>
                  <a:schemeClr val="accent1"/>
                </a:solidFill>
                <a:latin typeface="Century Gothic"/>
                <a:ea typeface="Century Gothic"/>
                <a:cs typeface="Century Gothic"/>
                <a:sym typeface="Century Gothic"/>
              </a:defRPr>
            </a:lvl5pPr>
            <a:lvl6pPr marL="0" marR="0" lvl="5" indent="0" algn="r" rtl="0">
              <a:spcBef>
                <a:spcPts val="0"/>
              </a:spcBef>
              <a:buNone/>
              <a:defRPr sz="2800" b="0" i="0" u="none" strike="noStrike" cap="none">
                <a:solidFill>
                  <a:schemeClr val="accent1"/>
                </a:solidFill>
                <a:latin typeface="Century Gothic"/>
                <a:ea typeface="Century Gothic"/>
                <a:cs typeface="Century Gothic"/>
                <a:sym typeface="Century Gothic"/>
              </a:defRPr>
            </a:lvl6pPr>
            <a:lvl7pPr marL="0" marR="0" lvl="6" indent="0" algn="r" rtl="0">
              <a:spcBef>
                <a:spcPts val="0"/>
              </a:spcBef>
              <a:buNone/>
              <a:defRPr sz="2800" b="0" i="0" u="none" strike="noStrike" cap="none">
                <a:solidFill>
                  <a:schemeClr val="accent1"/>
                </a:solidFill>
                <a:latin typeface="Century Gothic"/>
                <a:ea typeface="Century Gothic"/>
                <a:cs typeface="Century Gothic"/>
                <a:sym typeface="Century Gothic"/>
              </a:defRPr>
            </a:lvl7pPr>
            <a:lvl8pPr marL="0" marR="0" lvl="7" indent="0" algn="r" rtl="0">
              <a:spcBef>
                <a:spcPts val="0"/>
              </a:spcBef>
              <a:buNone/>
              <a:defRPr sz="2800" b="0" i="0" u="none" strike="noStrike" cap="none">
                <a:solidFill>
                  <a:schemeClr val="accent1"/>
                </a:solidFill>
                <a:latin typeface="Century Gothic"/>
                <a:ea typeface="Century Gothic"/>
                <a:cs typeface="Century Gothic"/>
                <a:sym typeface="Century Gothic"/>
              </a:defRPr>
            </a:lvl8pPr>
            <a:lvl9pPr marL="0" marR="0" lvl="8" indent="0" algn="r" rtl="0">
              <a:spcBef>
                <a:spcPts val="0"/>
              </a:spcBef>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nihilnovum.wordpress.com/2010/04/page/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creativecommons.org/licenses/by-nc-nd/3.0/" TargetMode="External"/><Relationship Id="rId4" Type="http://schemas.openxmlformats.org/officeDocument/2006/relationships/hyperlink" Target="https://elordenmundial.com/en-que-paises-es-el-voto-obligatori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aulazen.com/historia/totalitarismo-na-euro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19"/>
        <p:cNvGrpSpPr/>
        <p:nvPr/>
      </p:nvGrpSpPr>
      <p:grpSpPr>
        <a:xfrm>
          <a:off x="0" y="0"/>
          <a:ext cx="0" cy="0"/>
          <a:chOff x="0" y="0"/>
          <a:chExt cx="0" cy="0"/>
        </a:xfrm>
      </p:grpSpPr>
      <p:pic>
        <p:nvPicPr>
          <p:cNvPr id="120" name="Google Shape;120;p1"/>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sp>
        <p:nvSpPr>
          <p:cNvPr id="121" name="Google Shape;121;p1"/>
          <p:cNvSpPr/>
          <p:nvPr/>
        </p:nvSpPr>
        <p:spPr>
          <a:xfrm>
            <a:off x="0" y="468769"/>
            <a:ext cx="12192000" cy="5647024"/>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1"/>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23" name="Google Shape;123;p1"/>
          <p:cNvPicPr preferRelativeResize="0"/>
          <p:nvPr/>
        </p:nvPicPr>
        <p:blipFill rotWithShape="1">
          <a:blip r:embed="rId4">
            <a:alphaModFix/>
          </a:blip>
          <a:srcRect l="-115" r="15827" b="36435"/>
          <a:stretch/>
        </p:blipFill>
        <p:spPr>
          <a:xfrm>
            <a:off x="1125460" y="643464"/>
            <a:ext cx="9610344" cy="155448"/>
          </a:xfrm>
          <a:prstGeom prst="rect">
            <a:avLst/>
          </a:prstGeom>
          <a:noFill/>
          <a:ln>
            <a:noFill/>
          </a:ln>
        </p:spPr>
      </p:pic>
      <p:sp>
        <p:nvSpPr>
          <p:cNvPr id="124" name="Google Shape;124;p1"/>
          <p:cNvSpPr txBox="1">
            <a:spLocks noGrp="1"/>
          </p:cNvSpPr>
          <p:nvPr>
            <p:ph type="ctrTitle"/>
          </p:nvPr>
        </p:nvSpPr>
        <p:spPr>
          <a:xfrm>
            <a:off x="1125460" y="1065598"/>
            <a:ext cx="9603275" cy="104923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entury Gothic"/>
              <a:buNone/>
            </a:pPr>
            <a:r>
              <a:rPr lang="es-CL" sz="3200"/>
              <a:t>Unidad 1: ESTADO, DEMOCRACIA Y CIUDADANÍA</a:t>
            </a:r>
            <a:br>
              <a:rPr lang="es-CL" sz="3200"/>
            </a:br>
            <a:endParaRPr sz="3200"/>
          </a:p>
        </p:txBody>
      </p:sp>
      <p:grpSp>
        <p:nvGrpSpPr>
          <p:cNvPr id="125" name="Google Shape;125;p1"/>
          <p:cNvGrpSpPr/>
          <p:nvPr/>
        </p:nvGrpSpPr>
        <p:grpSpPr>
          <a:xfrm>
            <a:off x="1131874" y="2166642"/>
            <a:ext cx="4969251" cy="3306033"/>
            <a:chOff x="1131874" y="2166642"/>
            <a:chExt cx="4969251" cy="3306033"/>
          </a:xfrm>
        </p:grpSpPr>
        <p:sp>
          <p:nvSpPr>
            <p:cNvPr id="126" name="Google Shape;126;p1"/>
            <p:cNvSpPr/>
            <p:nvPr/>
          </p:nvSpPr>
          <p:spPr>
            <a:xfrm>
              <a:off x="1131874" y="2166642"/>
              <a:ext cx="4969251" cy="330603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27" name="Google Shape;127;p1"/>
            <p:cNvSpPr/>
            <p:nvPr/>
          </p:nvSpPr>
          <p:spPr>
            <a:xfrm>
              <a:off x="1280837" y="2314897"/>
              <a:ext cx="4654871" cy="2997249"/>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pic>
        <p:nvPicPr>
          <p:cNvPr id="128" name="Google Shape;128;p1" descr="Imagen que contiene peine&#10;&#10;Descripción generada automáticamente"/>
          <p:cNvPicPr preferRelativeResize="0"/>
          <p:nvPr/>
        </p:nvPicPr>
        <p:blipFill rotWithShape="1">
          <a:blip r:embed="rId5">
            <a:alphaModFix/>
          </a:blip>
          <a:srcRect r="-1" b="870"/>
          <a:stretch/>
        </p:blipFill>
        <p:spPr>
          <a:xfrm>
            <a:off x="1613065" y="2647497"/>
            <a:ext cx="3993156" cy="2345184"/>
          </a:xfrm>
          <a:prstGeom prst="rect">
            <a:avLst/>
          </a:prstGeom>
          <a:noFill/>
          <a:ln>
            <a:noFill/>
          </a:ln>
        </p:spPr>
      </p:pic>
      <p:sp>
        <p:nvSpPr>
          <p:cNvPr id="129" name="Google Shape;129;p1"/>
          <p:cNvSpPr txBox="1">
            <a:spLocks noGrp="1"/>
          </p:cNvSpPr>
          <p:nvPr>
            <p:ph type="subTitle" idx="1"/>
          </p:nvPr>
        </p:nvSpPr>
        <p:spPr>
          <a:xfrm>
            <a:off x="6795275" y="2666587"/>
            <a:ext cx="4190400" cy="1640700"/>
          </a:xfrm>
          <a:prstGeom prst="rect">
            <a:avLst/>
          </a:prstGeom>
          <a:solidFill>
            <a:schemeClr val="dk1"/>
          </a:solidFill>
          <a:ln w="15875"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10000"/>
          </a:bodyPr>
          <a:lstStyle/>
          <a:p>
            <a:pPr marL="0" lvl="0" indent="0" algn="l" rtl="0">
              <a:lnSpc>
                <a:spcPct val="120000"/>
              </a:lnSpc>
              <a:spcBef>
                <a:spcPts val="1000"/>
              </a:spcBef>
              <a:spcAft>
                <a:spcPts val="0"/>
              </a:spcAft>
              <a:buSzPts val="1800"/>
              <a:buNone/>
            </a:pPr>
            <a:r>
              <a:rPr lang="es-CL" dirty="0">
                <a:solidFill>
                  <a:schemeClr val="lt1"/>
                </a:solidFill>
                <a:latin typeface="Century Gothic"/>
                <a:ea typeface="Century Gothic"/>
                <a:cs typeface="Century Gothic"/>
                <a:sym typeface="Century Gothic"/>
              </a:rPr>
              <a:t>Educación Ciudadana   3° Medio</a:t>
            </a:r>
            <a:endParaRPr dirty="0"/>
          </a:p>
          <a:p>
            <a:pPr marL="0" lvl="0" indent="0" algn="ctr" rtl="0">
              <a:lnSpc>
                <a:spcPct val="120000"/>
              </a:lnSpc>
              <a:spcBef>
                <a:spcPts val="1800"/>
              </a:spcBef>
              <a:spcAft>
                <a:spcPts val="0"/>
              </a:spcAft>
              <a:buSzPts val="1800"/>
              <a:buNone/>
            </a:pPr>
            <a:r>
              <a:rPr lang="es-CL" dirty="0">
                <a:solidFill>
                  <a:schemeClr val="lt1"/>
                </a:solidFill>
                <a:latin typeface="Century Gothic"/>
                <a:ea typeface="Century Gothic"/>
                <a:cs typeface="Century Gothic"/>
                <a:sym typeface="Century Gothic"/>
              </a:rPr>
              <a:t>Profesor: Abraham López Fuentes </a:t>
            </a:r>
            <a:r>
              <a:rPr lang="es-CL" dirty="0" err="1">
                <a:solidFill>
                  <a:schemeClr val="lt1"/>
                </a:solidFill>
                <a:latin typeface="Century Gothic"/>
                <a:ea typeface="Century Gothic"/>
                <a:cs typeface="Century Gothic"/>
                <a:sym typeface="Century Gothic"/>
              </a:rPr>
              <a:t>OA</a:t>
            </a:r>
            <a:r>
              <a:rPr lang="es-CL" dirty="0">
                <a:solidFill>
                  <a:schemeClr val="lt1"/>
                </a:solidFill>
                <a:latin typeface="Century Gothic"/>
                <a:ea typeface="Century Gothic"/>
                <a:cs typeface="Century Gothic"/>
                <a:sym typeface="Century Gothic"/>
              </a:rPr>
              <a:t> 01</a:t>
            </a:r>
          </a:p>
          <a:p>
            <a:pPr marL="0" lvl="0" indent="0" algn="ctr" rtl="0">
              <a:lnSpc>
                <a:spcPct val="120000"/>
              </a:lnSpc>
              <a:spcBef>
                <a:spcPts val="1800"/>
              </a:spcBef>
              <a:spcAft>
                <a:spcPts val="0"/>
              </a:spcAft>
              <a:buSzPts val="1800"/>
              <a:buNone/>
            </a:pPr>
            <a:r>
              <a:rPr lang="es-CL" dirty="0">
                <a:solidFill>
                  <a:schemeClr val="lt1"/>
                </a:solidFill>
              </a:rPr>
              <a:t>Clase </a:t>
            </a:r>
            <a:r>
              <a:rPr lang="es-CL" dirty="0" err="1">
                <a:solidFill>
                  <a:schemeClr val="lt1"/>
                </a:solidFill>
              </a:rPr>
              <a:t>N°</a:t>
            </a:r>
            <a:r>
              <a:rPr lang="es-CL" dirty="0">
                <a:solidFill>
                  <a:schemeClr val="lt1"/>
                </a:solidFill>
              </a:rPr>
              <a:t> 11-12</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3"/>
        <p:cNvGrpSpPr/>
        <p:nvPr/>
      </p:nvGrpSpPr>
      <p:grpSpPr>
        <a:xfrm>
          <a:off x="0" y="0"/>
          <a:ext cx="0" cy="0"/>
          <a:chOff x="0" y="0"/>
          <a:chExt cx="0" cy="0"/>
        </a:xfrm>
      </p:grpSpPr>
      <p:sp>
        <p:nvSpPr>
          <p:cNvPr id="134" name="Google Shape;134;p2"/>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35" name="Google Shape;135;p2"/>
          <p:cNvPicPr preferRelativeResize="0"/>
          <p:nvPr/>
        </p:nvPicPr>
        <p:blipFill rotWithShape="1">
          <a:blip r:embed="rId3">
            <a:alphaModFix amt="50000"/>
          </a:blip>
          <a:srcRect t="23906" r="-1" b="1834"/>
          <a:stretch/>
        </p:blipFill>
        <p:spPr>
          <a:xfrm>
            <a:off x="305" y="10"/>
            <a:ext cx="12191695" cy="6857990"/>
          </a:xfrm>
          <a:prstGeom prst="rect">
            <a:avLst/>
          </a:prstGeom>
          <a:noFill/>
          <a:ln>
            <a:noFill/>
          </a:ln>
        </p:spPr>
      </p:pic>
      <p:sp>
        <p:nvSpPr>
          <p:cNvPr id="136" name="Google Shape;136;p2"/>
          <p:cNvSpPr txBox="1"/>
          <p:nvPr/>
        </p:nvSpPr>
        <p:spPr>
          <a:xfrm>
            <a:off x="3512301" y="443732"/>
            <a:ext cx="811019" cy="50357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2800" b="0" i="0" u="none" strike="noStrike" cap="none">
              <a:solidFill>
                <a:schemeClr val="accent1"/>
              </a:solidFill>
              <a:latin typeface="Century Gothic"/>
              <a:ea typeface="Century Gothic"/>
              <a:cs typeface="Century Gothic"/>
              <a:sym typeface="Century Gothic"/>
            </a:endParaRPr>
          </a:p>
        </p:txBody>
      </p:sp>
      <p:sp>
        <p:nvSpPr>
          <p:cNvPr id="137" name="Google Shape;137;p2"/>
          <p:cNvSpPr txBox="1"/>
          <p:nvPr/>
        </p:nvSpPr>
        <p:spPr>
          <a:xfrm>
            <a:off x="4976636" y="540921"/>
            <a:ext cx="4973915" cy="3092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0" i="0" u="none" strike="noStrike" cap="none">
              <a:solidFill>
                <a:schemeClr val="lt1"/>
              </a:solidFill>
              <a:latin typeface="Century Gothic"/>
              <a:ea typeface="Century Gothic"/>
              <a:cs typeface="Century Gothic"/>
              <a:sym typeface="Century Gothic"/>
            </a:endParaRPr>
          </a:p>
        </p:txBody>
      </p:sp>
      <p:sp>
        <p:nvSpPr>
          <p:cNvPr id="138" name="Google Shape;138;p2"/>
          <p:cNvSpPr/>
          <p:nvPr/>
        </p:nvSpPr>
        <p:spPr>
          <a:xfrm>
            <a:off x="0" y="1193800"/>
            <a:ext cx="12192000" cy="5664199"/>
          </a:xfrm>
          <a:prstGeom prst="rect">
            <a:avLst/>
          </a:prstGeom>
          <a:gradFill>
            <a:gsLst>
              <a:gs pos="0">
                <a:srgbClr val="3C3C3C">
                  <a:alpha val="3921"/>
                </a:srgbClr>
              </a:gs>
              <a:gs pos="100000">
                <a:srgbClr val="4D4D4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9" name="Google Shape;139;p2"/>
          <p:cNvSpPr txBox="1">
            <a:spLocks noGrp="1"/>
          </p:cNvSpPr>
          <p:nvPr>
            <p:ph type="title"/>
          </p:nvPr>
        </p:nvSpPr>
        <p:spPr>
          <a:xfrm>
            <a:off x="1130271" y="1193800"/>
            <a:ext cx="3193050" cy="4699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s-CL">
                <a:latin typeface="Century Gothic"/>
                <a:ea typeface="Century Gothic"/>
                <a:cs typeface="Century Gothic"/>
                <a:sym typeface="Century Gothic"/>
              </a:rPr>
              <a:t>Objetivo:</a:t>
            </a:r>
            <a:endParaRPr>
              <a:latin typeface="Century Gothic"/>
              <a:ea typeface="Century Gothic"/>
              <a:cs typeface="Century Gothic"/>
              <a:sym typeface="Century Gothic"/>
            </a:endParaRPr>
          </a:p>
        </p:txBody>
      </p:sp>
      <p:cxnSp>
        <p:nvCxnSpPr>
          <p:cNvPr id="140" name="Google Shape;140;p2"/>
          <p:cNvCxnSpPr/>
          <p:nvPr/>
        </p:nvCxnSpPr>
        <p:spPr>
          <a:xfrm>
            <a:off x="4654296" y="1600200"/>
            <a:ext cx="0" cy="3657600"/>
          </a:xfrm>
          <a:prstGeom prst="straightConnector1">
            <a:avLst/>
          </a:prstGeom>
          <a:noFill/>
          <a:ln w="31750" cap="flat" cmpd="sng">
            <a:solidFill>
              <a:schemeClr val="lt1">
                <a:alpha val="80000"/>
              </a:schemeClr>
            </a:solidFill>
            <a:prstDash val="solid"/>
            <a:round/>
            <a:headEnd type="none" w="sm" len="sm"/>
            <a:tailEnd type="none" w="sm" len="sm"/>
          </a:ln>
        </p:spPr>
      </p:cxnSp>
      <p:sp>
        <p:nvSpPr>
          <p:cNvPr id="141" name="Google Shape;141;p2"/>
          <p:cNvSpPr txBox="1">
            <a:spLocks noGrp="1"/>
          </p:cNvSpPr>
          <p:nvPr>
            <p:ph type="body" idx="1"/>
          </p:nvPr>
        </p:nvSpPr>
        <p:spPr>
          <a:xfrm>
            <a:off x="4976636" y="1193800"/>
            <a:ext cx="6085091" cy="4699000"/>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2000"/>
              <a:buNone/>
            </a:pPr>
            <a:r>
              <a:rPr lang="es-CL"/>
              <a:t>Definir el concepto de democracia considerando sus distintas dimensiones y tipos en la actualidad</a:t>
            </a:r>
            <a:r>
              <a:rPr lang="es-CL">
                <a:latin typeface="Century Gothic"/>
                <a:ea typeface="Century Gothic"/>
                <a:cs typeface="Century Gothic"/>
                <a:sym typeface="Century Gothic"/>
              </a:rPr>
              <a:t>.</a:t>
            </a:r>
            <a:endParaRPr/>
          </a:p>
        </p:txBody>
      </p:sp>
      <p:sp>
        <p:nvSpPr>
          <p:cNvPr id="142" name="Google Shape;142;p2"/>
          <p:cNvSpPr txBox="1"/>
          <p:nvPr/>
        </p:nvSpPr>
        <p:spPr>
          <a:xfrm>
            <a:off x="7723229" y="6007878"/>
            <a:ext cx="3500715" cy="3092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b="0" u="none">
              <a:solidFill>
                <a:schemeClr val="lt1"/>
              </a:solidFill>
              <a:latin typeface="Century Gothic"/>
              <a:ea typeface="Century Gothic"/>
              <a:cs typeface="Century Gothic"/>
              <a:sym typeface="Century Gothic"/>
            </a:endParaRPr>
          </a:p>
        </p:txBody>
      </p:sp>
      <p:sp>
        <p:nvSpPr>
          <p:cNvPr id="143" name="Google Shape;143;p2"/>
          <p:cNvSpPr txBox="1"/>
          <p:nvPr/>
        </p:nvSpPr>
        <p:spPr>
          <a:xfrm>
            <a:off x="9200476" y="6657945"/>
            <a:ext cx="2991524"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700" u="sng">
                <a:solidFill>
                  <a:srgbClr val="FFFFFF"/>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Esta foto</a:t>
            </a:r>
            <a:r>
              <a:rPr lang="es-CL" sz="700">
                <a:solidFill>
                  <a:srgbClr val="FFFFFF"/>
                </a:solidFill>
                <a:latin typeface="Century Gothic"/>
                <a:ea typeface="Century Gothic"/>
                <a:cs typeface="Century Gothic"/>
                <a:sym typeface="Century Gothic"/>
              </a:rPr>
              <a:t> de Autor desconocido está bajo licencia </a:t>
            </a:r>
            <a:r>
              <a:rPr lang="es-CL" sz="700" u="sng">
                <a:solidFill>
                  <a:srgbClr val="FFFFFF"/>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CC BY-SA-NC</a:t>
            </a:r>
            <a:endParaRPr sz="700">
              <a:solidFill>
                <a:srgbClr val="FFFF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48"/>
        <p:cNvGrpSpPr/>
        <p:nvPr/>
      </p:nvGrpSpPr>
      <p:grpSpPr>
        <a:xfrm>
          <a:off x="0" y="0"/>
          <a:ext cx="0" cy="0"/>
          <a:chOff x="0" y="0"/>
          <a:chExt cx="0" cy="0"/>
        </a:xfrm>
      </p:grpSpPr>
      <p:sp>
        <p:nvSpPr>
          <p:cNvPr id="149" name="Google Shape;149;p3"/>
          <p:cNvSpPr txBox="1">
            <a:spLocks noGrp="1"/>
          </p:cNvSpPr>
          <p:nvPr>
            <p:ph type="title"/>
          </p:nvPr>
        </p:nvSpPr>
        <p:spPr>
          <a:xfrm>
            <a:off x="1130275" y="953325"/>
            <a:ext cx="4790400" cy="697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s-CL"/>
              <a:t>¿Por qué democracia?</a:t>
            </a:r>
            <a:endParaRPr/>
          </a:p>
        </p:txBody>
      </p:sp>
      <p:pic>
        <p:nvPicPr>
          <p:cNvPr id="150" name="Google Shape;150;p3" title="Plebiscito 2020 registra la mayor participación electoral en la era del voto voluntario"/>
          <p:cNvPicPr preferRelativeResize="0"/>
          <p:nvPr/>
        </p:nvPicPr>
        <p:blipFill rotWithShape="1">
          <a:blip r:embed="rId3">
            <a:alphaModFix/>
          </a:blip>
          <a:srcRect/>
          <a:stretch/>
        </p:blipFill>
        <p:spPr>
          <a:xfrm>
            <a:off x="1243470" y="2506125"/>
            <a:ext cx="4790481" cy="2706621"/>
          </a:xfrm>
          <a:prstGeom prst="rect">
            <a:avLst/>
          </a:prstGeom>
          <a:noFill/>
          <a:ln>
            <a:noFill/>
          </a:ln>
        </p:spPr>
      </p:pic>
      <p:sp>
        <p:nvSpPr>
          <p:cNvPr id="151" name="Google Shape;151;p3"/>
          <p:cNvSpPr txBox="1">
            <a:spLocks noGrp="1"/>
          </p:cNvSpPr>
          <p:nvPr>
            <p:ph type="body" idx="1"/>
          </p:nvPr>
        </p:nvSpPr>
        <p:spPr>
          <a:xfrm>
            <a:off x="6401250" y="953325"/>
            <a:ext cx="4947000" cy="5018100"/>
          </a:xfrm>
          <a:prstGeom prst="rect">
            <a:avLst/>
          </a:prstGeom>
          <a:solidFill>
            <a:schemeClr val="accent4"/>
          </a:solidFill>
          <a:ln w="15875" cap="flat" cmpd="sng">
            <a:solidFill>
              <a:srgbClr val="208448"/>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0" lvl="0" indent="0" algn="l" rtl="0">
              <a:lnSpc>
                <a:spcPct val="110000"/>
              </a:lnSpc>
              <a:spcBef>
                <a:spcPts val="0"/>
              </a:spcBef>
              <a:spcAft>
                <a:spcPts val="0"/>
              </a:spcAft>
              <a:buSzPct val="58719"/>
              <a:buNone/>
            </a:pPr>
            <a:r>
              <a:rPr lang="es-CL" sz="2384">
                <a:solidFill>
                  <a:schemeClr val="lt1"/>
                </a:solidFill>
                <a:latin typeface="Century Gothic"/>
                <a:ea typeface="Century Gothic"/>
                <a:cs typeface="Century Gothic"/>
                <a:sym typeface="Century Gothic"/>
              </a:rPr>
              <a:t>Observa el video y responde:</a:t>
            </a:r>
            <a:endParaRPr sz="2984"/>
          </a:p>
          <a:p>
            <a:pPr marL="0" lvl="0" indent="0" algn="l" rtl="0">
              <a:lnSpc>
                <a:spcPct val="110000"/>
              </a:lnSpc>
              <a:spcBef>
                <a:spcPts val="1000"/>
              </a:spcBef>
              <a:spcAft>
                <a:spcPts val="0"/>
              </a:spcAft>
              <a:buSzPct val="58719"/>
              <a:buNone/>
            </a:pPr>
            <a:r>
              <a:rPr lang="es-CL" sz="2384">
                <a:solidFill>
                  <a:schemeClr val="lt1"/>
                </a:solidFill>
                <a:latin typeface="Century Gothic"/>
                <a:ea typeface="Century Gothic"/>
                <a:cs typeface="Century Gothic"/>
                <a:sym typeface="Century Gothic"/>
              </a:rPr>
              <a:t>¿Qué </a:t>
            </a:r>
            <a:r>
              <a:rPr lang="es-CL" sz="2384">
                <a:solidFill>
                  <a:schemeClr val="lt1"/>
                </a:solidFill>
              </a:rPr>
              <a:t>entendemos</a:t>
            </a:r>
            <a:r>
              <a:rPr lang="es-CL" sz="2384">
                <a:solidFill>
                  <a:schemeClr val="lt1"/>
                </a:solidFill>
                <a:latin typeface="Century Gothic"/>
                <a:ea typeface="Century Gothic"/>
                <a:cs typeface="Century Gothic"/>
                <a:sym typeface="Century Gothic"/>
              </a:rPr>
              <a:t> por democracia?</a:t>
            </a:r>
            <a:endParaRPr sz="2984"/>
          </a:p>
          <a:p>
            <a:pPr marL="0" lvl="0" indent="0" algn="l" rtl="0">
              <a:lnSpc>
                <a:spcPct val="110000"/>
              </a:lnSpc>
              <a:spcBef>
                <a:spcPts val="1000"/>
              </a:spcBef>
              <a:spcAft>
                <a:spcPts val="0"/>
              </a:spcAft>
              <a:buSzPct val="58719"/>
              <a:buNone/>
            </a:pPr>
            <a:endParaRPr sz="2384"/>
          </a:p>
          <a:p>
            <a:pPr marL="0" lvl="0" indent="0" algn="l" rtl="0">
              <a:lnSpc>
                <a:spcPct val="110000"/>
              </a:lnSpc>
              <a:spcBef>
                <a:spcPts val="1000"/>
              </a:spcBef>
              <a:spcAft>
                <a:spcPts val="0"/>
              </a:spcAft>
              <a:buSzPct val="58719"/>
              <a:buNone/>
            </a:pPr>
            <a:r>
              <a:rPr lang="es-CL" sz="2384">
                <a:solidFill>
                  <a:schemeClr val="lt1"/>
                </a:solidFill>
                <a:latin typeface="Century Gothic"/>
                <a:ea typeface="Century Gothic"/>
                <a:cs typeface="Century Gothic"/>
                <a:sym typeface="Century Gothic"/>
              </a:rPr>
              <a:t>¿Por qué la democracia es importante para las personas?</a:t>
            </a:r>
            <a:endParaRPr sz="2384">
              <a:solidFill>
                <a:schemeClr val="lt1"/>
              </a:solidFill>
              <a:latin typeface="Century Gothic"/>
              <a:ea typeface="Century Gothic"/>
              <a:cs typeface="Century Gothic"/>
              <a:sym typeface="Century Gothic"/>
            </a:endParaRPr>
          </a:p>
          <a:p>
            <a:pPr marL="457200" lvl="0" indent="-345933" algn="l" rtl="0">
              <a:lnSpc>
                <a:spcPct val="110000"/>
              </a:lnSpc>
              <a:spcBef>
                <a:spcPts val="1000"/>
              </a:spcBef>
              <a:spcAft>
                <a:spcPts val="0"/>
              </a:spcAft>
              <a:buClr>
                <a:schemeClr val="lt1"/>
              </a:buClr>
              <a:buSzPct val="100000"/>
              <a:buChar char="-"/>
            </a:pPr>
            <a:r>
              <a:rPr lang="es-CL" sz="2384">
                <a:solidFill>
                  <a:schemeClr val="lt1"/>
                </a:solidFill>
              </a:rPr>
              <a:t>Porque permite generar cambios.</a:t>
            </a:r>
            <a:endParaRPr sz="2384">
              <a:solidFill>
                <a:schemeClr val="lt1"/>
              </a:solidFill>
            </a:endParaRPr>
          </a:p>
          <a:p>
            <a:pPr marL="457200" lvl="0" indent="-345933" algn="l" rtl="0">
              <a:lnSpc>
                <a:spcPct val="110000"/>
              </a:lnSpc>
              <a:spcBef>
                <a:spcPts val="0"/>
              </a:spcBef>
              <a:spcAft>
                <a:spcPts val="0"/>
              </a:spcAft>
              <a:buClr>
                <a:schemeClr val="lt1"/>
              </a:buClr>
              <a:buSzPct val="100000"/>
              <a:buChar char="-"/>
            </a:pPr>
            <a:r>
              <a:rPr lang="es-CL" sz="2384">
                <a:solidFill>
                  <a:schemeClr val="lt1"/>
                </a:solidFill>
              </a:rPr>
              <a:t>En relación a los intereses de cada uno.</a:t>
            </a:r>
            <a:endParaRPr sz="2384">
              <a:solidFill>
                <a:schemeClr val="lt1"/>
              </a:solidFill>
            </a:endParaRPr>
          </a:p>
          <a:p>
            <a:pPr marL="0" lvl="0" indent="0" algn="l" rtl="0">
              <a:lnSpc>
                <a:spcPct val="110000"/>
              </a:lnSpc>
              <a:spcBef>
                <a:spcPts val="1000"/>
              </a:spcBef>
              <a:spcAft>
                <a:spcPts val="0"/>
              </a:spcAft>
              <a:buSzPct val="58719"/>
              <a:buNone/>
            </a:pPr>
            <a:r>
              <a:rPr lang="es-CL" sz="2384">
                <a:solidFill>
                  <a:schemeClr val="lt1"/>
                </a:solidFill>
                <a:latin typeface="Century Gothic"/>
                <a:ea typeface="Century Gothic"/>
                <a:cs typeface="Century Gothic"/>
                <a:sym typeface="Century Gothic"/>
              </a:rPr>
              <a:t>¿Por qué las personas deciden organizarse y participar democráticamente?</a:t>
            </a:r>
            <a:endParaRPr sz="2384">
              <a:solidFill>
                <a:schemeClr val="lt1"/>
              </a:solidFill>
              <a:latin typeface="Century Gothic"/>
              <a:ea typeface="Century Gothic"/>
              <a:cs typeface="Century Gothic"/>
              <a:sym typeface="Century Gothic"/>
            </a:endParaRPr>
          </a:p>
          <a:p>
            <a:pPr marL="457200" lvl="0" indent="-345933" algn="l" rtl="0">
              <a:lnSpc>
                <a:spcPct val="110000"/>
              </a:lnSpc>
              <a:spcBef>
                <a:spcPts val="1000"/>
              </a:spcBef>
              <a:spcAft>
                <a:spcPts val="0"/>
              </a:spcAft>
              <a:buClr>
                <a:schemeClr val="lt1"/>
              </a:buClr>
              <a:buSzPct val="100000"/>
              <a:buChar char="-"/>
            </a:pPr>
            <a:r>
              <a:rPr lang="es-CL" sz="2384">
                <a:solidFill>
                  <a:schemeClr val="lt1"/>
                </a:solidFill>
              </a:rPr>
              <a:t>Porque incluye a toda la población.</a:t>
            </a:r>
            <a:endParaRPr sz="2384">
              <a:solidFill>
                <a:schemeClr val="lt1"/>
              </a:solidFill>
            </a:endParaRPr>
          </a:p>
          <a:p>
            <a:pPr marL="457200" lvl="0" indent="-345933" algn="l" rtl="0">
              <a:lnSpc>
                <a:spcPct val="110000"/>
              </a:lnSpc>
              <a:spcBef>
                <a:spcPts val="0"/>
              </a:spcBef>
              <a:spcAft>
                <a:spcPts val="0"/>
              </a:spcAft>
              <a:buClr>
                <a:schemeClr val="lt1"/>
              </a:buClr>
              <a:buSzPct val="100000"/>
              <a:buChar char="-"/>
            </a:pPr>
            <a:r>
              <a:rPr lang="es-CL" sz="2384">
                <a:solidFill>
                  <a:schemeClr val="lt1"/>
                </a:solidFill>
              </a:rPr>
              <a:t>Da espacio a que los más débiles puedan manifestarse</a:t>
            </a:r>
            <a:endParaRPr sz="2384">
              <a:solidFill>
                <a:schemeClr val="lt1"/>
              </a:solidFill>
            </a:endParaRPr>
          </a:p>
          <a:p>
            <a:pPr marL="0" lvl="0" indent="0" algn="l" rtl="0">
              <a:lnSpc>
                <a:spcPct val="110000"/>
              </a:lnSpc>
              <a:spcBef>
                <a:spcPts val="1000"/>
              </a:spcBef>
              <a:spcAft>
                <a:spcPts val="0"/>
              </a:spcAft>
              <a:buSzPct val="100000"/>
              <a:buNone/>
            </a:pPr>
            <a:endParaRPr sz="1400"/>
          </a:p>
          <a:p>
            <a:pPr marL="0" lvl="0" indent="0" algn="l" rtl="0">
              <a:lnSpc>
                <a:spcPct val="110000"/>
              </a:lnSpc>
              <a:spcBef>
                <a:spcPts val="1000"/>
              </a:spcBef>
              <a:spcAft>
                <a:spcPts val="0"/>
              </a:spcAft>
              <a:buSzPct val="100000"/>
              <a:buNone/>
            </a:pPr>
            <a:endParaRP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56"/>
        <p:cNvGrpSpPr/>
        <p:nvPr/>
      </p:nvGrpSpPr>
      <p:grpSpPr>
        <a:xfrm>
          <a:off x="0" y="0"/>
          <a:ext cx="0" cy="0"/>
          <a:chOff x="0" y="0"/>
          <a:chExt cx="0" cy="0"/>
        </a:xfrm>
      </p:grpSpPr>
      <p:sp>
        <p:nvSpPr>
          <p:cNvPr id="157" name="Google Shape;157;p4"/>
          <p:cNvSpPr/>
          <p:nvPr/>
        </p:nvSpPr>
        <p:spPr>
          <a:xfrm>
            <a:off x="303" y="0"/>
            <a:ext cx="12191696"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8" name="Google Shape;158;p4"/>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0" y="-2"/>
            <a:ext cx="406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0" name="Google Shape;160;p4"/>
          <p:cNvSpPr txBox="1">
            <a:spLocks noGrp="1"/>
          </p:cNvSpPr>
          <p:nvPr>
            <p:ph type="title"/>
          </p:nvPr>
        </p:nvSpPr>
        <p:spPr>
          <a:xfrm>
            <a:off x="119868" y="468767"/>
            <a:ext cx="3848450" cy="318883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FFFF"/>
              </a:buClr>
              <a:buSzPts val="2880"/>
              <a:buFont typeface="Century Gothic"/>
              <a:buNone/>
            </a:pPr>
            <a:r>
              <a:rPr lang="es-CL" sz="1979">
                <a:solidFill>
                  <a:srgbClr val="FFFFFF"/>
                </a:solidFill>
              </a:rPr>
              <a:t>¿Por qué el autor plantea que existe una “pluralidad de ideas y usos para el concepto de democracia”?</a:t>
            </a:r>
            <a:br>
              <a:rPr lang="es-CL" sz="1979">
                <a:solidFill>
                  <a:srgbClr val="FFFFFF"/>
                </a:solidFill>
              </a:rPr>
            </a:br>
            <a:br>
              <a:rPr lang="es-CL" sz="1979">
                <a:solidFill>
                  <a:srgbClr val="FFFFFF"/>
                </a:solidFill>
              </a:rPr>
            </a:br>
            <a:r>
              <a:rPr lang="es-CL" sz="1979">
                <a:solidFill>
                  <a:srgbClr val="FFFFFF"/>
                </a:solidFill>
              </a:rPr>
              <a:t>¿Qué conceptos mencionados por el autor te resultaron difíciles de comprender o desconocidos? Realiza una lista con ellos.</a:t>
            </a:r>
            <a:endParaRPr sz="1979"/>
          </a:p>
        </p:txBody>
      </p:sp>
      <p:sp>
        <p:nvSpPr>
          <p:cNvPr id="161" name="Google Shape;161;p4"/>
          <p:cNvSpPr txBox="1">
            <a:spLocks noGrp="1"/>
          </p:cNvSpPr>
          <p:nvPr>
            <p:ph type="body" idx="1"/>
          </p:nvPr>
        </p:nvSpPr>
        <p:spPr>
          <a:xfrm>
            <a:off x="4163817" y="220886"/>
            <a:ext cx="7821000" cy="4882800"/>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110000"/>
              </a:lnSpc>
              <a:spcBef>
                <a:spcPts val="0"/>
              </a:spcBef>
              <a:spcAft>
                <a:spcPts val="0"/>
              </a:spcAft>
              <a:buClr>
                <a:schemeClr val="accent1"/>
              </a:buClr>
              <a:buSzPct val="100000"/>
              <a:buNone/>
            </a:pPr>
            <a:r>
              <a:rPr lang="es-CL" sz="2100"/>
              <a:t>Hoy entendemos a la democracia como un régimen político donde la titularidad del poder la ejerce el pueblo a través de mecanismos institucionales. En el mundo contemporáneo, </a:t>
            </a:r>
            <a:r>
              <a:rPr lang="es-CL" sz="2100" b="1"/>
              <a:t>existe una pluralidad de ideas, concepciones y usos para el concepto de democracia</a:t>
            </a:r>
            <a:r>
              <a:rPr lang="es-CL" sz="2100"/>
              <a:t>. En la mayoría de los casos, la palabra «democracia» es usada no solo como forma de gobierno, sino como sinónimo de libertad, de igualdad, de gobierno de mayoría, de justicia social, de fraternidad, de participación, de respeto a las minorías, etc. Por otro lado, la democracia constituye un régimen político que implica no solo una forma de gobierno y una estructura económica social en el que todos los miembros de la nación están llamados a intervenir en su dirección, en pro del interés común. La idea de democracia implica también valores, actitudes y conductas democráticas. Esto se entiende así, pues el fundamento de la democracia es el reconocimiento de la dignidad de la persona humana. Biblioteca del Congreso. </a:t>
            </a:r>
            <a:endParaRPr/>
          </a:p>
          <a:p>
            <a:pPr marL="228600" lvl="0" indent="-164655" algn="l" rtl="0">
              <a:lnSpc>
                <a:spcPct val="110000"/>
              </a:lnSpc>
              <a:spcBef>
                <a:spcPts val="1600"/>
              </a:spcBef>
              <a:spcAft>
                <a:spcPts val="0"/>
              </a:spcAft>
              <a:buClr>
                <a:schemeClr val="accent1"/>
              </a:buClr>
              <a:buSzPct val="100000"/>
              <a:buFont typeface="Arial"/>
              <a:buNone/>
            </a:pPr>
            <a:endParaRPr sz="1300"/>
          </a:p>
          <a:p>
            <a:pPr marL="0" lvl="0" indent="0" algn="l" rtl="0">
              <a:lnSpc>
                <a:spcPct val="110000"/>
              </a:lnSpc>
              <a:spcBef>
                <a:spcPts val="1600"/>
              </a:spcBef>
              <a:spcAft>
                <a:spcPts val="0"/>
              </a:spcAft>
              <a:buClr>
                <a:schemeClr val="accent1"/>
              </a:buClr>
              <a:buSzPct val="100000"/>
              <a:buNone/>
            </a:pPr>
            <a:r>
              <a:rPr lang="es-CL" sz="1300"/>
              <a:t>Fuente: Nacional de Chile (2016). Guía de formación cívica. Santiago: Editorial BCN. Recuperado de https://bit.ly/3hXQmd4</a:t>
            </a:r>
            <a:endParaRPr/>
          </a:p>
        </p:txBody>
      </p:sp>
      <p:sp>
        <p:nvSpPr>
          <p:cNvPr id="162" name="Google Shape;162;p4"/>
          <p:cNvSpPr/>
          <p:nvPr/>
        </p:nvSpPr>
        <p:spPr>
          <a:xfrm>
            <a:off x="266075" y="3604950"/>
            <a:ext cx="3321702" cy="3029886"/>
          </a:xfrm>
          <a:prstGeom prst="irregularSeal1">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txBox="1"/>
          <p:nvPr/>
        </p:nvSpPr>
        <p:spPr>
          <a:xfrm>
            <a:off x="417300" y="3885263"/>
            <a:ext cx="3227400" cy="2555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CL">
                <a:solidFill>
                  <a:srgbClr val="F3F3F3"/>
                </a:solidFill>
                <a:latin typeface="Century Gothic"/>
                <a:ea typeface="Century Gothic"/>
                <a:cs typeface="Century Gothic"/>
                <a:sym typeface="Century Gothic"/>
              </a:rPr>
              <a:t>El Estado se define como una agrupación humana fijada en un territorio determinado en que existe un orden social, político y jurídico orientado al bien común, establecido y mantenido por una autoridad dotada de poderes de coerción. Hauriou, A. (1971). </a:t>
            </a:r>
            <a:endParaRPr>
              <a:solidFill>
                <a:srgbClr val="F3F3F3"/>
              </a:solidFill>
              <a:latin typeface="Century Gothic"/>
              <a:ea typeface="Century Gothic"/>
              <a:cs typeface="Century Gothic"/>
              <a:sym typeface="Century Gothic"/>
            </a:endParaRPr>
          </a:p>
          <a:p>
            <a:pPr marL="0" lvl="0" indent="0" algn="just" rtl="0">
              <a:spcBef>
                <a:spcPts val="0"/>
              </a:spcBef>
              <a:spcAft>
                <a:spcPts val="0"/>
              </a:spcAft>
              <a:buNone/>
            </a:pPr>
            <a:r>
              <a:rPr lang="es-CL">
                <a:solidFill>
                  <a:srgbClr val="F3F3F3"/>
                </a:solidFill>
                <a:latin typeface="Century Gothic"/>
                <a:ea typeface="Century Gothic"/>
                <a:cs typeface="Century Gothic"/>
                <a:sym typeface="Century Gothic"/>
              </a:rPr>
              <a:t>Fuente: Derecho Constitucional e instituciones políticas. Madrid: Ariel Editores.</a:t>
            </a:r>
            <a:endParaRPr>
              <a:solidFill>
                <a:srgbClr val="F3F3F3"/>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8"/>
        <p:cNvGrpSpPr/>
        <p:nvPr/>
      </p:nvGrpSpPr>
      <p:grpSpPr>
        <a:xfrm>
          <a:off x="0" y="0"/>
          <a:ext cx="0" cy="0"/>
          <a:chOff x="0" y="0"/>
          <a:chExt cx="0" cy="0"/>
        </a:xfrm>
      </p:grpSpPr>
      <p:sp>
        <p:nvSpPr>
          <p:cNvPr id="169" name="Google Shape;169;p5"/>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70" name="Google Shape;170;p5"/>
          <p:cNvPicPr preferRelativeResize="0"/>
          <p:nvPr/>
        </p:nvPicPr>
        <p:blipFill rotWithShape="1">
          <a:blip r:embed="rId3">
            <a:alphaModFix amt="50000"/>
          </a:blip>
          <a:srcRect t="6352" r="-1" b="3282"/>
          <a:stretch/>
        </p:blipFill>
        <p:spPr>
          <a:xfrm>
            <a:off x="305" y="10"/>
            <a:ext cx="12191695" cy="6857990"/>
          </a:xfrm>
          <a:prstGeom prst="rect">
            <a:avLst/>
          </a:prstGeom>
          <a:noFill/>
          <a:ln>
            <a:noFill/>
          </a:ln>
        </p:spPr>
      </p:pic>
      <p:sp>
        <p:nvSpPr>
          <p:cNvPr id="171" name="Google Shape;171;p5"/>
          <p:cNvSpPr txBox="1"/>
          <p:nvPr/>
        </p:nvSpPr>
        <p:spPr>
          <a:xfrm>
            <a:off x="3512301" y="443732"/>
            <a:ext cx="811019" cy="50357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2800">
              <a:solidFill>
                <a:schemeClr val="accent1"/>
              </a:solidFill>
              <a:latin typeface="Century Gothic"/>
              <a:ea typeface="Century Gothic"/>
              <a:cs typeface="Century Gothic"/>
              <a:sym typeface="Century Gothic"/>
            </a:endParaRPr>
          </a:p>
        </p:txBody>
      </p:sp>
      <p:sp>
        <p:nvSpPr>
          <p:cNvPr id="172" name="Google Shape;172;p5"/>
          <p:cNvSpPr txBox="1"/>
          <p:nvPr/>
        </p:nvSpPr>
        <p:spPr>
          <a:xfrm>
            <a:off x="4976636" y="540921"/>
            <a:ext cx="4973915" cy="3092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entury Gothic"/>
              <a:ea typeface="Century Gothic"/>
              <a:cs typeface="Century Gothic"/>
              <a:sym typeface="Century Gothic"/>
            </a:endParaRPr>
          </a:p>
        </p:txBody>
      </p:sp>
      <p:sp>
        <p:nvSpPr>
          <p:cNvPr id="173" name="Google Shape;173;p5"/>
          <p:cNvSpPr/>
          <p:nvPr/>
        </p:nvSpPr>
        <p:spPr>
          <a:xfrm>
            <a:off x="0" y="1193800"/>
            <a:ext cx="12192000" cy="5664199"/>
          </a:xfrm>
          <a:prstGeom prst="rect">
            <a:avLst/>
          </a:prstGeom>
          <a:gradFill>
            <a:gsLst>
              <a:gs pos="0">
                <a:srgbClr val="3C3C3C">
                  <a:alpha val="3921"/>
                </a:srgbClr>
              </a:gs>
              <a:gs pos="100000">
                <a:srgbClr val="4D4D4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4" name="Google Shape;174;p5"/>
          <p:cNvSpPr txBox="1">
            <a:spLocks noGrp="1"/>
          </p:cNvSpPr>
          <p:nvPr>
            <p:ph type="title"/>
          </p:nvPr>
        </p:nvSpPr>
        <p:spPr>
          <a:xfrm>
            <a:off x="1130271" y="1193800"/>
            <a:ext cx="3193050" cy="4699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s-CL"/>
              <a:t>Democracia</a:t>
            </a:r>
            <a:endParaRPr/>
          </a:p>
        </p:txBody>
      </p:sp>
      <p:cxnSp>
        <p:nvCxnSpPr>
          <p:cNvPr id="175" name="Google Shape;175;p5"/>
          <p:cNvCxnSpPr/>
          <p:nvPr/>
        </p:nvCxnSpPr>
        <p:spPr>
          <a:xfrm>
            <a:off x="4654296" y="1600200"/>
            <a:ext cx="0" cy="3657600"/>
          </a:xfrm>
          <a:prstGeom prst="straightConnector1">
            <a:avLst/>
          </a:prstGeom>
          <a:noFill/>
          <a:ln w="31750" cap="flat" cmpd="sng">
            <a:solidFill>
              <a:schemeClr val="lt1">
                <a:alpha val="80000"/>
              </a:schemeClr>
            </a:solidFill>
            <a:prstDash val="solid"/>
            <a:round/>
            <a:headEnd type="none" w="sm" len="sm"/>
            <a:tailEnd type="none" w="sm" len="sm"/>
          </a:ln>
        </p:spPr>
      </p:cxnSp>
      <p:sp>
        <p:nvSpPr>
          <p:cNvPr id="176" name="Google Shape;176;p5"/>
          <p:cNvSpPr txBox="1"/>
          <p:nvPr/>
        </p:nvSpPr>
        <p:spPr>
          <a:xfrm>
            <a:off x="7723229" y="6007878"/>
            <a:ext cx="3500715" cy="3092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Century Gothic"/>
              <a:ea typeface="Century Gothic"/>
              <a:cs typeface="Century Gothic"/>
              <a:sym typeface="Century Gothic"/>
            </a:endParaRPr>
          </a:p>
        </p:txBody>
      </p:sp>
      <p:grpSp>
        <p:nvGrpSpPr>
          <p:cNvPr id="177" name="Google Shape;177;p5"/>
          <p:cNvGrpSpPr/>
          <p:nvPr/>
        </p:nvGrpSpPr>
        <p:grpSpPr>
          <a:xfrm>
            <a:off x="4976636" y="1193800"/>
            <a:ext cx="6085090" cy="4699000"/>
            <a:chOff x="0" y="0"/>
            <a:chExt cx="6085090" cy="4699000"/>
          </a:xfrm>
        </p:grpSpPr>
        <p:cxnSp>
          <p:nvCxnSpPr>
            <p:cNvPr id="178" name="Google Shape;178;p5"/>
            <p:cNvCxnSpPr/>
            <p:nvPr/>
          </p:nvCxnSpPr>
          <p:spPr>
            <a:xfrm>
              <a:off x="0" y="0"/>
              <a:ext cx="6085090" cy="0"/>
            </a:xfrm>
            <a:prstGeom prst="straightConnector1">
              <a:avLst/>
            </a:prstGeom>
            <a:gradFill>
              <a:gsLst>
                <a:gs pos="0">
                  <a:srgbClr val="4B9DBF"/>
                </a:gs>
                <a:gs pos="69000">
                  <a:srgbClr val="2686AC"/>
                </a:gs>
                <a:gs pos="100000">
                  <a:srgbClr val="247EA2"/>
                </a:gs>
              </a:gsLst>
              <a:lin ang="5400000" scaled="0"/>
            </a:gradFill>
            <a:ln w="9525" cap="flat" cmpd="sng">
              <a:solidFill>
                <a:srgbClr val="3F94B6"/>
              </a:solidFill>
              <a:prstDash val="solid"/>
              <a:round/>
              <a:headEnd type="none" w="sm" len="sm"/>
              <a:tailEnd type="none" w="sm" len="sm"/>
            </a:ln>
            <a:effectLst>
              <a:outerShdw blurRad="50800" dist="50800" dir="5400000" sx="96000" sy="96000" rotWithShape="0">
                <a:srgbClr val="000000">
                  <a:alpha val="47843"/>
                </a:srgbClr>
              </a:outerShdw>
            </a:effectLst>
          </p:spPr>
        </p:cxnSp>
        <p:sp>
          <p:nvSpPr>
            <p:cNvPr id="179" name="Google Shape;179;p5"/>
            <p:cNvSpPr/>
            <p:nvPr/>
          </p:nvSpPr>
          <p:spPr>
            <a:xfrm>
              <a:off x="0" y="0"/>
              <a:ext cx="6085090" cy="234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txBox="1"/>
            <p:nvPr/>
          </p:nvSpPr>
          <p:spPr>
            <a:xfrm>
              <a:off x="0" y="0"/>
              <a:ext cx="6085090" cy="2349500"/>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lt1"/>
                </a:buClr>
                <a:buSzPts val="3000"/>
                <a:buFont typeface="Century Gothic"/>
                <a:buNone/>
              </a:pPr>
              <a:r>
                <a:rPr lang="es-CL" sz="3000" u="sng">
                  <a:solidFill>
                    <a:schemeClr val="lt1"/>
                  </a:solidFill>
                  <a:latin typeface="Century Gothic"/>
                  <a:ea typeface="Century Gothic"/>
                  <a:cs typeface="Century Gothic"/>
                  <a:sym typeface="Century Gothic"/>
                </a:rPr>
                <a:t>Sistema político </a:t>
              </a:r>
              <a:r>
                <a:rPr lang="es-CL" sz="3000">
                  <a:solidFill>
                    <a:schemeClr val="lt1"/>
                  </a:solidFill>
                  <a:latin typeface="Century Gothic"/>
                  <a:ea typeface="Century Gothic"/>
                  <a:cs typeface="Century Gothic"/>
                  <a:sym typeface="Century Gothic"/>
                </a:rPr>
                <a:t>que defiende la </a:t>
              </a:r>
              <a:r>
                <a:rPr lang="es-CL" sz="3000" u="sng">
                  <a:solidFill>
                    <a:schemeClr val="lt1"/>
                  </a:solidFill>
                  <a:latin typeface="Century Gothic"/>
                  <a:ea typeface="Century Gothic"/>
                  <a:cs typeface="Century Gothic"/>
                  <a:sym typeface="Century Gothic"/>
                </a:rPr>
                <a:t>soberanía del pueblo</a:t>
              </a:r>
              <a:r>
                <a:rPr lang="es-CL" sz="3000">
                  <a:solidFill>
                    <a:schemeClr val="lt1"/>
                  </a:solidFill>
                  <a:latin typeface="Century Gothic"/>
                  <a:ea typeface="Century Gothic"/>
                  <a:cs typeface="Century Gothic"/>
                  <a:sym typeface="Century Gothic"/>
                </a:rPr>
                <a:t> y el derecho del pueblo de elegir y controlar a sus gobernantes</a:t>
              </a:r>
              <a:endParaRPr/>
            </a:p>
          </p:txBody>
        </p:sp>
        <p:cxnSp>
          <p:nvCxnSpPr>
            <p:cNvPr id="181" name="Google Shape;181;p5"/>
            <p:cNvCxnSpPr/>
            <p:nvPr/>
          </p:nvCxnSpPr>
          <p:spPr>
            <a:xfrm>
              <a:off x="0" y="2349500"/>
              <a:ext cx="6085090" cy="0"/>
            </a:xfrm>
            <a:prstGeom prst="straightConnector1">
              <a:avLst/>
            </a:prstGeom>
            <a:gradFill>
              <a:gsLst>
                <a:gs pos="0">
                  <a:srgbClr val="4B9DBF"/>
                </a:gs>
                <a:gs pos="69000">
                  <a:srgbClr val="2686AC"/>
                </a:gs>
                <a:gs pos="100000">
                  <a:srgbClr val="247EA2"/>
                </a:gs>
              </a:gsLst>
              <a:lin ang="5400000" scaled="0"/>
            </a:gradFill>
            <a:ln w="9525" cap="flat" cmpd="sng">
              <a:solidFill>
                <a:srgbClr val="3F94B6"/>
              </a:solidFill>
              <a:prstDash val="solid"/>
              <a:round/>
              <a:headEnd type="none" w="sm" len="sm"/>
              <a:tailEnd type="none" w="sm" len="sm"/>
            </a:ln>
            <a:effectLst>
              <a:outerShdw blurRad="50800" dist="50800" dir="5400000" sx="96000" sy="96000" rotWithShape="0">
                <a:srgbClr val="000000">
                  <a:alpha val="47843"/>
                </a:srgbClr>
              </a:outerShdw>
            </a:effectLst>
          </p:spPr>
        </p:cxnSp>
        <p:sp>
          <p:nvSpPr>
            <p:cNvPr id="182" name="Google Shape;182;p5"/>
            <p:cNvSpPr/>
            <p:nvPr/>
          </p:nvSpPr>
          <p:spPr>
            <a:xfrm>
              <a:off x="0" y="2349500"/>
              <a:ext cx="6085090" cy="234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0" y="2349500"/>
              <a:ext cx="6085090" cy="2349500"/>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lt1"/>
                </a:buClr>
                <a:buSzPts val="3000"/>
                <a:buFont typeface="Century Gothic"/>
                <a:buNone/>
              </a:pPr>
              <a:r>
                <a:rPr lang="es-CL" sz="3000" u="sng">
                  <a:solidFill>
                    <a:schemeClr val="lt1"/>
                  </a:solidFill>
                  <a:latin typeface="Century Gothic"/>
                  <a:ea typeface="Century Gothic"/>
                  <a:cs typeface="Century Gothic"/>
                  <a:sym typeface="Century Gothic"/>
                </a:rPr>
                <a:t>Sistema de relación </a:t>
              </a:r>
              <a:r>
                <a:rPr lang="es-CL" sz="3000">
                  <a:solidFill>
                    <a:schemeClr val="lt1"/>
                  </a:solidFill>
                  <a:latin typeface="Century Gothic"/>
                  <a:ea typeface="Century Gothic"/>
                  <a:cs typeface="Century Gothic"/>
                  <a:sym typeface="Century Gothic"/>
                </a:rPr>
                <a:t>de un grupo o colectividad basado en la </a:t>
              </a:r>
              <a:r>
                <a:rPr lang="es-CL" sz="3000" u="sng">
                  <a:solidFill>
                    <a:schemeClr val="lt1"/>
                  </a:solidFill>
                  <a:latin typeface="Century Gothic"/>
                  <a:ea typeface="Century Gothic"/>
                  <a:cs typeface="Century Gothic"/>
                  <a:sym typeface="Century Gothic"/>
                </a:rPr>
                <a:t>participación de sus miembros</a:t>
              </a:r>
              <a:r>
                <a:rPr lang="es-CL" sz="3000">
                  <a:solidFill>
                    <a:schemeClr val="lt1"/>
                  </a:solidFill>
                  <a:latin typeface="Century Gothic"/>
                  <a:ea typeface="Century Gothic"/>
                  <a:cs typeface="Century Gothic"/>
                  <a:sym typeface="Century Gothic"/>
                </a:rPr>
                <a:t> en los asuntos importantes que le afectan.</a:t>
              </a:r>
              <a:endParaRPr sz="3000">
                <a:solidFill>
                  <a:schemeClr val="lt1"/>
                </a:solidFill>
                <a:latin typeface="Century Gothic"/>
                <a:ea typeface="Century Gothic"/>
                <a:cs typeface="Century Gothic"/>
                <a:sym typeface="Century Gothic"/>
              </a:endParaRPr>
            </a:p>
          </p:txBody>
        </p:sp>
      </p:grpSp>
      <p:sp>
        <p:nvSpPr>
          <p:cNvPr id="184" name="Google Shape;184;p5"/>
          <p:cNvSpPr txBox="1"/>
          <p:nvPr/>
        </p:nvSpPr>
        <p:spPr>
          <a:xfrm>
            <a:off x="9178033" y="6657945"/>
            <a:ext cx="3013967"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700" u="sng">
                <a:solidFill>
                  <a:srgbClr val="FFFFFF"/>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Esta foto</a:t>
            </a:r>
            <a:r>
              <a:rPr lang="es-CL" sz="700">
                <a:solidFill>
                  <a:srgbClr val="FFFFFF"/>
                </a:solidFill>
                <a:latin typeface="Century Gothic"/>
                <a:ea typeface="Century Gothic"/>
                <a:cs typeface="Century Gothic"/>
                <a:sym typeface="Century Gothic"/>
              </a:rPr>
              <a:t> de Autor desconocido está bajo licencia </a:t>
            </a:r>
            <a:r>
              <a:rPr lang="es-CL" sz="700" u="sng">
                <a:solidFill>
                  <a:srgbClr val="FFFFFF"/>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CC BY-NC-ND</a:t>
            </a:r>
            <a:endParaRPr sz="700">
              <a:solidFill>
                <a:srgbClr val="FFFFFF"/>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4B4B4B"/>
            </a:gs>
            <a:gs pos="100000">
              <a:schemeClr val="dk1"/>
            </a:gs>
          </a:gsLst>
          <a:path path="circle">
            <a:fillToRect l="50000" t="50000" r="50000" b="50000"/>
          </a:path>
          <a:tileRect/>
        </a:gradFill>
        <a:effectLst/>
      </p:bgPr>
    </p:bg>
    <p:spTree>
      <p:nvGrpSpPr>
        <p:cNvPr id="1" name="Shape 189"/>
        <p:cNvGrpSpPr/>
        <p:nvPr/>
      </p:nvGrpSpPr>
      <p:grpSpPr>
        <a:xfrm>
          <a:off x="0" y="0"/>
          <a:ext cx="0" cy="0"/>
          <a:chOff x="0" y="0"/>
          <a:chExt cx="0" cy="0"/>
        </a:xfrm>
      </p:grpSpPr>
      <p:sp>
        <p:nvSpPr>
          <p:cNvPr id="190" name="Google Shape;190;p6"/>
          <p:cNvSpPr/>
          <p:nvPr/>
        </p:nvSpPr>
        <p:spPr>
          <a:xfrm>
            <a:off x="303" y="0"/>
            <a:ext cx="12191696" cy="6858000"/>
          </a:xfrm>
          <a:prstGeom prst="rect">
            <a:avLst/>
          </a:prstGeom>
          <a:gradFill>
            <a:gsLst>
              <a:gs pos="0">
                <a:srgbClr val="4B4B4B"/>
              </a:gs>
              <a:gs pos="100000">
                <a:schemeClr val="dk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91" name="Google Shape;191;p6"/>
          <p:cNvPicPr preferRelativeResize="0"/>
          <p:nvPr/>
        </p:nvPicPr>
        <p:blipFill rotWithShape="1">
          <a:blip r:embed="rId3">
            <a:alphaModFix/>
          </a:blip>
          <a:srcRect l="23891" t="10889" r="38495" b="30829"/>
          <a:stretch/>
        </p:blipFill>
        <p:spPr>
          <a:xfrm rot="5400000">
            <a:off x="2198529" y="2906130"/>
            <a:ext cx="4288809" cy="142524"/>
          </a:xfrm>
          <a:prstGeom prst="rect">
            <a:avLst/>
          </a:prstGeom>
          <a:noFill/>
          <a:ln>
            <a:noFill/>
          </a:ln>
        </p:spPr>
      </p:pic>
      <p:pic>
        <p:nvPicPr>
          <p:cNvPr id="192" name="Google Shape;192;p6"/>
          <p:cNvPicPr preferRelativeResize="0"/>
          <p:nvPr/>
        </p:nvPicPr>
        <p:blipFill rotWithShape="1">
          <a:blip r:embed="rId4">
            <a:alphaModFix/>
          </a:blip>
          <a:srcRect t="1538" b="-1538"/>
          <a:stretch/>
        </p:blipFill>
        <p:spPr>
          <a:xfrm>
            <a:off x="0" y="6119336"/>
            <a:ext cx="12192000" cy="742950"/>
          </a:xfrm>
          <a:prstGeom prst="rect">
            <a:avLst/>
          </a:prstGeom>
          <a:noFill/>
          <a:ln>
            <a:noFill/>
          </a:ln>
        </p:spPr>
      </p:pic>
      <p:sp>
        <p:nvSpPr>
          <p:cNvPr id="193" name="Google Shape;193;p6"/>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4" name="Google Shape;194;p6"/>
          <p:cNvSpPr txBox="1">
            <a:spLocks noGrp="1"/>
          </p:cNvSpPr>
          <p:nvPr>
            <p:ph type="title"/>
          </p:nvPr>
        </p:nvSpPr>
        <p:spPr>
          <a:xfrm>
            <a:off x="893523" y="804519"/>
            <a:ext cx="3160501" cy="4431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s-CL"/>
              <a:t>Características de la democracia</a:t>
            </a:r>
            <a:endParaRPr/>
          </a:p>
        </p:txBody>
      </p:sp>
      <p:sp>
        <p:nvSpPr>
          <p:cNvPr id="195" name="Google Shape;195;p6"/>
          <p:cNvSpPr txBox="1">
            <a:spLocks noGrp="1"/>
          </p:cNvSpPr>
          <p:nvPr>
            <p:ph type="body" idx="1"/>
          </p:nvPr>
        </p:nvSpPr>
        <p:spPr>
          <a:xfrm>
            <a:off x="4637863" y="804520"/>
            <a:ext cx="6102559" cy="4431359"/>
          </a:xfrm>
          <a:prstGeom prst="rect">
            <a:avLst/>
          </a:prstGeom>
          <a:noFill/>
          <a:ln>
            <a:noFill/>
          </a:ln>
        </p:spPr>
        <p:txBody>
          <a:bodyPr spcFirstLastPara="1" wrap="square" lIns="91425" tIns="45700" rIns="91425" bIns="45700" anchor="ctr" anchorCtr="0">
            <a:normAutofit/>
          </a:bodyPr>
          <a:lstStyle/>
          <a:p>
            <a:pPr marL="0" lvl="0" indent="0" algn="just" rtl="0">
              <a:lnSpc>
                <a:spcPct val="120000"/>
              </a:lnSpc>
              <a:spcBef>
                <a:spcPts val="0"/>
              </a:spcBef>
              <a:spcAft>
                <a:spcPts val="0"/>
              </a:spcAft>
              <a:buSzPts val="2000"/>
              <a:buChar char="•"/>
            </a:pPr>
            <a:r>
              <a:rPr lang="es-CL"/>
              <a:t>El poder recae sobre el conjunto de los ciudadanos quienes lo ejercen participando en los asuntos públicos. </a:t>
            </a:r>
            <a:endParaRPr/>
          </a:p>
          <a:p>
            <a:pPr marL="0" lvl="0" indent="0" algn="just" rtl="0">
              <a:lnSpc>
                <a:spcPct val="120000"/>
              </a:lnSpc>
              <a:spcBef>
                <a:spcPts val="1000"/>
              </a:spcBef>
              <a:spcAft>
                <a:spcPts val="0"/>
              </a:spcAft>
              <a:buSzPts val="2000"/>
              <a:buChar char="•"/>
            </a:pPr>
            <a:r>
              <a:rPr lang="es-CL"/>
              <a:t>Forma de gobierno en la que los ciudadanos gozan de libertad y de igualdad de derechos.</a:t>
            </a:r>
            <a:endParaRPr/>
          </a:p>
          <a:p>
            <a:pPr marL="0" lvl="0" indent="0" algn="just" rtl="0">
              <a:lnSpc>
                <a:spcPct val="120000"/>
              </a:lnSpc>
              <a:spcBef>
                <a:spcPts val="1000"/>
              </a:spcBef>
              <a:spcAft>
                <a:spcPts val="0"/>
              </a:spcAft>
              <a:buSzPts val="2000"/>
              <a:buNone/>
            </a:pPr>
            <a:endParaRPr/>
          </a:p>
          <a:p>
            <a:pPr marL="0" lvl="0" indent="0" algn="just" rtl="0">
              <a:lnSpc>
                <a:spcPct val="120000"/>
              </a:lnSpc>
              <a:spcBef>
                <a:spcPts val="1000"/>
              </a:spcBef>
              <a:spcAft>
                <a:spcPts val="0"/>
              </a:spcAft>
              <a:buSzPts val="2000"/>
              <a:buNone/>
            </a:pPr>
            <a:r>
              <a:rPr lang="es-CL" b="1"/>
              <a:t>Tipos:</a:t>
            </a:r>
            <a:endParaRPr/>
          </a:p>
          <a:p>
            <a:pPr marL="0" lvl="0" indent="0" algn="just" rtl="0">
              <a:lnSpc>
                <a:spcPct val="120000"/>
              </a:lnSpc>
              <a:spcBef>
                <a:spcPts val="1000"/>
              </a:spcBef>
              <a:spcAft>
                <a:spcPts val="0"/>
              </a:spcAft>
              <a:buSzPts val="2000"/>
              <a:buChar char="•"/>
            </a:pPr>
            <a:r>
              <a:rPr lang="es-CL"/>
              <a:t>Democracia directa.</a:t>
            </a:r>
            <a:endParaRPr/>
          </a:p>
          <a:p>
            <a:pPr marL="0" lvl="0" indent="0" algn="just" rtl="0">
              <a:lnSpc>
                <a:spcPct val="120000"/>
              </a:lnSpc>
              <a:spcBef>
                <a:spcPts val="1000"/>
              </a:spcBef>
              <a:spcAft>
                <a:spcPts val="0"/>
              </a:spcAft>
              <a:buSzPts val="2000"/>
              <a:buChar char="•"/>
            </a:pPr>
            <a:r>
              <a:rPr lang="es-CL"/>
              <a:t>Democracia representativa.</a:t>
            </a:r>
            <a:endParaRPr/>
          </a:p>
          <a:p>
            <a:pPr marL="228600" lvl="0" indent="-101600" algn="l" rtl="0">
              <a:lnSpc>
                <a:spcPct val="120000"/>
              </a:lnSpc>
              <a:spcBef>
                <a:spcPts val="1000"/>
              </a:spcBef>
              <a:spcAft>
                <a:spcPts val="0"/>
              </a:spcAft>
              <a:buSzPts val="2000"/>
              <a:buNone/>
            </a:pPr>
            <a:endParaRPr/>
          </a:p>
        </p:txBody>
      </p:sp>
      <p:sp>
        <p:nvSpPr>
          <p:cNvPr id="196" name="Google Shape;196;p6"/>
          <p:cNvSpPr/>
          <p:nvPr/>
        </p:nvSpPr>
        <p:spPr>
          <a:xfrm>
            <a:off x="2565647" y="5315571"/>
            <a:ext cx="7255317" cy="1322772"/>
          </a:xfrm>
          <a:prstGeom prst="rect">
            <a:avLst/>
          </a:prstGeom>
          <a:solidFill>
            <a:schemeClr val="accent1"/>
          </a:solidFill>
          <a:ln w="15875" cap="flat" cmpd="sng">
            <a:solidFill>
              <a:srgbClr val="2F3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800">
                <a:solidFill>
                  <a:schemeClr val="lt1"/>
                </a:solidFill>
                <a:latin typeface="Century Gothic"/>
                <a:ea typeface="Century Gothic"/>
                <a:cs typeface="Century Gothic"/>
                <a:sym typeface="Century Gothic"/>
              </a:rPr>
              <a:t>¿Qué expresiones de democracia, distintas al voto, conoces?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
          <p:cNvSpPr txBox="1">
            <a:spLocks noGrp="1"/>
          </p:cNvSpPr>
          <p:nvPr>
            <p:ph type="title"/>
          </p:nvPr>
        </p:nvSpPr>
        <p:spPr>
          <a:xfrm>
            <a:off x="215870" y="0"/>
            <a:ext cx="4458767" cy="7744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entury Gothic"/>
              <a:buNone/>
            </a:pPr>
            <a:r>
              <a:rPr lang="es-CL"/>
              <a:t>Tipos de democracia.</a:t>
            </a:r>
            <a:endParaRPr/>
          </a:p>
        </p:txBody>
      </p:sp>
      <p:grpSp>
        <p:nvGrpSpPr>
          <p:cNvPr id="203" name="Google Shape;203;p7"/>
          <p:cNvGrpSpPr/>
          <p:nvPr/>
        </p:nvGrpSpPr>
        <p:grpSpPr>
          <a:xfrm>
            <a:off x="964616" y="1215257"/>
            <a:ext cx="10071201" cy="5351215"/>
            <a:chOff x="748745" y="2277"/>
            <a:chExt cx="10071201" cy="5351215"/>
          </a:xfrm>
        </p:grpSpPr>
        <p:sp>
          <p:nvSpPr>
            <p:cNvPr id="204" name="Google Shape;204;p7"/>
            <p:cNvSpPr/>
            <p:nvPr/>
          </p:nvSpPr>
          <p:spPr>
            <a:xfrm>
              <a:off x="5544555" y="901782"/>
              <a:ext cx="2637695" cy="1255303"/>
            </a:xfrm>
            <a:custGeom>
              <a:avLst/>
              <a:gdLst/>
              <a:ahLst/>
              <a:cxnLst/>
              <a:rect l="l" t="t" r="r" b="b"/>
              <a:pathLst>
                <a:path w="120000" h="120000" extrusionOk="0">
                  <a:moveTo>
                    <a:pt x="0" y="0"/>
                  </a:moveTo>
                  <a:lnTo>
                    <a:pt x="0" y="81776"/>
                  </a:lnTo>
                  <a:lnTo>
                    <a:pt x="120000" y="81776"/>
                  </a:lnTo>
                  <a:lnTo>
                    <a:pt x="120000" y="120000"/>
                  </a:lnTo>
                </a:path>
              </a:pathLst>
            </a:custGeom>
            <a:noFill/>
            <a:ln w="9525" cap="flat" cmpd="sng">
              <a:solidFill>
                <a:srgbClr val="BC4107"/>
              </a:solidFill>
              <a:prstDash val="solid"/>
              <a:round/>
              <a:headEnd type="none" w="sm" len="sm"/>
              <a:tailEnd type="none" w="sm" len="sm"/>
            </a:ln>
          </p:spPr>
        </p:sp>
        <p:sp>
          <p:nvSpPr>
            <p:cNvPr id="205" name="Google Shape;205;p7"/>
            <p:cNvSpPr/>
            <p:nvPr/>
          </p:nvSpPr>
          <p:spPr>
            <a:xfrm>
              <a:off x="2906859" y="901782"/>
              <a:ext cx="2637695" cy="1255303"/>
            </a:xfrm>
            <a:custGeom>
              <a:avLst/>
              <a:gdLst/>
              <a:ahLst/>
              <a:cxnLst/>
              <a:rect l="l" t="t" r="r" b="b"/>
              <a:pathLst>
                <a:path w="120000" h="120000" extrusionOk="0">
                  <a:moveTo>
                    <a:pt x="120000" y="0"/>
                  </a:moveTo>
                  <a:lnTo>
                    <a:pt x="120000" y="81776"/>
                  </a:lnTo>
                  <a:lnTo>
                    <a:pt x="0" y="81776"/>
                  </a:lnTo>
                  <a:lnTo>
                    <a:pt x="0" y="120000"/>
                  </a:lnTo>
                </a:path>
              </a:pathLst>
            </a:custGeom>
            <a:noFill/>
            <a:ln w="9525" cap="flat" cmpd="sng">
              <a:solidFill>
                <a:srgbClr val="BC4107"/>
              </a:solidFill>
              <a:prstDash val="solid"/>
              <a:round/>
              <a:headEnd type="none" w="sm" len="sm"/>
              <a:tailEnd type="none" w="sm" len="sm"/>
            </a:ln>
          </p:spPr>
        </p:sp>
        <p:sp>
          <p:nvSpPr>
            <p:cNvPr id="206" name="Google Shape;206;p7"/>
            <p:cNvSpPr/>
            <p:nvPr/>
          </p:nvSpPr>
          <p:spPr>
            <a:xfrm>
              <a:off x="3958168" y="2277"/>
              <a:ext cx="3172773" cy="899504"/>
            </a:xfrm>
            <a:prstGeom prst="roundRect">
              <a:avLst>
                <a:gd name="adj" fmla="val 10000"/>
              </a:avLst>
            </a:prstGeom>
            <a:gradFill>
              <a:gsLst>
                <a:gs pos="0">
                  <a:srgbClr val="33C568"/>
                </a:gs>
                <a:gs pos="69000">
                  <a:srgbClr val="10AE4E"/>
                </a:gs>
                <a:gs pos="100000">
                  <a:srgbClr val="0FA54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4437749" y="457879"/>
              <a:ext cx="3172773" cy="899504"/>
            </a:xfrm>
            <a:prstGeom prst="roundRect">
              <a:avLst>
                <a:gd name="adj" fmla="val 10000"/>
              </a:avLst>
            </a:prstGeom>
            <a:solidFill>
              <a:schemeClr val="lt1">
                <a:alpha val="89803"/>
              </a:schemeClr>
            </a:solidFill>
            <a:ln w="9525" cap="flat" cmpd="sng">
              <a:solidFill>
                <a:srgbClr val="29B6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p:nvPr/>
          </p:nvSpPr>
          <p:spPr>
            <a:xfrm>
              <a:off x="4464095" y="484225"/>
              <a:ext cx="3120081" cy="84681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entury Gothic"/>
                <a:buNone/>
              </a:pPr>
              <a:r>
                <a:rPr lang="es-CL" sz="3200">
                  <a:solidFill>
                    <a:schemeClr val="dk1"/>
                  </a:solidFill>
                  <a:latin typeface="Century Gothic"/>
                  <a:ea typeface="Century Gothic"/>
                  <a:cs typeface="Century Gothic"/>
                  <a:sym typeface="Century Gothic"/>
                </a:rPr>
                <a:t>Democracia</a:t>
              </a:r>
              <a:endParaRPr/>
            </a:p>
          </p:txBody>
        </p:sp>
        <p:sp>
          <p:nvSpPr>
            <p:cNvPr id="209" name="Google Shape;209;p7"/>
            <p:cNvSpPr/>
            <p:nvPr/>
          </p:nvSpPr>
          <p:spPr>
            <a:xfrm>
              <a:off x="748745" y="2157085"/>
              <a:ext cx="4316229" cy="2740805"/>
            </a:xfrm>
            <a:prstGeom prst="roundRect">
              <a:avLst>
                <a:gd name="adj" fmla="val 10000"/>
              </a:avLst>
            </a:prstGeom>
            <a:gradFill>
              <a:gsLst>
                <a:gs pos="0">
                  <a:srgbClr val="CC4824"/>
                </a:gs>
                <a:gs pos="69000">
                  <a:srgbClr val="B92E00"/>
                </a:gs>
                <a:gs pos="100000">
                  <a:srgbClr val="AF2D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1228326" y="2612687"/>
              <a:ext cx="4316229" cy="2740805"/>
            </a:xfrm>
            <a:prstGeom prst="roundRect">
              <a:avLst>
                <a:gd name="adj" fmla="val 10000"/>
              </a:avLst>
            </a:prstGeom>
            <a:solidFill>
              <a:schemeClr val="lt1">
                <a:alpha val="89803"/>
              </a:schemeClr>
            </a:solidFill>
            <a:ln w="9525" cap="flat" cmpd="sng">
              <a:solidFill>
                <a:srgbClr val="BC41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txBox="1"/>
            <p:nvPr/>
          </p:nvSpPr>
          <p:spPr>
            <a:xfrm>
              <a:off x="1308601" y="2692962"/>
              <a:ext cx="4155679" cy="258025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r>
                <a:rPr lang="es-CL" sz="1600" b="1">
                  <a:solidFill>
                    <a:schemeClr val="dk1"/>
                  </a:solidFill>
                  <a:latin typeface="Century Gothic"/>
                  <a:ea typeface="Century Gothic"/>
                  <a:cs typeface="Century Gothic"/>
                  <a:sym typeface="Century Gothic"/>
                </a:rPr>
                <a:t>Representativa:</a:t>
              </a:r>
              <a:endParaRPr/>
            </a:p>
            <a:p>
              <a:pPr marL="0" marR="0" lvl="0" indent="0" algn="just" rtl="0">
                <a:lnSpc>
                  <a:spcPct val="90000"/>
                </a:lnSpc>
                <a:spcBef>
                  <a:spcPts val="560"/>
                </a:spcBef>
                <a:spcAft>
                  <a:spcPts val="0"/>
                </a:spcAft>
                <a:buClr>
                  <a:schemeClr val="dk1"/>
                </a:buClr>
                <a:buSzPts val="1600"/>
                <a:buFont typeface="Century Gothic"/>
                <a:buNone/>
              </a:pPr>
              <a:r>
                <a:rPr lang="es-CL" sz="1600">
                  <a:solidFill>
                    <a:schemeClr val="dk1"/>
                  </a:solidFill>
                  <a:latin typeface="Century Gothic"/>
                  <a:ea typeface="Century Gothic"/>
                  <a:cs typeface="Century Gothic"/>
                  <a:sym typeface="Century Gothic"/>
                </a:rPr>
                <a:t>Los ciudadanos eligen a quienes les representarán en el gobierno.</a:t>
              </a:r>
              <a:endParaRPr/>
            </a:p>
            <a:p>
              <a:pPr marL="0" marR="0" lvl="0" indent="0" algn="just" rtl="0">
                <a:lnSpc>
                  <a:spcPct val="90000"/>
                </a:lnSpc>
                <a:spcBef>
                  <a:spcPts val="560"/>
                </a:spcBef>
                <a:spcAft>
                  <a:spcPts val="0"/>
                </a:spcAft>
                <a:buClr>
                  <a:schemeClr val="dk1"/>
                </a:buClr>
                <a:buSzPts val="1600"/>
                <a:buFont typeface="Century Gothic"/>
                <a:buNone/>
              </a:pPr>
              <a:r>
                <a:rPr lang="es-CL" sz="1600">
                  <a:solidFill>
                    <a:schemeClr val="dk1"/>
                  </a:solidFill>
                  <a:latin typeface="Century Gothic"/>
                  <a:ea typeface="Century Gothic"/>
                  <a:cs typeface="Century Gothic"/>
                  <a:sym typeface="Century Gothic"/>
                </a:rPr>
                <a:t>La mayoría de los ciudadanos participa periódicamente en elecciones y cumple las leyes, mientras una elite de ciudadanos desarrolla una actividad política constante y permanente, siguiendo las reglas establecidas en la constitución.</a:t>
              </a:r>
              <a:endParaRPr/>
            </a:p>
            <a:p>
              <a:pPr marL="0" marR="0" lvl="0" indent="0" algn="ctr" rtl="0">
                <a:lnSpc>
                  <a:spcPct val="90000"/>
                </a:lnSpc>
                <a:spcBef>
                  <a:spcPts val="560"/>
                </a:spcBef>
                <a:spcAft>
                  <a:spcPts val="0"/>
                </a:spcAft>
                <a:buClr>
                  <a:schemeClr val="dk1"/>
                </a:buClr>
                <a:buSzPts val="1500"/>
                <a:buFont typeface="Century Gothic"/>
                <a:buNone/>
              </a:pPr>
              <a:endParaRPr sz="1500">
                <a:solidFill>
                  <a:schemeClr val="dk1"/>
                </a:solidFill>
                <a:latin typeface="Century Gothic"/>
                <a:ea typeface="Century Gothic"/>
                <a:cs typeface="Century Gothic"/>
                <a:sym typeface="Century Gothic"/>
              </a:endParaRPr>
            </a:p>
          </p:txBody>
        </p:sp>
        <p:sp>
          <p:nvSpPr>
            <p:cNvPr id="212" name="Google Shape;212;p7"/>
            <p:cNvSpPr/>
            <p:nvPr/>
          </p:nvSpPr>
          <p:spPr>
            <a:xfrm>
              <a:off x="6024136" y="2157085"/>
              <a:ext cx="4316229" cy="2740805"/>
            </a:xfrm>
            <a:prstGeom prst="roundRect">
              <a:avLst>
                <a:gd name="adj" fmla="val 10000"/>
              </a:avLst>
            </a:prstGeom>
            <a:gradFill>
              <a:gsLst>
                <a:gs pos="0">
                  <a:srgbClr val="CC4824"/>
                </a:gs>
                <a:gs pos="69000">
                  <a:srgbClr val="B92E00"/>
                </a:gs>
                <a:gs pos="100000">
                  <a:srgbClr val="AF2D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6503717" y="2612687"/>
              <a:ext cx="4316229" cy="2740805"/>
            </a:xfrm>
            <a:prstGeom prst="roundRect">
              <a:avLst>
                <a:gd name="adj" fmla="val 10000"/>
              </a:avLst>
            </a:prstGeom>
            <a:solidFill>
              <a:schemeClr val="lt1">
                <a:alpha val="89803"/>
              </a:schemeClr>
            </a:solidFill>
            <a:ln w="9525" cap="flat" cmpd="sng">
              <a:solidFill>
                <a:srgbClr val="BC41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txBox="1"/>
            <p:nvPr/>
          </p:nvSpPr>
          <p:spPr>
            <a:xfrm>
              <a:off x="6583992" y="2692962"/>
              <a:ext cx="4155679" cy="258025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r>
                <a:rPr lang="es-CL" sz="1800" b="1">
                  <a:solidFill>
                    <a:schemeClr val="dk1"/>
                  </a:solidFill>
                  <a:latin typeface="Century Gothic"/>
                  <a:ea typeface="Century Gothic"/>
                  <a:cs typeface="Century Gothic"/>
                  <a:sym typeface="Century Gothic"/>
                </a:rPr>
                <a:t>Directa:</a:t>
              </a:r>
              <a:endParaRPr/>
            </a:p>
            <a:p>
              <a:pPr marL="0" marR="0" lvl="0" indent="0" algn="just" rtl="0">
                <a:lnSpc>
                  <a:spcPct val="90000"/>
                </a:lnSpc>
                <a:spcBef>
                  <a:spcPts val="630"/>
                </a:spcBef>
                <a:spcAft>
                  <a:spcPts val="0"/>
                </a:spcAft>
                <a:buClr>
                  <a:schemeClr val="dk1"/>
                </a:buClr>
                <a:buSzPts val="1800"/>
                <a:buFont typeface="Century Gothic"/>
                <a:buNone/>
              </a:pPr>
              <a:r>
                <a:rPr lang="es-CL" sz="1800">
                  <a:solidFill>
                    <a:schemeClr val="dk1"/>
                  </a:solidFill>
                  <a:latin typeface="Century Gothic"/>
                  <a:ea typeface="Century Gothic"/>
                  <a:cs typeface="Century Gothic"/>
                  <a:sym typeface="Century Gothic"/>
                </a:rPr>
                <a:t>Es aquella en las que todos los ciudadanos pueden participar activamente, al menos una vez en su vida, en una de las instancias de gobierno del Estado. Este modelo se aplicó en la Atenas clásica y actualmente no se desarrolla en el mundo.</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txBox="1">
            <a:spLocks noGrp="1"/>
          </p:cNvSpPr>
          <p:nvPr>
            <p:ph type="title"/>
          </p:nvPr>
        </p:nvSpPr>
        <p:spPr>
          <a:xfrm>
            <a:off x="900346" y="867023"/>
            <a:ext cx="2020410" cy="50013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entury Gothic"/>
              <a:buNone/>
            </a:pPr>
            <a:r>
              <a:rPr lang="es-CL"/>
              <a:t>Actividad</a:t>
            </a:r>
            <a:endParaRPr/>
          </a:p>
        </p:txBody>
      </p:sp>
      <p:sp>
        <p:nvSpPr>
          <p:cNvPr id="221" name="Google Shape;221;p8"/>
          <p:cNvSpPr txBox="1">
            <a:spLocks noGrp="1"/>
          </p:cNvSpPr>
          <p:nvPr>
            <p:ph type="body" idx="1"/>
          </p:nvPr>
        </p:nvSpPr>
        <p:spPr>
          <a:xfrm>
            <a:off x="5538556" y="801709"/>
            <a:ext cx="5753098" cy="5412920"/>
          </a:xfrm>
          <a:prstGeom prst="rect">
            <a:avLst/>
          </a:prstGeom>
          <a:noFill/>
          <a:ln>
            <a:noFill/>
          </a:ln>
        </p:spPr>
        <p:txBody>
          <a:bodyPr spcFirstLastPara="1" wrap="square" lIns="91425" tIns="45700" rIns="91425" bIns="45700" anchor="ctr" anchorCtr="0">
            <a:normAutofit fontScale="85000" lnSpcReduction="10000"/>
          </a:bodyPr>
          <a:lstStyle/>
          <a:p>
            <a:pPr marL="0" lvl="0" indent="0" algn="just" rtl="0">
              <a:lnSpc>
                <a:spcPct val="120000"/>
              </a:lnSpc>
              <a:spcBef>
                <a:spcPts val="0"/>
              </a:spcBef>
              <a:spcAft>
                <a:spcPts val="0"/>
              </a:spcAft>
              <a:buSzPct val="100000"/>
              <a:buNone/>
            </a:pPr>
            <a:r>
              <a:rPr lang="es-CL" sz="2400"/>
              <a:t>Desarrolla en tu cuaderno las siguientes actividades: </a:t>
            </a:r>
            <a:endParaRPr/>
          </a:p>
          <a:p>
            <a:pPr marL="457200" lvl="0" indent="-457200" algn="just" rtl="0">
              <a:lnSpc>
                <a:spcPct val="120000"/>
              </a:lnSpc>
              <a:spcBef>
                <a:spcPts val="1000"/>
              </a:spcBef>
              <a:spcAft>
                <a:spcPts val="0"/>
              </a:spcAft>
              <a:buSzPct val="100000"/>
              <a:buAutoNum type="alphaLcPeriod"/>
            </a:pPr>
            <a:r>
              <a:rPr lang="es-CL" sz="2400"/>
              <a:t>Señala un ejemplo de participación política directa y uno de participación política indirecta ¿Qué ventajas y desventajas presenta cada uno?</a:t>
            </a:r>
            <a:endParaRPr/>
          </a:p>
          <a:p>
            <a:pPr marL="457200" lvl="0" indent="-457200" algn="just" rtl="0">
              <a:lnSpc>
                <a:spcPct val="120000"/>
              </a:lnSpc>
              <a:spcBef>
                <a:spcPts val="1000"/>
              </a:spcBef>
              <a:spcAft>
                <a:spcPts val="0"/>
              </a:spcAft>
              <a:buSzPct val="100000"/>
              <a:buAutoNum type="alphaLcPeriod"/>
            </a:pPr>
            <a:r>
              <a:rPr lang="es-CL" sz="2400"/>
              <a:t>Sabemos que la democracia se puede entender tanto como sistema político (cómo tomar decisiones) como sistema de relación (cómo participamos en sociedad). Escoge una de estas dos dimensiones de democracia y explica de qué manera su supresión, por parte del poder político, podría afectar a la población.</a:t>
            </a:r>
            <a:endParaRPr/>
          </a:p>
        </p:txBody>
      </p:sp>
      <p:pic>
        <p:nvPicPr>
          <p:cNvPr id="222" name="Google Shape;222;p8"/>
          <p:cNvPicPr preferRelativeResize="0"/>
          <p:nvPr/>
        </p:nvPicPr>
        <p:blipFill rotWithShape="1">
          <a:blip r:embed="rId3">
            <a:alphaModFix/>
          </a:blip>
          <a:srcRect/>
          <a:stretch/>
        </p:blipFill>
        <p:spPr>
          <a:xfrm>
            <a:off x="220092" y="2202024"/>
            <a:ext cx="4977057" cy="3152136"/>
          </a:xfrm>
          <a:prstGeom prst="rect">
            <a:avLst/>
          </a:prstGeom>
          <a:noFill/>
          <a:ln>
            <a:noFill/>
          </a:ln>
        </p:spPr>
      </p:pic>
      <p:sp>
        <p:nvSpPr>
          <p:cNvPr id="223" name="Google Shape;223;p8"/>
          <p:cNvSpPr txBox="1"/>
          <p:nvPr/>
        </p:nvSpPr>
        <p:spPr>
          <a:xfrm>
            <a:off x="220092" y="5383966"/>
            <a:ext cx="42399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900"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Esta foto</a:t>
            </a:r>
            <a:r>
              <a:rPr lang="es-CL" sz="900">
                <a:solidFill>
                  <a:schemeClr val="dk1"/>
                </a:solidFill>
                <a:latin typeface="Century Gothic"/>
                <a:ea typeface="Century Gothic"/>
                <a:cs typeface="Century Gothic"/>
                <a:sym typeface="Century Gothic"/>
              </a:rPr>
              <a:t> de Autor desconocido está bajo licencia </a:t>
            </a:r>
            <a:r>
              <a:rPr lang="es-CL" sz="900" u="sng">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CC BY-SA</a:t>
            </a:r>
            <a:endParaRPr sz="90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Galería">
  <a:themeElements>
    <a:clrScheme name="Galería">
      <a:dk1>
        <a:srgbClr val="000000"/>
      </a:dk1>
      <a:lt1>
        <a:srgbClr val="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ería">
  <a:themeElements>
    <a:clrScheme name="Galería">
      <a:dk1>
        <a:srgbClr val="000000"/>
      </a:dk1>
      <a:lt1>
        <a:srgbClr val="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Panorámica</PresentationFormat>
  <Paragraphs>58</Paragraphs>
  <Slides>8</Slides>
  <Notes>8</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8</vt:i4>
      </vt:variant>
    </vt:vector>
  </HeadingPairs>
  <TitlesOfParts>
    <vt:vector size="13" baseType="lpstr">
      <vt:lpstr>Arial</vt:lpstr>
      <vt:lpstr>Century Gothic</vt:lpstr>
      <vt:lpstr>Calibri</vt:lpstr>
      <vt:lpstr>Galería</vt:lpstr>
      <vt:lpstr>Galería</vt:lpstr>
      <vt:lpstr>Unidad 1: ESTADO, DEMOCRACIA Y CIUDADANÍA </vt:lpstr>
      <vt:lpstr>Objetivo:</vt:lpstr>
      <vt:lpstr>¿Por qué democracia?</vt:lpstr>
      <vt:lpstr>¿Por qué el autor plantea que existe una “pluralidad de ideas y usos para el concepto de democracia”?  ¿Qué conceptos mencionados por el autor te resultaron difíciles de comprender o desconocidos? Realiza una lista con ellos.</vt:lpstr>
      <vt:lpstr>Democracia</vt:lpstr>
      <vt:lpstr>Características de la democracia</vt:lpstr>
      <vt:lpstr>Tipos de democracia.</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ESTADO, DEMOCRACIA Y CIUDADANÍA </dc:title>
  <dc:creator>Abraham López</dc:creator>
  <cp:lastModifiedBy>Carmen Barros Ortega</cp:lastModifiedBy>
  <cp:revision>1</cp:revision>
  <dcterms:created xsi:type="dcterms:W3CDTF">2021-04-13T04:49:01Z</dcterms:created>
  <dcterms:modified xsi:type="dcterms:W3CDTF">2021-04-15T14:25:52Z</dcterms:modified>
</cp:coreProperties>
</file>