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85" r:id="rId3"/>
    <p:sldId id="289" r:id="rId4"/>
    <p:sldId id="306" r:id="rId5"/>
    <p:sldId id="307" r:id="rId6"/>
    <p:sldId id="308" r:id="rId7"/>
    <p:sldId id="309" r:id="rId8"/>
    <p:sldId id="311" r:id="rId9"/>
    <p:sldId id="313" r:id="rId10"/>
    <p:sldId id="314" r:id="rId11"/>
    <p:sldId id="315" r:id="rId12"/>
    <p:sldId id="316" r:id="rId13"/>
    <p:sldId id="317" r:id="rId14"/>
    <p:sldId id="319" r:id="rId15"/>
    <p:sldId id="305" r:id="rId16"/>
    <p:sldId id="320" r:id="rId17"/>
    <p:sldId id="295" r:id="rId18"/>
    <p:sldId id="310" r:id="rId19"/>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6713"/>
    <a:srgbClr val="000000"/>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68" autoAdjust="0"/>
    <p:restoredTop sz="95596" autoAdjust="0"/>
  </p:normalViewPr>
  <p:slideViewPr>
    <p:cSldViewPr>
      <p:cViewPr varScale="1">
        <p:scale>
          <a:sx n="41" d="100"/>
          <a:sy n="41" d="100"/>
        </p:scale>
        <p:origin x="1212"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97F2AF96-63D0-4187-9FCA-DFA5C250B9E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s-CL"/>
          </a:p>
        </p:txBody>
      </p:sp>
      <p:sp>
        <p:nvSpPr>
          <p:cNvPr id="81923" name="Rectangle 3">
            <a:extLst>
              <a:ext uri="{FF2B5EF4-FFF2-40B4-BE49-F238E27FC236}">
                <a16:creationId xmlns:a16="http://schemas.microsoft.com/office/drawing/2014/main" id="{A4265BBE-85F6-49E6-B111-2C42F846B74E}"/>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s-CL"/>
          </a:p>
        </p:txBody>
      </p:sp>
      <p:sp>
        <p:nvSpPr>
          <p:cNvPr id="81924" name="Rectangle 4">
            <a:extLst>
              <a:ext uri="{FF2B5EF4-FFF2-40B4-BE49-F238E27FC236}">
                <a16:creationId xmlns:a16="http://schemas.microsoft.com/office/drawing/2014/main" id="{751669AE-3D40-4EC3-A877-5A5A7AC20FC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a:extLst>
              <a:ext uri="{FF2B5EF4-FFF2-40B4-BE49-F238E27FC236}">
                <a16:creationId xmlns:a16="http://schemas.microsoft.com/office/drawing/2014/main" id="{483FA626-930C-4617-A0B2-81B7A97D6CAB}"/>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s-CL"/>
              <a:t>Click to edit Master text styles</a:t>
            </a:r>
          </a:p>
          <a:p>
            <a:pPr lvl="1"/>
            <a:r>
              <a:rPr lang="en-US" altLang="es-CL"/>
              <a:t>Second level</a:t>
            </a:r>
          </a:p>
          <a:p>
            <a:pPr lvl="2"/>
            <a:r>
              <a:rPr lang="en-US" altLang="es-CL"/>
              <a:t>Third level</a:t>
            </a:r>
          </a:p>
          <a:p>
            <a:pPr lvl="3"/>
            <a:r>
              <a:rPr lang="en-US" altLang="es-CL"/>
              <a:t>Fourth level</a:t>
            </a:r>
          </a:p>
          <a:p>
            <a:pPr lvl="4"/>
            <a:r>
              <a:rPr lang="en-US" altLang="es-CL"/>
              <a:t>Fifth level</a:t>
            </a:r>
          </a:p>
        </p:txBody>
      </p:sp>
      <p:sp>
        <p:nvSpPr>
          <p:cNvPr id="81926" name="Rectangle 6">
            <a:extLst>
              <a:ext uri="{FF2B5EF4-FFF2-40B4-BE49-F238E27FC236}">
                <a16:creationId xmlns:a16="http://schemas.microsoft.com/office/drawing/2014/main" id="{43FC4CC1-D8C4-470A-8292-9B43E6CE048F}"/>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s-CL"/>
          </a:p>
        </p:txBody>
      </p:sp>
      <p:sp>
        <p:nvSpPr>
          <p:cNvPr id="81927" name="Rectangle 7">
            <a:extLst>
              <a:ext uri="{FF2B5EF4-FFF2-40B4-BE49-F238E27FC236}">
                <a16:creationId xmlns:a16="http://schemas.microsoft.com/office/drawing/2014/main" id="{CEBE52EE-5DAD-4CC7-8035-8BA14B8FEBF6}"/>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7BF9D0C-2D97-4843-BA52-39136559A925}" type="slidenum">
              <a:rPr lang="en-US" altLang="es-CL"/>
              <a:pPr/>
              <a:t>‹Nº›</a:t>
            </a:fld>
            <a:endParaRPr lang="en-US" altLang="es-CL"/>
          </a:p>
        </p:txBody>
      </p:sp>
    </p:spTree>
    <p:extLst>
      <p:ext uri="{BB962C8B-B14F-4D97-AF65-F5344CB8AC3E}">
        <p14:creationId xmlns:p14="http://schemas.microsoft.com/office/powerpoint/2010/main" val="38358541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86A43A8-F4B1-4B19-ACBC-FAB82C109BA3}"/>
              </a:ext>
            </a:extLst>
          </p:cNvPr>
          <p:cNvSpPr>
            <a:spLocks noGrp="1" noChangeArrowheads="1"/>
          </p:cNvSpPr>
          <p:nvPr>
            <p:ph type="sldNum" sz="quarter" idx="5"/>
          </p:nvPr>
        </p:nvSpPr>
        <p:spPr>
          <a:ln/>
        </p:spPr>
        <p:txBody>
          <a:bodyPr/>
          <a:lstStyle/>
          <a:p>
            <a:fld id="{BB026764-895E-44A2-88BD-08514667253E}" type="slidenum">
              <a:rPr lang="en-US" altLang="es-CL"/>
              <a:pPr/>
              <a:t>1</a:t>
            </a:fld>
            <a:endParaRPr lang="en-US" altLang="es-CL"/>
          </a:p>
        </p:txBody>
      </p:sp>
      <p:sp>
        <p:nvSpPr>
          <p:cNvPr id="107522" name="Rectangle 2">
            <a:extLst>
              <a:ext uri="{FF2B5EF4-FFF2-40B4-BE49-F238E27FC236}">
                <a16:creationId xmlns:a16="http://schemas.microsoft.com/office/drawing/2014/main" id="{4C431216-B2B8-48CE-B215-2CB7640E0E5E}"/>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4559E156-4B73-4BCF-BB8F-3250F873D72B}"/>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2206313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10</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1635911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11</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2224694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12</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1417035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13</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4245221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14</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575984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15</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2980199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16</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962055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17</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1796271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18</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933489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2</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3012708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3</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2335153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4</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975715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5</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501372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6</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2400022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7</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167544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8</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4213483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9</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3310296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9DA04FA-15DD-4F64-8DC1-81E32C96DB62}"/>
              </a:ext>
            </a:extLst>
          </p:cNvPr>
          <p:cNvSpPr>
            <a:spLocks noGrp="1" noChangeArrowheads="1"/>
          </p:cNvSpPr>
          <p:nvPr>
            <p:ph type="ctrTitle"/>
          </p:nvPr>
        </p:nvSpPr>
        <p:spPr>
          <a:xfrm>
            <a:off x="381000" y="4448175"/>
            <a:ext cx="85344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lgn="ctr">
              <a:defRPr sz="4000"/>
            </a:lvl1pPr>
          </a:lstStyle>
          <a:p>
            <a:pPr lvl="0"/>
            <a:r>
              <a:rPr lang="es-ES" altLang="es-CL" noProof="0"/>
              <a:t>Haga clic para modificar el estilo de título del patrón</a:t>
            </a:r>
            <a:endParaRPr lang="en-US" altLang="es-CL" noProof="0"/>
          </a:p>
        </p:txBody>
      </p:sp>
      <p:sp>
        <p:nvSpPr>
          <p:cNvPr id="3075" name="Rectangle 3">
            <a:extLst>
              <a:ext uri="{FF2B5EF4-FFF2-40B4-BE49-F238E27FC236}">
                <a16:creationId xmlns:a16="http://schemas.microsoft.com/office/drawing/2014/main" id="{F98D7B2A-E939-47FF-9A43-B04E56EB2B7B}"/>
              </a:ext>
            </a:extLst>
          </p:cNvPr>
          <p:cNvSpPr>
            <a:spLocks noGrp="1" noChangeArrowheads="1"/>
          </p:cNvSpPr>
          <p:nvPr>
            <p:ph type="subTitle" idx="1"/>
          </p:nvPr>
        </p:nvSpPr>
        <p:spPr>
          <a:xfrm>
            <a:off x="381000" y="5133975"/>
            <a:ext cx="8534400" cy="441325"/>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lgn="ctr">
              <a:buFontTx/>
              <a:buNone/>
              <a:defRPr sz="2800"/>
            </a:lvl1pPr>
          </a:lstStyle>
          <a:p>
            <a:pPr lvl="0"/>
            <a:r>
              <a:rPr lang="es-ES" altLang="es-CL" noProof="0"/>
              <a:t>Haga clic para modificar el estilo de subtítulo del patrón</a:t>
            </a:r>
            <a:endParaRPr lang="en-US" altLang="es-CL"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7C64AF-0B66-461A-9394-99DC4A5D267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DF6F1317-70AC-4A97-BC22-07A2BD92F6A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4065595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429E50A-9594-441B-97C2-025E90C6CF71}"/>
              </a:ext>
            </a:extLst>
          </p:cNvPr>
          <p:cNvSpPr>
            <a:spLocks noGrp="1"/>
          </p:cNvSpPr>
          <p:nvPr>
            <p:ph type="title" orient="vert"/>
          </p:nvPr>
        </p:nvSpPr>
        <p:spPr>
          <a:xfrm>
            <a:off x="6675438" y="95250"/>
            <a:ext cx="2182812" cy="5695950"/>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146015FE-F8E9-40F1-A208-A98787A51475}"/>
              </a:ext>
            </a:extLst>
          </p:cNvPr>
          <p:cNvSpPr>
            <a:spLocks noGrp="1"/>
          </p:cNvSpPr>
          <p:nvPr>
            <p:ph type="body" orient="vert" idx="1"/>
          </p:nvPr>
        </p:nvSpPr>
        <p:spPr>
          <a:xfrm>
            <a:off x="123825" y="95250"/>
            <a:ext cx="6399213" cy="56959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2084936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A183A6-B341-42A3-8EF5-4263468EF4A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62CD6DDA-2290-4E61-AB79-1739B919AD7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138049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3E6389-C8A9-4B05-927A-29335F6F511F}"/>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38E2F67F-E380-4E7B-A9D1-30A74869A29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Tree>
    <p:extLst>
      <p:ext uri="{BB962C8B-B14F-4D97-AF65-F5344CB8AC3E}">
        <p14:creationId xmlns:p14="http://schemas.microsoft.com/office/powerpoint/2010/main" val="2439512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0DBF40-319D-4680-B377-74E39C521D4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CC95361D-E45E-4598-B0E0-3097D45335F8}"/>
              </a:ext>
            </a:extLst>
          </p:cNvPr>
          <p:cNvSpPr>
            <a:spLocks noGrp="1"/>
          </p:cNvSpPr>
          <p:nvPr>
            <p:ph sz="half" idx="1"/>
          </p:nvPr>
        </p:nvSpPr>
        <p:spPr>
          <a:xfrm>
            <a:off x="952500" y="1524000"/>
            <a:ext cx="3581400" cy="4267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DC2F0239-F537-4F7E-9CA5-3030713D96B5}"/>
              </a:ext>
            </a:extLst>
          </p:cNvPr>
          <p:cNvSpPr>
            <a:spLocks noGrp="1"/>
          </p:cNvSpPr>
          <p:nvPr>
            <p:ph sz="half" idx="2"/>
          </p:nvPr>
        </p:nvSpPr>
        <p:spPr>
          <a:xfrm>
            <a:off x="4686300" y="1524000"/>
            <a:ext cx="3581400" cy="4267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1305220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66D5E0-DD7E-4561-A59E-D6665C394254}"/>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8EBF09A-135C-4DC0-8B78-F3D92622952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9CE1CA9-056B-4F8F-826E-A5D9BE1A1D01}"/>
              </a:ext>
            </a:extLst>
          </p:cNvPr>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11D40B3D-F93B-4B81-8495-A7DA0EBDE9C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6939F67-CA28-41B2-ABCC-D9FE3BE04968}"/>
              </a:ext>
            </a:extLst>
          </p:cNvPr>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4031043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7C9E77-040D-4C6F-B269-750D8F32579D}"/>
              </a:ext>
            </a:extLst>
          </p:cNvPr>
          <p:cNvSpPr>
            <a:spLocks noGrp="1"/>
          </p:cNvSpPr>
          <p:nvPr>
            <p:ph type="title"/>
          </p:nvPr>
        </p:nvSpPr>
        <p:spPr/>
        <p:txBody>
          <a:bodyPr/>
          <a:lstStyle/>
          <a:p>
            <a:r>
              <a:rPr lang="es-ES"/>
              <a:t>Haga clic para modificar el estilo de título del patrón</a:t>
            </a:r>
            <a:endParaRPr lang="es-CL"/>
          </a:p>
        </p:txBody>
      </p:sp>
    </p:spTree>
    <p:extLst>
      <p:ext uri="{BB962C8B-B14F-4D97-AF65-F5344CB8AC3E}">
        <p14:creationId xmlns:p14="http://schemas.microsoft.com/office/powerpoint/2010/main" val="3177492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3649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6F0448-BE0C-48B0-B86C-8B3843497D5C}"/>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0C30A473-565D-4A3E-890F-53A77215B0D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5EC0C456-7E26-45B7-8ECF-579E283F6C1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3768394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873E61-67AF-4F46-893C-D7C1E13E1324}"/>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D69F093A-9CE1-4D1A-B6F0-6FB3A5826F2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L"/>
          </a:p>
        </p:txBody>
      </p:sp>
      <p:sp>
        <p:nvSpPr>
          <p:cNvPr id="4" name="Marcador de texto 3">
            <a:extLst>
              <a:ext uri="{FF2B5EF4-FFF2-40B4-BE49-F238E27FC236}">
                <a16:creationId xmlns:a16="http://schemas.microsoft.com/office/drawing/2014/main" id="{AB62C3F2-0452-4639-B51C-3107C63A9C9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4107446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00D02A0-F95E-4A14-9CE1-1850C37F144E}"/>
              </a:ext>
            </a:extLst>
          </p:cNvPr>
          <p:cNvSpPr>
            <a:spLocks noGrp="1" noChangeArrowheads="1"/>
          </p:cNvSpPr>
          <p:nvPr>
            <p:ph type="title"/>
          </p:nvPr>
        </p:nvSpPr>
        <p:spPr bwMode="auto">
          <a:xfrm>
            <a:off x="123825" y="95250"/>
            <a:ext cx="8734425"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CL"/>
              <a:t>Haga clic para modificar el estilo de título del patrón</a:t>
            </a:r>
            <a:endParaRPr lang="en-US" altLang="es-CL"/>
          </a:p>
        </p:txBody>
      </p:sp>
      <p:sp>
        <p:nvSpPr>
          <p:cNvPr id="1027" name="Rectangle 3">
            <a:extLst>
              <a:ext uri="{FF2B5EF4-FFF2-40B4-BE49-F238E27FC236}">
                <a16:creationId xmlns:a16="http://schemas.microsoft.com/office/drawing/2014/main" id="{F11CE35B-CB78-4D50-8D10-597AEE381372}"/>
              </a:ext>
            </a:extLst>
          </p:cNvPr>
          <p:cNvSpPr>
            <a:spLocks noGrp="1" noChangeArrowheads="1"/>
          </p:cNvSpPr>
          <p:nvPr>
            <p:ph type="body" idx="1"/>
          </p:nvPr>
        </p:nvSpPr>
        <p:spPr bwMode="auto">
          <a:xfrm>
            <a:off x="952500" y="1524000"/>
            <a:ext cx="7315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CL"/>
              <a:t>Haga clic para modificar los estilos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n-US" alt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anose="020B0604020202020204" pitchFamily="34" charset="0"/>
        </a:defRPr>
      </a:lvl2pPr>
      <a:lvl3pPr algn="l" rtl="0" eaLnBrk="1" fontAlgn="base" hangingPunct="1">
        <a:spcBef>
          <a:spcPct val="0"/>
        </a:spcBef>
        <a:spcAft>
          <a:spcPct val="0"/>
        </a:spcAft>
        <a:defRPr sz="4400">
          <a:solidFill>
            <a:schemeClr val="tx1"/>
          </a:solidFill>
          <a:latin typeface="Microsoft Sans Serif" panose="020B0604020202020204" pitchFamily="34" charset="0"/>
        </a:defRPr>
      </a:lvl3pPr>
      <a:lvl4pPr algn="l" rtl="0" eaLnBrk="1" fontAlgn="base" hangingPunct="1">
        <a:spcBef>
          <a:spcPct val="0"/>
        </a:spcBef>
        <a:spcAft>
          <a:spcPct val="0"/>
        </a:spcAft>
        <a:defRPr sz="4400">
          <a:solidFill>
            <a:schemeClr val="tx1"/>
          </a:solidFill>
          <a:latin typeface="Microsoft Sans Serif" panose="020B0604020202020204" pitchFamily="34" charset="0"/>
        </a:defRPr>
      </a:lvl4pPr>
      <a:lvl5pPr algn="l" rtl="0" eaLnBrk="1" fontAlgn="base" hangingPunct="1">
        <a:spcBef>
          <a:spcPct val="0"/>
        </a:spcBef>
        <a:spcAft>
          <a:spcPct val="0"/>
        </a:spcAft>
        <a:defRPr sz="4400">
          <a:solidFill>
            <a:schemeClr val="tx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tx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tx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tx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tx1"/>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youtube.com/watch?v=6OZbhpEDES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exa.unne.edu.ar/biologia/fisiologia.vegetal/ElOrigendelaVidasobrelatierra.pdf" TargetMode="External"/><Relationship Id="rId4" Type="http://schemas.openxmlformats.org/officeDocument/2006/relationships/hyperlink" Target="http://www.scielo.org.mx/pdf/tip/v18n1/v18n1a7.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es.khanacademy.org/science/ap-biology/chemistry-of-life/elements-of-life/v/carbon-as-a-building-block-of-life?modal=1"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A2BDE276-FC69-4DC8-B6D4-2C93EE87862A}"/>
              </a:ext>
            </a:extLst>
          </p:cNvPr>
          <p:cNvSpPr>
            <a:spLocks noGrp="1" noChangeArrowheads="1"/>
          </p:cNvSpPr>
          <p:nvPr>
            <p:ph type="ctrTitle"/>
          </p:nvPr>
        </p:nvSpPr>
        <p:spPr>
          <a:xfrm>
            <a:off x="304800" y="4269109"/>
            <a:ext cx="8534400" cy="1240779"/>
          </a:xfrm>
        </p:spPr>
        <p:txBody>
          <a:bodyPr/>
          <a:lstStyle/>
          <a:p>
            <a:r>
              <a:rPr lang="es-ES" altLang="es-CL" b="1" spc="50" dirty="0">
                <a:ln w="9525" cmpd="sng">
                  <a:solidFill>
                    <a:schemeClr val="accent1"/>
                  </a:solidFill>
                  <a:prstDash val="solid"/>
                </a:ln>
                <a:solidFill>
                  <a:srgbClr val="70AD47">
                    <a:tint val="1000"/>
                  </a:srgbClr>
                </a:solidFill>
                <a:effectLst>
                  <a:glow rad="38100">
                    <a:schemeClr val="accent1">
                      <a:alpha val="40000"/>
                    </a:schemeClr>
                  </a:glow>
                </a:effectLst>
              </a:rPr>
              <a:t>OA 1. Analizando el estado actual de la biodiversidad</a:t>
            </a:r>
            <a:endParaRPr lang="ru-RU" altLang="es-CL"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053" name="Rectangle 5">
            <a:extLst>
              <a:ext uri="{FF2B5EF4-FFF2-40B4-BE49-F238E27FC236}">
                <a16:creationId xmlns:a16="http://schemas.microsoft.com/office/drawing/2014/main" id="{FE768B8D-8FB1-40F3-A018-C9CC82D3D090}"/>
              </a:ext>
            </a:extLst>
          </p:cNvPr>
          <p:cNvSpPr>
            <a:spLocks noGrp="1" noChangeArrowheads="1"/>
          </p:cNvSpPr>
          <p:nvPr>
            <p:ph type="subTitle" idx="1"/>
          </p:nvPr>
        </p:nvSpPr>
        <p:spPr>
          <a:xfrm>
            <a:off x="381000" y="5877272"/>
            <a:ext cx="8534400" cy="441325"/>
          </a:xfrm>
        </p:spPr>
        <p:txBody>
          <a:bodyPr/>
          <a:lstStyle/>
          <a:p>
            <a:r>
              <a:rPr lang="en-US" altLang="es-CL" b="1" spc="50" dirty="0">
                <a:ln w="9525" cmpd="sng">
                  <a:solidFill>
                    <a:schemeClr val="accent1"/>
                  </a:solidFill>
                  <a:prstDash val="solid"/>
                </a:ln>
                <a:solidFill>
                  <a:srgbClr val="70AD47">
                    <a:tint val="1000"/>
                  </a:srgbClr>
                </a:solidFill>
                <a:effectLst>
                  <a:glow rad="38100">
                    <a:schemeClr val="accent1">
                      <a:alpha val="40000"/>
                    </a:schemeClr>
                  </a:glow>
                </a:effectLst>
              </a:rPr>
              <a:t>Prof. Eslendy Sánchez</a:t>
            </a:r>
          </a:p>
          <a:p>
            <a:endParaRPr lang="ru-RU" altLang="es-CL" dirty="0"/>
          </a:p>
        </p:txBody>
      </p:sp>
      <p:sp>
        <p:nvSpPr>
          <p:cNvPr id="4" name="Rectangle 5">
            <a:extLst>
              <a:ext uri="{FF2B5EF4-FFF2-40B4-BE49-F238E27FC236}">
                <a16:creationId xmlns:a16="http://schemas.microsoft.com/office/drawing/2014/main" id="{021C5256-B139-4ACB-9D60-FFA03CEF890C}"/>
              </a:ext>
            </a:extLst>
          </p:cNvPr>
          <p:cNvSpPr txBox="1">
            <a:spLocks noChangeArrowheads="1"/>
          </p:cNvSpPr>
          <p:nvPr/>
        </p:nvSpPr>
        <p:spPr bwMode="auto">
          <a:xfrm>
            <a:off x="1923234" y="516098"/>
            <a:ext cx="6984776" cy="1240780"/>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anose="020B0604020202020204" pitchFamily="34" charset="0"/>
              </a:defRPr>
            </a:lvl2pPr>
            <a:lvl3pPr algn="l" rtl="0" eaLnBrk="1" fontAlgn="base" hangingPunct="1">
              <a:spcBef>
                <a:spcPct val="0"/>
              </a:spcBef>
              <a:spcAft>
                <a:spcPct val="0"/>
              </a:spcAft>
              <a:defRPr sz="4400">
                <a:solidFill>
                  <a:schemeClr val="tx1"/>
                </a:solidFill>
                <a:latin typeface="Microsoft Sans Serif" panose="020B0604020202020204" pitchFamily="34" charset="0"/>
              </a:defRPr>
            </a:lvl3pPr>
            <a:lvl4pPr algn="l" rtl="0" eaLnBrk="1" fontAlgn="base" hangingPunct="1">
              <a:spcBef>
                <a:spcPct val="0"/>
              </a:spcBef>
              <a:spcAft>
                <a:spcPct val="0"/>
              </a:spcAft>
              <a:defRPr sz="4400">
                <a:solidFill>
                  <a:schemeClr val="tx1"/>
                </a:solidFill>
                <a:latin typeface="Microsoft Sans Serif" panose="020B0604020202020204" pitchFamily="34" charset="0"/>
              </a:defRPr>
            </a:lvl4pPr>
            <a:lvl5pPr algn="l" rtl="0" eaLnBrk="1" fontAlgn="base" hangingPunct="1">
              <a:spcBef>
                <a:spcPct val="0"/>
              </a:spcBef>
              <a:spcAft>
                <a:spcPct val="0"/>
              </a:spcAft>
              <a:defRPr sz="4400">
                <a:solidFill>
                  <a:schemeClr val="tx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tx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tx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tx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tx1"/>
                </a:solidFill>
                <a:latin typeface="Microsoft Sans Serif" panose="020B0604020202020204" pitchFamily="34" charset="0"/>
              </a:defRPr>
            </a:lvl9pPr>
          </a:lstStyle>
          <a:p>
            <a:r>
              <a:rPr lang="es-CL" sz="2400" b="1" dirty="0">
                <a:ln w="12700">
                  <a:solidFill>
                    <a:schemeClr val="accent1"/>
                  </a:solidFill>
                  <a:prstDash val="solid"/>
                </a:ln>
                <a:solidFill>
                  <a:schemeClr val="accent6">
                    <a:lumMod val="50000"/>
                  </a:schemeClr>
                </a:solidFill>
                <a:effectLst>
                  <a:outerShdw dist="38100" dir="2640000" algn="bl" rotWithShape="0">
                    <a:schemeClr val="accent1"/>
                  </a:outerShdw>
                </a:effectLst>
              </a:rPr>
              <a:t>Colegio del Real</a:t>
            </a:r>
            <a:br>
              <a:rPr lang="es-CL" sz="2400" b="1" dirty="0">
                <a:ln w="12700">
                  <a:solidFill>
                    <a:schemeClr val="accent1"/>
                  </a:solidFill>
                  <a:prstDash val="solid"/>
                </a:ln>
                <a:solidFill>
                  <a:schemeClr val="accent6">
                    <a:lumMod val="50000"/>
                  </a:schemeClr>
                </a:solidFill>
                <a:effectLst>
                  <a:outerShdw dist="38100" dir="2640000" algn="bl" rotWithShape="0">
                    <a:schemeClr val="accent1"/>
                  </a:outerShdw>
                </a:effectLst>
              </a:rPr>
            </a:br>
            <a:r>
              <a:rPr lang="es-CL" sz="2400" b="1" dirty="0">
                <a:ln w="12700">
                  <a:solidFill>
                    <a:schemeClr val="accent1"/>
                  </a:solidFill>
                  <a:prstDash val="solid"/>
                </a:ln>
                <a:solidFill>
                  <a:schemeClr val="accent6">
                    <a:lumMod val="50000"/>
                  </a:schemeClr>
                </a:solidFill>
                <a:effectLst>
                  <a:outerShdw dist="38100" dir="2640000" algn="bl" rotWithShape="0">
                    <a:schemeClr val="accent1"/>
                  </a:outerShdw>
                </a:effectLst>
              </a:rPr>
              <a:t>Electivo 3° y 4° medio</a:t>
            </a:r>
            <a:br>
              <a:rPr lang="es-CL" sz="2400" b="1" dirty="0">
                <a:ln w="12700">
                  <a:solidFill>
                    <a:schemeClr val="accent1"/>
                  </a:solidFill>
                  <a:prstDash val="solid"/>
                </a:ln>
                <a:solidFill>
                  <a:schemeClr val="accent6">
                    <a:lumMod val="50000"/>
                  </a:schemeClr>
                </a:solidFill>
                <a:effectLst>
                  <a:outerShdw dist="38100" dir="2640000" algn="bl" rotWithShape="0">
                    <a:schemeClr val="accent1"/>
                  </a:outerShdw>
                </a:effectLst>
              </a:rPr>
            </a:br>
            <a:r>
              <a:rPr lang="es-CL" sz="2400" b="1" dirty="0">
                <a:ln w="12700">
                  <a:solidFill>
                    <a:schemeClr val="accent1"/>
                  </a:solidFill>
                  <a:prstDash val="solid"/>
                </a:ln>
                <a:solidFill>
                  <a:schemeClr val="accent6">
                    <a:lumMod val="50000"/>
                  </a:schemeClr>
                </a:solidFill>
                <a:effectLst>
                  <a:outerShdw dist="38100" dir="2640000" algn="bl" rotWithShape="0">
                    <a:schemeClr val="accent1"/>
                  </a:outerShdw>
                </a:effectLst>
              </a:rPr>
              <a:t>Clase 5 </a:t>
            </a:r>
          </a:p>
          <a:p>
            <a:r>
              <a:rPr lang="es-CL" sz="2400" b="1" dirty="0">
                <a:ln w="12700">
                  <a:solidFill>
                    <a:schemeClr val="accent1"/>
                  </a:solidFill>
                  <a:prstDash val="solid"/>
                </a:ln>
                <a:solidFill>
                  <a:schemeClr val="accent6">
                    <a:lumMod val="50000"/>
                  </a:schemeClr>
                </a:solidFill>
                <a:effectLst>
                  <a:outerShdw dist="38100" dir="2640000" algn="bl" rotWithShape="0">
                    <a:schemeClr val="accent1"/>
                  </a:outerShdw>
                </a:effectLst>
              </a:rPr>
              <a:t> Biología de los Ecosistemas </a:t>
            </a:r>
            <a:endParaRPr lang="ru-RU" altLang="es-CL" sz="4200" b="1" dirty="0">
              <a:ln w="12700">
                <a:solidFill>
                  <a:schemeClr val="accent1"/>
                </a:solidFill>
                <a:prstDash val="solid"/>
              </a:ln>
              <a:solidFill>
                <a:schemeClr val="accent6">
                  <a:lumMod val="50000"/>
                </a:schemeClr>
              </a:solidFill>
              <a:effectLst>
                <a:outerShdw dist="38100" dir="2640000" algn="bl" rotWithShape="0">
                  <a:schemeClr val="accent1"/>
                </a:outerShdw>
              </a:effectLst>
            </a:endParaRPr>
          </a:p>
        </p:txBody>
      </p:sp>
      <p:pic>
        <p:nvPicPr>
          <p:cNvPr id="2" name="Imagen 1">
            <a:extLst>
              <a:ext uri="{FF2B5EF4-FFF2-40B4-BE49-F238E27FC236}">
                <a16:creationId xmlns:a16="http://schemas.microsoft.com/office/drawing/2014/main" id="{F6CB6EC9-80FD-4A4E-96D4-3807757CFAFC}"/>
              </a:ext>
            </a:extLst>
          </p:cNvPr>
          <p:cNvPicPr>
            <a:picLocks noChangeAspect="1"/>
          </p:cNvPicPr>
          <p:nvPr/>
        </p:nvPicPr>
        <p:blipFill>
          <a:blip r:embed="rId3"/>
          <a:stretch>
            <a:fillRect/>
          </a:stretch>
        </p:blipFill>
        <p:spPr>
          <a:xfrm>
            <a:off x="1008409" y="587693"/>
            <a:ext cx="1644785" cy="11691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2051720" y="620688"/>
            <a:ext cx="6934200" cy="1195536"/>
          </a:xfrm>
        </p:spPr>
        <p:txBody>
          <a:bodyPr/>
          <a:lstStyle/>
          <a:p>
            <a:r>
              <a:rPr lang="es-ES" altLang="es-CL" sz="4800" b="1" dirty="0">
                <a:ln w="22225">
                  <a:solidFill>
                    <a:schemeClr val="accent2"/>
                  </a:solidFill>
                  <a:prstDash val="solid"/>
                </a:ln>
                <a:solidFill>
                  <a:schemeClr val="accent2">
                    <a:lumMod val="40000"/>
                    <a:lumOff val="60000"/>
                  </a:schemeClr>
                </a:solidFill>
              </a:rPr>
              <a:t>Química de la Vida:</a:t>
            </a:r>
            <a:br>
              <a:rPr lang="es-ES" altLang="es-CL" sz="4800" b="1" dirty="0">
                <a:ln w="22225">
                  <a:solidFill>
                    <a:schemeClr val="accent2"/>
                  </a:solidFill>
                  <a:prstDash val="solid"/>
                </a:ln>
                <a:solidFill>
                  <a:schemeClr val="accent2">
                    <a:lumMod val="40000"/>
                    <a:lumOff val="60000"/>
                  </a:schemeClr>
                </a:solidFill>
              </a:rPr>
            </a:br>
            <a:r>
              <a:rPr lang="es-ES" altLang="es-CL" sz="4800" b="1" dirty="0">
                <a:ln w="22225">
                  <a:solidFill>
                    <a:schemeClr val="accent2"/>
                  </a:solidFill>
                  <a:prstDash val="solid"/>
                </a:ln>
                <a:solidFill>
                  <a:schemeClr val="accent2">
                    <a:lumMod val="40000"/>
                    <a:lumOff val="60000"/>
                  </a:schemeClr>
                </a:solidFill>
              </a:rPr>
              <a:t>Carbono </a:t>
            </a:r>
            <a:endParaRPr lang="en-US" altLang="es-CL" sz="4800" b="1" dirty="0">
              <a:ln w="22225">
                <a:solidFill>
                  <a:schemeClr val="accent2"/>
                </a:solidFill>
                <a:prstDash val="solid"/>
              </a:ln>
              <a:solidFill>
                <a:schemeClr val="accent2">
                  <a:lumMod val="40000"/>
                  <a:lumOff val="60000"/>
                </a:schemeClr>
              </a:solidFill>
            </a:endParaRPr>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2051720" y="2276872"/>
            <a:ext cx="6335216" cy="3672408"/>
          </a:xfrm>
        </p:spPr>
        <p:txBody>
          <a:bodyPr/>
          <a:lstStyle/>
          <a:p>
            <a:pPr marL="0" indent="0" algn="just">
              <a:lnSpc>
                <a:spcPct val="80000"/>
              </a:lnSpc>
              <a:buNone/>
            </a:pPr>
            <a:r>
              <a:rPr lang="es-ES" altLang="es-CL" sz="2000" dirty="0">
                <a:solidFill>
                  <a:schemeClr val="tx1"/>
                </a:solidFill>
              </a:rPr>
              <a:t>Alrededor del 18% de nuestro cuerpo (en masa) está hecho de carbono. Los átomos de carbono forman el esqueleto de muchas moléculas importantes, incluyendo las proteínas, el ADN y el ARN, los azúcares y las grasas.</a:t>
            </a:r>
          </a:p>
          <a:p>
            <a:pPr marL="0" indent="0" algn="just">
              <a:lnSpc>
                <a:spcPct val="80000"/>
              </a:lnSpc>
              <a:buNone/>
            </a:pPr>
            <a:endParaRPr lang="es-ES" altLang="es-CL" sz="2000" dirty="0">
              <a:solidFill>
                <a:schemeClr val="tx1"/>
              </a:solidFill>
            </a:endParaRPr>
          </a:p>
          <a:p>
            <a:pPr marL="0" indent="0" algn="just">
              <a:lnSpc>
                <a:spcPct val="80000"/>
              </a:lnSpc>
              <a:buNone/>
            </a:pPr>
            <a:r>
              <a:rPr lang="es-ES" altLang="es-CL" sz="2000" dirty="0">
                <a:solidFill>
                  <a:schemeClr val="tx1"/>
                </a:solidFill>
              </a:rPr>
              <a:t>Estas complejas moléculas biológicas suelen llamarse macromoléculas, aunque también se clasifican como moléculas orgánicas, que simplemente significa que contienen átomos de carbono.</a:t>
            </a:r>
          </a:p>
          <a:p>
            <a:pPr marL="0" indent="0" algn="just">
              <a:lnSpc>
                <a:spcPct val="80000"/>
              </a:lnSpc>
              <a:buNone/>
            </a:pPr>
            <a:endParaRPr lang="es-ES" altLang="es-CL" sz="2000" dirty="0">
              <a:solidFill>
                <a:schemeClr val="tx1"/>
              </a:solidFill>
            </a:endParaRPr>
          </a:p>
          <a:p>
            <a:pPr marL="0" indent="0" algn="just">
              <a:lnSpc>
                <a:spcPct val="80000"/>
              </a:lnSpc>
              <a:buNone/>
            </a:pPr>
            <a:endParaRPr lang="es-ES" altLang="es-CL" sz="2000" dirty="0">
              <a:solidFill>
                <a:schemeClr val="tx1"/>
              </a:solidFill>
            </a:endParaRPr>
          </a:p>
        </p:txBody>
      </p:sp>
    </p:spTree>
    <p:extLst>
      <p:ext uri="{BB962C8B-B14F-4D97-AF65-F5344CB8AC3E}">
        <p14:creationId xmlns:p14="http://schemas.microsoft.com/office/powerpoint/2010/main" val="4211352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2051720" y="620688"/>
            <a:ext cx="6934200" cy="1195536"/>
          </a:xfrm>
        </p:spPr>
        <p:txBody>
          <a:bodyPr/>
          <a:lstStyle/>
          <a:p>
            <a:r>
              <a:rPr lang="es-ES" altLang="es-CL" sz="4800" b="1" dirty="0">
                <a:ln w="22225">
                  <a:solidFill>
                    <a:schemeClr val="accent2"/>
                  </a:solidFill>
                  <a:prstDash val="solid"/>
                </a:ln>
                <a:solidFill>
                  <a:schemeClr val="accent2">
                    <a:lumMod val="40000"/>
                    <a:lumOff val="60000"/>
                  </a:schemeClr>
                </a:solidFill>
              </a:rPr>
              <a:t>Química de la Vida:</a:t>
            </a:r>
            <a:br>
              <a:rPr lang="es-ES" altLang="es-CL" sz="4800" b="1" dirty="0">
                <a:ln w="22225">
                  <a:solidFill>
                    <a:schemeClr val="accent2"/>
                  </a:solidFill>
                  <a:prstDash val="solid"/>
                </a:ln>
                <a:solidFill>
                  <a:schemeClr val="accent2">
                    <a:lumMod val="40000"/>
                    <a:lumOff val="60000"/>
                  </a:schemeClr>
                </a:solidFill>
              </a:rPr>
            </a:br>
            <a:r>
              <a:rPr lang="es-ES" altLang="es-CL" sz="4800" b="1" dirty="0">
                <a:ln w="22225">
                  <a:solidFill>
                    <a:schemeClr val="accent2"/>
                  </a:solidFill>
                  <a:prstDash val="solid"/>
                </a:ln>
                <a:solidFill>
                  <a:schemeClr val="accent2">
                    <a:lumMod val="40000"/>
                    <a:lumOff val="60000"/>
                  </a:schemeClr>
                </a:solidFill>
              </a:rPr>
              <a:t>Carbono </a:t>
            </a:r>
            <a:endParaRPr lang="en-US" altLang="es-CL" sz="4800" b="1" dirty="0">
              <a:ln w="22225">
                <a:solidFill>
                  <a:schemeClr val="accent2"/>
                </a:solidFill>
                <a:prstDash val="solid"/>
              </a:ln>
              <a:solidFill>
                <a:schemeClr val="accent2">
                  <a:lumMod val="40000"/>
                  <a:lumOff val="60000"/>
                </a:schemeClr>
              </a:solidFill>
            </a:endParaRPr>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2051720" y="2276872"/>
            <a:ext cx="6335216" cy="4176464"/>
          </a:xfrm>
        </p:spPr>
        <p:txBody>
          <a:bodyPr/>
          <a:lstStyle/>
          <a:p>
            <a:pPr marL="0" indent="0" algn="just">
              <a:lnSpc>
                <a:spcPct val="80000"/>
              </a:lnSpc>
              <a:buNone/>
            </a:pPr>
            <a:r>
              <a:rPr lang="es-ES" altLang="es-CL" sz="2000" dirty="0">
                <a:solidFill>
                  <a:schemeClr val="tx1"/>
                </a:solidFill>
              </a:rPr>
              <a:t>Los enlaces carbono-carbono son inusualmente fuertes, por lo que el carbono puede formar un esqueleto estable y resistente para una molécula grande. Sin embargo, tal vez lo más importante es su capacidad de formar enlaces covalentes. Dado que un átomo de C puede formar enlaces covalentes hasta con otros cuatro átomos, es bastante adecuado para formar el esqueleto básico de una macromolécula.</a:t>
            </a:r>
          </a:p>
          <a:p>
            <a:pPr marL="0" indent="0" algn="just">
              <a:lnSpc>
                <a:spcPct val="80000"/>
              </a:lnSpc>
              <a:buNone/>
            </a:pPr>
            <a:endParaRPr lang="es-ES" altLang="es-CL" sz="2000" dirty="0">
              <a:solidFill>
                <a:schemeClr val="tx1"/>
              </a:solidFill>
            </a:endParaRPr>
          </a:p>
          <a:p>
            <a:pPr marL="0" indent="0" algn="just">
              <a:lnSpc>
                <a:spcPct val="80000"/>
              </a:lnSpc>
              <a:buNone/>
            </a:pPr>
            <a:r>
              <a:rPr lang="es-ES" altLang="es-CL" sz="2000" dirty="0">
                <a:solidFill>
                  <a:schemeClr val="tx1"/>
                </a:solidFill>
              </a:rPr>
              <a:t>     H    </a:t>
            </a:r>
            <a:r>
              <a:rPr lang="es-ES" altLang="es-CL" sz="2000" dirty="0" err="1">
                <a:solidFill>
                  <a:schemeClr val="tx1"/>
                </a:solidFill>
              </a:rPr>
              <a:t>H</a:t>
            </a:r>
            <a:endParaRPr lang="es-ES" altLang="es-CL" sz="2000" dirty="0">
              <a:solidFill>
                <a:schemeClr val="tx1"/>
              </a:solidFill>
            </a:endParaRPr>
          </a:p>
          <a:p>
            <a:pPr marL="0" indent="0" algn="just">
              <a:lnSpc>
                <a:spcPct val="80000"/>
              </a:lnSpc>
              <a:buNone/>
            </a:pPr>
            <a:r>
              <a:rPr lang="es-ES" altLang="es-CL" sz="2000" dirty="0">
                <a:solidFill>
                  <a:schemeClr val="tx1"/>
                </a:solidFill>
              </a:rPr>
              <a:t>     *     *</a:t>
            </a:r>
          </a:p>
          <a:p>
            <a:pPr marL="0" indent="0" algn="just">
              <a:lnSpc>
                <a:spcPct val="80000"/>
              </a:lnSpc>
              <a:buNone/>
            </a:pPr>
            <a:r>
              <a:rPr lang="es-ES" altLang="es-CL" sz="2000" dirty="0">
                <a:solidFill>
                  <a:schemeClr val="tx1"/>
                </a:solidFill>
              </a:rPr>
              <a:t>H *C* C * H</a:t>
            </a:r>
          </a:p>
          <a:p>
            <a:pPr marL="0" indent="0" algn="just">
              <a:lnSpc>
                <a:spcPct val="80000"/>
              </a:lnSpc>
              <a:buNone/>
            </a:pPr>
            <a:r>
              <a:rPr lang="es-ES" altLang="es-CL" sz="2000" dirty="0">
                <a:solidFill>
                  <a:schemeClr val="tx1"/>
                </a:solidFill>
              </a:rPr>
              <a:t>      *    *</a:t>
            </a:r>
          </a:p>
          <a:p>
            <a:pPr marL="0" indent="0" algn="just">
              <a:lnSpc>
                <a:spcPct val="80000"/>
              </a:lnSpc>
              <a:buNone/>
            </a:pPr>
            <a:r>
              <a:rPr lang="es-ES" altLang="es-CL" sz="2000" dirty="0">
                <a:solidFill>
                  <a:schemeClr val="tx1"/>
                </a:solidFill>
              </a:rPr>
              <a:t>     H    </a:t>
            </a:r>
            <a:r>
              <a:rPr lang="es-ES" altLang="es-CL" sz="2000" dirty="0" err="1">
                <a:solidFill>
                  <a:schemeClr val="tx1"/>
                </a:solidFill>
              </a:rPr>
              <a:t>H</a:t>
            </a:r>
            <a:endParaRPr lang="es-ES" altLang="es-CL" sz="2000" dirty="0">
              <a:solidFill>
                <a:schemeClr val="tx1"/>
              </a:solidFill>
            </a:endParaRPr>
          </a:p>
        </p:txBody>
      </p:sp>
    </p:spTree>
    <p:extLst>
      <p:ext uri="{BB962C8B-B14F-4D97-AF65-F5344CB8AC3E}">
        <p14:creationId xmlns:p14="http://schemas.microsoft.com/office/powerpoint/2010/main" val="302990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2051720" y="620688"/>
            <a:ext cx="6934200" cy="1195536"/>
          </a:xfrm>
        </p:spPr>
        <p:txBody>
          <a:bodyPr/>
          <a:lstStyle/>
          <a:p>
            <a:r>
              <a:rPr lang="es-ES" altLang="es-CL" sz="4800" b="1" dirty="0">
                <a:ln w="22225">
                  <a:solidFill>
                    <a:schemeClr val="accent2"/>
                  </a:solidFill>
                  <a:prstDash val="solid"/>
                </a:ln>
                <a:solidFill>
                  <a:schemeClr val="accent2">
                    <a:lumMod val="40000"/>
                    <a:lumOff val="60000"/>
                  </a:schemeClr>
                </a:solidFill>
              </a:rPr>
              <a:t>Química de la Vida:</a:t>
            </a:r>
            <a:br>
              <a:rPr lang="es-ES" altLang="es-CL" sz="4800" b="1" dirty="0">
                <a:ln w="22225">
                  <a:solidFill>
                    <a:schemeClr val="accent2"/>
                  </a:solidFill>
                  <a:prstDash val="solid"/>
                </a:ln>
                <a:solidFill>
                  <a:schemeClr val="accent2">
                    <a:lumMod val="40000"/>
                    <a:lumOff val="60000"/>
                  </a:schemeClr>
                </a:solidFill>
              </a:rPr>
            </a:br>
            <a:r>
              <a:rPr lang="es-ES" altLang="es-CL" sz="4800" b="1" dirty="0">
                <a:ln w="22225">
                  <a:solidFill>
                    <a:schemeClr val="accent2"/>
                  </a:solidFill>
                  <a:prstDash val="solid"/>
                </a:ln>
                <a:solidFill>
                  <a:schemeClr val="accent2">
                    <a:lumMod val="40000"/>
                    <a:lumOff val="60000"/>
                  </a:schemeClr>
                </a:solidFill>
              </a:rPr>
              <a:t>Carbono </a:t>
            </a:r>
            <a:endParaRPr lang="en-US" altLang="es-CL" sz="4800" b="1" dirty="0">
              <a:ln w="22225">
                <a:solidFill>
                  <a:schemeClr val="accent2"/>
                </a:solidFill>
                <a:prstDash val="solid"/>
              </a:ln>
              <a:solidFill>
                <a:schemeClr val="accent2">
                  <a:lumMod val="40000"/>
                  <a:lumOff val="60000"/>
                </a:schemeClr>
              </a:solidFill>
            </a:endParaRPr>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2195736" y="2204864"/>
            <a:ext cx="6335216" cy="4176464"/>
          </a:xfrm>
        </p:spPr>
        <p:txBody>
          <a:bodyPr/>
          <a:lstStyle/>
          <a:p>
            <a:pPr marL="0" indent="0" algn="just">
              <a:lnSpc>
                <a:spcPct val="80000"/>
              </a:lnSpc>
              <a:buNone/>
            </a:pPr>
            <a:r>
              <a:rPr lang="es-ES" altLang="es-CL" sz="2000" dirty="0">
                <a:solidFill>
                  <a:schemeClr val="tx1"/>
                </a:solidFill>
              </a:rPr>
              <a:t>El carbono tiene un número atómico de seis (esto es, seis protones y seis electrones en un átomo neutro), así que los primeros dos electrones llenan la capa interna y los cuatro restantes se quedan en la segunda capa, que es la capa de valencia (la más externa).</a:t>
            </a:r>
          </a:p>
        </p:txBody>
      </p:sp>
      <p:pic>
        <p:nvPicPr>
          <p:cNvPr id="2" name="Imagen 1">
            <a:extLst>
              <a:ext uri="{FF2B5EF4-FFF2-40B4-BE49-F238E27FC236}">
                <a16:creationId xmlns:a16="http://schemas.microsoft.com/office/drawing/2014/main" id="{72D125C9-C2C1-48FE-B3EC-F771E6400900}"/>
              </a:ext>
            </a:extLst>
          </p:cNvPr>
          <p:cNvPicPr>
            <a:picLocks noChangeAspect="1"/>
          </p:cNvPicPr>
          <p:nvPr/>
        </p:nvPicPr>
        <p:blipFill>
          <a:blip r:embed="rId4"/>
          <a:stretch>
            <a:fillRect/>
          </a:stretch>
        </p:blipFill>
        <p:spPr>
          <a:xfrm>
            <a:off x="3635896" y="3717032"/>
            <a:ext cx="4032447" cy="2016224"/>
          </a:xfrm>
          <a:prstGeom prst="rect">
            <a:avLst/>
          </a:prstGeom>
        </p:spPr>
      </p:pic>
    </p:spTree>
    <p:extLst>
      <p:ext uri="{BB962C8B-B14F-4D97-AF65-F5344CB8AC3E}">
        <p14:creationId xmlns:p14="http://schemas.microsoft.com/office/powerpoint/2010/main" val="317431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2051720" y="620688"/>
            <a:ext cx="6934200" cy="1195536"/>
          </a:xfrm>
        </p:spPr>
        <p:txBody>
          <a:bodyPr/>
          <a:lstStyle/>
          <a:p>
            <a:r>
              <a:rPr lang="es-ES" altLang="es-CL" sz="4800" b="1" dirty="0">
                <a:ln w="22225">
                  <a:solidFill>
                    <a:schemeClr val="accent2"/>
                  </a:solidFill>
                  <a:prstDash val="solid"/>
                </a:ln>
                <a:solidFill>
                  <a:schemeClr val="accent2">
                    <a:lumMod val="40000"/>
                    <a:lumOff val="60000"/>
                  </a:schemeClr>
                </a:solidFill>
              </a:rPr>
              <a:t>Química de la Vida:</a:t>
            </a:r>
            <a:br>
              <a:rPr lang="es-ES" altLang="es-CL" sz="4800" b="1" dirty="0">
                <a:ln w="22225">
                  <a:solidFill>
                    <a:schemeClr val="accent2"/>
                  </a:solidFill>
                  <a:prstDash val="solid"/>
                </a:ln>
                <a:solidFill>
                  <a:schemeClr val="accent2">
                    <a:lumMod val="40000"/>
                    <a:lumOff val="60000"/>
                  </a:schemeClr>
                </a:solidFill>
              </a:rPr>
            </a:br>
            <a:r>
              <a:rPr lang="es-ES" altLang="es-CL" sz="4800" b="1" dirty="0">
                <a:ln w="22225">
                  <a:solidFill>
                    <a:schemeClr val="accent2"/>
                  </a:solidFill>
                  <a:prstDash val="solid"/>
                </a:ln>
                <a:solidFill>
                  <a:schemeClr val="accent2">
                    <a:lumMod val="40000"/>
                    <a:lumOff val="60000"/>
                  </a:schemeClr>
                </a:solidFill>
              </a:rPr>
              <a:t>Carbono </a:t>
            </a:r>
            <a:endParaRPr lang="en-US" altLang="es-CL" sz="4800" b="1" dirty="0">
              <a:ln w="22225">
                <a:solidFill>
                  <a:schemeClr val="accent2"/>
                </a:solidFill>
                <a:prstDash val="solid"/>
              </a:ln>
              <a:solidFill>
                <a:schemeClr val="accent2">
                  <a:lumMod val="40000"/>
                  <a:lumOff val="60000"/>
                </a:schemeClr>
              </a:solidFill>
            </a:endParaRPr>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2051720" y="2276872"/>
            <a:ext cx="6335216" cy="4176464"/>
          </a:xfrm>
        </p:spPr>
        <p:txBody>
          <a:bodyPr/>
          <a:lstStyle/>
          <a:p>
            <a:pPr marL="0" indent="0" algn="just">
              <a:lnSpc>
                <a:spcPct val="80000"/>
              </a:lnSpc>
              <a:buNone/>
            </a:pPr>
            <a:r>
              <a:rPr lang="es-ES" altLang="es-CL" sz="2000" dirty="0">
                <a:solidFill>
                  <a:schemeClr val="tx1"/>
                </a:solidFill>
              </a:rPr>
              <a:t>Las moléculas biológicas grandes generalmente están compuestas por un esqueleto de carbono e hidrógeno y algunos otros átomos, incluyendo oxígeno, nitrógeno o azufre. A menudo, estos átomos adicionales aparecen en el contexto de grupos funcionales.</a:t>
            </a:r>
          </a:p>
          <a:p>
            <a:pPr marL="0" indent="0" algn="just">
              <a:lnSpc>
                <a:spcPct val="80000"/>
              </a:lnSpc>
              <a:buNone/>
            </a:pPr>
            <a:endParaRPr lang="es-ES" altLang="es-CL" sz="2000" dirty="0">
              <a:solidFill>
                <a:schemeClr val="tx1"/>
              </a:solidFill>
            </a:endParaRPr>
          </a:p>
          <a:p>
            <a:pPr marL="0" indent="0" algn="just">
              <a:lnSpc>
                <a:spcPct val="80000"/>
              </a:lnSpc>
              <a:buNone/>
            </a:pPr>
            <a:r>
              <a:rPr lang="es-ES" altLang="es-CL" sz="2000" dirty="0">
                <a:solidFill>
                  <a:schemeClr val="tx1"/>
                </a:solidFill>
              </a:rPr>
              <a:t>Los grupos funcionales son motivos químicos o patrones de átomos que muestran una "función" consistente (propiedades y reactividad) independientemente de la molécula exacta en la que se encuentran. </a:t>
            </a:r>
          </a:p>
          <a:p>
            <a:pPr marL="0" indent="0" algn="just">
              <a:lnSpc>
                <a:spcPct val="80000"/>
              </a:lnSpc>
              <a:buNone/>
            </a:pPr>
            <a:r>
              <a:rPr lang="es-ES" altLang="es-CL" sz="2000" dirty="0">
                <a:solidFill>
                  <a:schemeClr val="tx1"/>
                </a:solidFill>
              </a:rPr>
              <a:t>C6H12O6 _________Glucosa</a:t>
            </a:r>
          </a:p>
          <a:p>
            <a:pPr marL="0" indent="0" algn="just">
              <a:lnSpc>
                <a:spcPct val="80000"/>
              </a:lnSpc>
              <a:buNone/>
            </a:pPr>
            <a:r>
              <a:rPr lang="es-ES" altLang="es-CL" sz="2000" dirty="0">
                <a:solidFill>
                  <a:schemeClr val="tx1"/>
                </a:solidFill>
              </a:rPr>
              <a:t>C5H10O5_________ Azúcar o Sacarosa</a:t>
            </a:r>
          </a:p>
          <a:p>
            <a:pPr marL="0" indent="0" algn="just">
              <a:lnSpc>
                <a:spcPct val="80000"/>
              </a:lnSpc>
              <a:buNone/>
            </a:pPr>
            <a:r>
              <a:rPr lang="es-ES" altLang="es-CL" sz="2000" dirty="0">
                <a:solidFill>
                  <a:schemeClr val="tx1"/>
                </a:solidFill>
              </a:rPr>
              <a:t>C12H21O12__________Almidones </a:t>
            </a:r>
          </a:p>
        </p:txBody>
      </p:sp>
    </p:spTree>
    <p:extLst>
      <p:ext uri="{BB962C8B-B14F-4D97-AF65-F5344CB8AC3E}">
        <p14:creationId xmlns:p14="http://schemas.microsoft.com/office/powerpoint/2010/main" val="4101947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2051720" y="620688"/>
            <a:ext cx="6934200" cy="1195536"/>
          </a:xfrm>
        </p:spPr>
        <p:txBody>
          <a:bodyPr/>
          <a:lstStyle/>
          <a:p>
            <a:r>
              <a:rPr lang="es-ES" altLang="es-CL" sz="4800" b="1" dirty="0">
                <a:ln w="22225">
                  <a:solidFill>
                    <a:schemeClr val="accent2"/>
                  </a:solidFill>
                  <a:prstDash val="solid"/>
                </a:ln>
                <a:solidFill>
                  <a:schemeClr val="accent2">
                    <a:lumMod val="40000"/>
                    <a:lumOff val="60000"/>
                  </a:schemeClr>
                </a:solidFill>
              </a:rPr>
              <a:t>Química de la Vida:</a:t>
            </a:r>
            <a:br>
              <a:rPr lang="es-ES" altLang="es-CL" sz="4800" b="1" dirty="0">
                <a:ln w="22225">
                  <a:solidFill>
                    <a:schemeClr val="accent2"/>
                  </a:solidFill>
                  <a:prstDash val="solid"/>
                </a:ln>
                <a:solidFill>
                  <a:schemeClr val="accent2">
                    <a:lumMod val="40000"/>
                    <a:lumOff val="60000"/>
                  </a:schemeClr>
                </a:solidFill>
              </a:rPr>
            </a:br>
            <a:r>
              <a:rPr lang="es-ES" altLang="es-CL" sz="4800" b="1" dirty="0">
                <a:ln w="22225">
                  <a:solidFill>
                    <a:schemeClr val="accent2"/>
                  </a:solidFill>
                  <a:prstDash val="solid"/>
                </a:ln>
                <a:solidFill>
                  <a:schemeClr val="accent2">
                    <a:lumMod val="40000"/>
                    <a:lumOff val="60000"/>
                  </a:schemeClr>
                </a:solidFill>
              </a:rPr>
              <a:t>Carbono </a:t>
            </a:r>
            <a:endParaRPr lang="en-US" altLang="es-CL" sz="4800" b="1" dirty="0">
              <a:ln w="22225">
                <a:solidFill>
                  <a:schemeClr val="accent2"/>
                </a:solidFill>
                <a:prstDash val="solid"/>
              </a:ln>
              <a:solidFill>
                <a:schemeClr val="accent2">
                  <a:lumMod val="40000"/>
                  <a:lumOff val="60000"/>
                </a:schemeClr>
              </a:solidFill>
            </a:endParaRPr>
          </a:p>
        </p:txBody>
      </p:sp>
      <p:pic>
        <p:nvPicPr>
          <p:cNvPr id="2" name="Imagen 1">
            <a:extLst>
              <a:ext uri="{FF2B5EF4-FFF2-40B4-BE49-F238E27FC236}">
                <a16:creationId xmlns:a16="http://schemas.microsoft.com/office/drawing/2014/main" id="{C0BE1603-EE6D-4EE6-9426-1C51D356FE04}"/>
              </a:ext>
            </a:extLst>
          </p:cNvPr>
          <p:cNvPicPr>
            <a:picLocks noChangeAspect="1"/>
          </p:cNvPicPr>
          <p:nvPr/>
        </p:nvPicPr>
        <p:blipFill>
          <a:blip r:embed="rId4"/>
          <a:stretch>
            <a:fillRect/>
          </a:stretch>
        </p:blipFill>
        <p:spPr>
          <a:xfrm>
            <a:off x="5126211" y="1581192"/>
            <a:ext cx="3157057" cy="2243172"/>
          </a:xfrm>
          <a:prstGeom prst="rect">
            <a:avLst/>
          </a:prstGeom>
        </p:spPr>
      </p:pic>
      <p:pic>
        <p:nvPicPr>
          <p:cNvPr id="3" name="Imagen 2">
            <a:extLst>
              <a:ext uri="{FF2B5EF4-FFF2-40B4-BE49-F238E27FC236}">
                <a16:creationId xmlns:a16="http://schemas.microsoft.com/office/drawing/2014/main" id="{E8B889E0-AB52-4349-A016-2693DF9CB815}"/>
              </a:ext>
            </a:extLst>
          </p:cNvPr>
          <p:cNvPicPr>
            <a:picLocks noChangeAspect="1"/>
          </p:cNvPicPr>
          <p:nvPr/>
        </p:nvPicPr>
        <p:blipFill>
          <a:blip r:embed="rId5"/>
          <a:stretch>
            <a:fillRect/>
          </a:stretch>
        </p:blipFill>
        <p:spPr>
          <a:xfrm>
            <a:off x="2064831" y="4297855"/>
            <a:ext cx="5238607" cy="1753869"/>
          </a:xfrm>
          <a:prstGeom prst="rect">
            <a:avLst/>
          </a:prstGeom>
        </p:spPr>
      </p:pic>
      <p:pic>
        <p:nvPicPr>
          <p:cNvPr id="4" name="Imagen 3">
            <a:extLst>
              <a:ext uri="{FF2B5EF4-FFF2-40B4-BE49-F238E27FC236}">
                <a16:creationId xmlns:a16="http://schemas.microsoft.com/office/drawing/2014/main" id="{EF87CF0E-137A-4000-8ABC-90EC69065C0D}"/>
              </a:ext>
            </a:extLst>
          </p:cNvPr>
          <p:cNvPicPr>
            <a:picLocks noChangeAspect="1"/>
          </p:cNvPicPr>
          <p:nvPr/>
        </p:nvPicPr>
        <p:blipFill>
          <a:blip r:embed="rId6"/>
          <a:stretch>
            <a:fillRect/>
          </a:stretch>
        </p:blipFill>
        <p:spPr>
          <a:xfrm>
            <a:off x="518121" y="2103259"/>
            <a:ext cx="3499670" cy="1973813"/>
          </a:xfrm>
          <a:prstGeom prst="rect">
            <a:avLst/>
          </a:prstGeom>
        </p:spPr>
      </p:pic>
    </p:spTree>
    <p:extLst>
      <p:ext uri="{BB962C8B-B14F-4D97-AF65-F5344CB8AC3E}">
        <p14:creationId xmlns:p14="http://schemas.microsoft.com/office/powerpoint/2010/main" val="3253899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2123728" y="260648"/>
            <a:ext cx="6696744" cy="1080120"/>
          </a:xfrm>
        </p:spPr>
        <p:txBody>
          <a:bodyPr/>
          <a:lstStyle/>
          <a:p>
            <a:r>
              <a:rPr lang="es-ES" altLang="es-CL" sz="4800" b="1" dirty="0">
                <a:ln w="22225">
                  <a:solidFill>
                    <a:schemeClr val="accent2"/>
                  </a:solidFill>
                  <a:prstDash val="solid"/>
                </a:ln>
                <a:solidFill>
                  <a:schemeClr val="accent2">
                    <a:lumMod val="40000"/>
                    <a:lumOff val="60000"/>
                  </a:schemeClr>
                </a:solidFill>
              </a:rPr>
              <a:t>Actividad </a:t>
            </a:r>
            <a:endParaRPr lang="en-US" altLang="es-CL" sz="4800" b="1" dirty="0">
              <a:ln w="22225">
                <a:solidFill>
                  <a:schemeClr val="accent2"/>
                </a:solidFill>
                <a:prstDash val="solid"/>
              </a:ln>
              <a:solidFill>
                <a:schemeClr val="accent2">
                  <a:lumMod val="40000"/>
                  <a:lumOff val="60000"/>
                </a:schemeClr>
              </a:solidFill>
            </a:endParaRPr>
          </a:p>
        </p:txBody>
      </p:sp>
      <p:sp>
        <p:nvSpPr>
          <p:cNvPr id="5" name="Rectangle 3">
            <a:extLst>
              <a:ext uri="{FF2B5EF4-FFF2-40B4-BE49-F238E27FC236}">
                <a16:creationId xmlns:a16="http://schemas.microsoft.com/office/drawing/2014/main" id="{3433034B-160C-4699-B11C-9F6A1A47D1BE}"/>
              </a:ext>
            </a:extLst>
          </p:cNvPr>
          <p:cNvSpPr txBox="1">
            <a:spLocks noChangeArrowheads="1"/>
          </p:cNvSpPr>
          <p:nvPr/>
        </p:nvSpPr>
        <p:spPr bwMode="auto">
          <a:xfrm>
            <a:off x="1835696" y="1340768"/>
            <a:ext cx="6335216"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80000"/>
              </a:lnSpc>
            </a:pPr>
            <a:r>
              <a:rPr lang="es-ES" altLang="es-CL" sz="2000" dirty="0">
                <a:solidFill>
                  <a:schemeClr val="tx1"/>
                </a:solidFill>
              </a:rPr>
              <a:t>Investigar la importancia del carbono para la vida.</a:t>
            </a:r>
          </a:p>
          <a:p>
            <a:pPr algn="just">
              <a:lnSpc>
                <a:spcPct val="80000"/>
              </a:lnSpc>
            </a:pPr>
            <a:r>
              <a:rPr lang="es-ES" altLang="es-CL" sz="2000" dirty="0">
                <a:solidFill>
                  <a:schemeClr val="tx1"/>
                </a:solidFill>
              </a:rPr>
              <a:t>Analizar las siguientes imágenes </a:t>
            </a:r>
          </a:p>
          <a:p>
            <a:pPr marL="0" indent="0" algn="just">
              <a:lnSpc>
                <a:spcPct val="80000"/>
              </a:lnSpc>
              <a:buNone/>
            </a:pPr>
            <a:endParaRPr lang="es-ES" altLang="es-CL" sz="2000" dirty="0">
              <a:solidFill>
                <a:schemeClr val="tx1"/>
              </a:solidFill>
            </a:endParaRPr>
          </a:p>
        </p:txBody>
      </p:sp>
      <p:pic>
        <p:nvPicPr>
          <p:cNvPr id="2" name="Imagen 1">
            <a:extLst>
              <a:ext uri="{FF2B5EF4-FFF2-40B4-BE49-F238E27FC236}">
                <a16:creationId xmlns:a16="http://schemas.microsoft.com/office/drawing/2014/main" id="{38122B77-7508-4CE8-971E-7EA20AD217CC}"/>
              </a:ext>
            </a:extLst>
          </p:cNvPr>
          <p:cNvPicPr>
            <a:picLocks noChangeAspect="1"/>
          </p:cNvPicPr>
          <p:nvPr/>
        </p:nvPicPr>
        <p:blipFill>
          <a:blip r:embed="rId4"/>
          <a:stretch>
            <a:fillRect/>
          </a:stretch>
        </p:blipFill>
        <p:spPr>
          <a:xfrm>
            <a:off x="134285" y="2682338"/>
            <a:ext cx="3513348" cy="2884576"/>
          </a:xfrm>
          <a:prstGeom prst="rect">
            <a:avLst/>
          </a:prstGeom>
        </p:spPr>
      </p:pic>
      <p:pic>
        <p:nvPicPr>
          <p:cNvPr id="3" name="Imagen 2">
            <a:extLst>
              <a:ext uri="{FF2B5EF4-FFF2-40B4-BE49-F238E27FC236}">
                <a16:creationId xmlns:a16="http://schemas.microsoft.com/office/drawing/2014/main" id="{265F50C5-EFF3-46AD-8E94-8E4A3872E20A}"/>
              </a:ext>
            </a:extLst>
          </p:cNvPr>
          <p:cNvPicPr>
            <a:picLocks noChangeAspect="1"/>
          </p:cNvPicPr>
          <p:nvPr/>
        </p:nvPicPr>
        <p:blipFill>
          <a:blip r:embed="rId5"/>
          <a:stretch>
            <a:fillRect/>
          </a:stretch>
        </p:blipFill>
        <p:spPr>
          <a:xfrm>
            <a:off x="3803447" y="2439786"/>
            <a:ext cx="5206268" cy="3680865"/>
          </a:xfrm>
          <a:prstGeom prst="rect">
            <a:avLst/>
          </a:prstGeom>
        </p:spPr>
      </p:pic>
    </p:spTree>
    <p:extLst>
      <p:ext uri="{BB962C8B-B14F-4D97-AF65-F5344CB8AC3E}">
        <p14:creationId xmlns:p14="http://schemas.microsoft.com/office/powerpoint/2010/main" val="1449570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2123728" y="260648"/>
            <a:ext cx="6696744" cy="1080120"/>
          </a:xfrm>
        </p:spPr>
        <p:txBody>
          <a:bodyPr/>
          <a:lstStyle/>
          <a:p>
            <a:r>
              <a:rPr lang="es-ES" altLang="es-CL" sz="4800" b="1" dirty="0">
                <a:ln w="22225">
                  <a:solidFill>
                    <a:schemeClr val="accent2"/>
                  </a:solidFill>
                  <a:prstDash val="solid"/>
                </a:ln>
                <a:solidFill>
                  <a:schemeClr val="accent2">
                    <a:lumMod val="40000"/>
                    <a:lumOff val="60000"/>
                  </a:schemeClr>
                </a:solidFill>
              </a:rPr>
              <a:t>Actividad </a:t>
            </a:r>
            <a:endParaRPr lang="en-US" altLang="es-CL" sz="4800" b="1" dirty="0">
              <a:ln w="22225">
                <a:solidFill>
                  <a:schemeClr val="accent2"/>
                </a:solidFill>
                <a:prstDash val="solid"/>
              </a:ln>
              <a:solidFill>
                <a:schemeClr val="accent2">
                  <a:lumMod val="40000"/>
                  <a:lumOff val="60000"/>
                </a:schemeClr>
              </a:solidFill>
            </a:endParaRPr>
          </a:p>
        </p:txBody>
      </p:sp>
      <p:sp>
        <p:nvSpPr>
          <p:cNvPr id="5" name="Rectangle 3">
            <a:extLst>
              <a:ext uri="{FF2B5EF4-FFF2-40B4-BE49-F238E27FC236}">
                <a16:creationId xmlns:a16="http://schemas.microsoft.com/office/drawing/2014/main" id="{3433034B-160C-4699-B11C-9F6A1A47D1BE}"/>
              </a:ext>
            </a:extLst>
          </p:cNvPr>
          <p:cNvSpPr txBox="1">
            <a:spLocks noChangeArrowheads="1"/>
          </p:cNvSpPr>
          <p:nvPr/>
        </p:nvSpPr>
        <p:spPr bwMode="auto">
          <a:xfrm>
            <a:off x="1835696" y="1340768"/>
            <a:ext cx="6335216"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80000"/>
              </a:lnSpc>
            </a:pPr>
            <a:r>
              <a:rPr lang="es-ES" altLang="es-CL" sz="2000" dirty="0">
                <a:solidFill>
                  <a:schemeClr val="tx1"/>
                </a:solidFill>
              </a:rPr>
              <a:t>Analizar el siguiente video: </a:t>
            </a:r>
          </a:p>
          <a:p>
            <a:pPr algn="just">
              <a:lnSpc>
                <a:spcPct val="80000"/>
              </a:lnSpc>
            </a:pPr>
            <a:r>
              <a:rPr lang="es-ES" altLang="es-CL" sz="2000" dirty="0">
                <a:solidFill>
                  <a:schemeClr val="tx1"/>
                </a:solidFill>
              </a:rPr>
              <a:t> </a:t>
            </a:r>
            <a:r>
              <a:rPr lang="es-ES" altLang="es-CL" sz="2000" dirty="0">
                <a:solidFill>
                  <a:schemeClr val="tx1"/>
                </a:solidFill>
                <a:hlinkClick r:id="rId4"/>
              </a:rPr>
              <a:t>https://www.youtube.com/watch?v=6OZbhpEDESg</a:t>
            </a:r>
            <a:endParaRPr lang="es-ES" altLang="es-CL" sz="2000" dirty="0">
              <a:solidFill>
                <a:schemeClr val="tx1"/>
              </a:solidFill>
            </a:endParaRPr>
          </a:p>
          <a:p>
            <a:pPr algn="just">
              <a:lnSpc>
                <a:spcPct val="80000"/>
              </a:lnSpc>
            </a:pPr>
            <a:endParaRPr lang="es-ES" altLang="es-CL" sz="2000" dirty="0">
              <a:solidFill>
                <a:schemeClr val="tx1"/>
              </a:solidFill>
            </a:endParaRPr>
          </a:p>
          <a:p>
            <a:pPr algn="just">
              <a:lnSpc>
                <a:spcPct val="80000"/>
              </a:lnSpc>
            </a:pPr>
            <a:r>
              <a:rPr lang="es-ES" altLang="es-CL" sz="2000" dirty="0">
                <a:solidFill>
                  <a:schemeClr val="tx1"/>
                </a:solidFill>
              </a:rPr>
              <a:t>Responde las siguientes preguntas:</a:t>
            </a:r>
          </a:p>
          <a:p>
            <a:pPr algn="just">
              <a:lnSpc>
                <a:spcPct val="80000"/>
              </a:lnSpc>
            </a:pPr>
            <a:r>
              <a:rPr lang="es-ES" altLang="es-CL" sz="2000" dirty="0">
                <a:solidFill>
                  <a:schemeClr val="tx1"/>
                </a:solidFill>
              </a:rPr>
              <a:t>¿Cuáles son las biomoléculas?</a:t>
            </a:r>
          </a:p>
          <a:p>
            <a:pPr algn="just">
              <a:lnSpc>
                <a:spcPct val="80000"/>
              </a:lnSpc>
            </a:pPr>
            <a:r>
              <a:rPr lang="es-ES" altLang="es-CL" sz="2000" dirty="0">
                <a:solidFill>
                  <a:schemeClr val="tx1"/>
                </a:solidFill>
              </a:rPr>
              <a:t>¿Qué tienen en común?</a:t>
            </a:r>
          </a:p>
          <a:p>
            <a:pPr algn="just">
              <a:lnSpc>
                <a:spcPct val="80000"/>
              </a:lnSpc>
            </a:pPr>
            <a:r>
              <a:rPr lang="es-ES" altLang="es-CL" sz="2000" dirty="0">
                <a:solidFill>
                  <a:schemeClr val="tx1"/>
                </a:solidFill>
              </a:rPr>
              <a:t>¿Cuál es la importancia de las proteínas? </a:t>
            </a:r>
          </a:p>
          <a:p>
            <a:pPr algn="just">
              <a:lnSpc>
                <a:spcPct val="80000"/>
              </a:lnSpc>
            </a:pPr>
            <a:r>
              <a:rPr lang="es-ES" altLang="es-CL" sz="2000" dirty="0">
                <a:solidFill>
                  <a:schemeClr val="tx1"/>
                </a:solidFill>
              </a:rPr>
              <a:t>¿Qué son los glúcidos? ¿Cuáles son sus funciones?</a:t>
            </a:r>
          </a:p>
          <a:p>
            <a:pPr algn="just">
              <a:lnSpc>
                <a:spcPct val="80000"/>
              </a:lnSpc>
            </a:pPr>
            <a:r>
              <a:rPr lang="es-ES" altLang="es-CL" sz="2000" dirty="0">
                <a:solidFill>
                  <a:schemeClr val="tx1"/>
                </a:solidFill>
              </a:rPr>
              <a:t>¿Qué son los lípidos? ¿Cuáles son sus funciones?</a:t>
            </a:r>
          </a:p>
          <a:p>
            <a:pPr algn="just">
              <a:lnSpc>
                <a:spcPct val="80000"/>
              </a:lnSpc>
            </a:pPr>
            <a:endParaRPr lang="es-ES" altLang="es-CL" sz="2000" dirty="0">
              <a:solidFill>
                <a:schemeClr val="tx1"/>
              </a:solidFill>
            </a:endParaRPr>
          </a:p>
          <a:p>
            <a:pPr marL="0" indent="0" algn="just">
              <a:lnSpc>
                <a:spcPct val="80000"/>
              </a:lnSpc>
              <a:buNone/>
            </a:pPr>
            <a:endParaRPr lang="es-ES" altLang="es-CL" sz="2000" dirty="0">
              <a:solidFill>
                <a:schemeClr val="tx1"/>
              </a:solidFill>
            </a:endParaRPr>
          </a:p>
        </p:txBody>
      </p:sp>
    </p:spTree>
    <p:extLst>
      <p:ext uri="{BB962C8B-B14F-4D97-AF65-F5344CB8AC3E}">
        <p14:creationId xmlns:p14="http://schemas.microsoft.com/office/powerpoint/2010/main" val="990585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3200" b="1" dirty="0">
                <a:ln w="22225">
                  <a:solidFill>
                    <a:schemeClr val="accent2"/>
                  </a:solidFill>
                  <a:prstDash val="solid"/>
                </a:ln>
                <a:solidFill>
                  <a:schemeClr val="accent2">
                    <a:lumMod val="40000"/>
                    <a:lumOff val="60000"/>
                  </a:schemeClr>
                </a:solidFill>
              </a:rPr>
              <a:t>Cierre de clase </a:t>
            </a:r>
            <a:r>
              <a:rPr lang="es-ES" altLang="es-CL" sz="2400" b="1" dirty="0">
                <a:ln w="22225">
                  <a:solidFill>
                    <a:schemeClr val="accent2"/>
                  </a:solidFill>
                  <a:prstDash val="solid"/>
                </a:ln>
                <a:solidFill>
                  <a:schemeClr val="accent2">
                    <a:lumMod val="40000"/>
                    <a:lumOff val="60000"/>
                  </a:schemeClr>
                </a:solidFill>
              </a:rPr>
              <a:t> </a:t>
            </a:r>
            <a:endParaRPr lang="en-US" altLang="es-CL" sz="32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844824"/>
            <a:ext cx="6335216" cy="4267200"/>
          </a:xfrm>
        </p:spPr>
        <p:txBody>
          <a:bodyPr/>
          <a:lstStyle/>
          <a:p>
            <a:pPr algn="just">
              <a:lnSpc>
                <a:spcPct val="80000"/>
              </a:lnSpc>
            </a:pPr>
            <a:r>
              <a:rPr lang="es-ES" altLang="es-CL" sz="2000" dirty="0">
                <a:solidFill>
                  <a:schemeClr val="tx1"/>
                </a:solidFill>
              </a:rPr>
              <a:t>¿Te gusto la clase?</a:t>
            </a:r>
          </a:p>
          <a:p>
            <a:pPr algn="just">
              <a:lnSpc>
                <a:spcPct val="80000"/>
              </a:lnSpc>
            </a:pPr>
            <a:endParaRPr lang="es-ES" altLang="es-CL" sz="2000" dirty="0">
              <a:solidFill>
                <a:schemeClr val="tx1"/>
              </a:solidFill>
            </a:endParaRPr>
          </a:p>
          <a:p>
            <a:pPr algn="just">
              <a:lnSpc>
                <a:spcPct val="80000"/>
              </a:lnSpc>
            </a:pPr>
            <a:r>
              <a:rPr lang="es-ES" altLang="es-CL" sz="2000" dirty="0">
                <a:solidFill>
                  <a:schemeClr val="tx1"/>
                </a:solidFill>
              </a:rPr>
              <a:t>¿Aprendiste algo nuevo hoy?</a:t>
            </a:r>
          </a:p>
          <a:p>
            <a:pPr algn="just">
              <a:lnSpc>
                <a:spcPct val="80000"/>
              </a:lnSpc>
            </a:pPr>
            <a:endParaRPr lang="es-ES" altLang="es-CL" sz="2000" dirty="0">
              <a:solidFill>
                <a:schemeClr val="tx1"/>
              </a:solidFill>
            </a:endParaRPr>
          </a:p>
          <a:p>
            <a:pPr algn="just">
              <a:lnSpc>
                <a:spcPct val="80000"/>
              </a:lnSpc>
            </a:pPr>
            <a:r>
              <a:rPr lang="es-ES" altLang="es-CL" sz="2000" dirty="0">
                <a:solidFill>
                  <a:schemeClr val="tx1"/>
                </a:solidFill>
              </a:rPr>
              <a:t>¿Qué dudas te quedaron? </a:t>
            </a:r>
          </a:p>
          <a:p>
            <a:pPr marL="0" indent="0" algn="just">
              <a:lnSpc>
                <a:spcPct val="80000"/>
              </a:lnSpc>
              <a:buNone/>
            </a:pPr>
            <a:endParaRPr lang="es-ES" altLang="es-CL" sz="2000" dirty="0">
              <a:solidFill>
                <a:schemeClr val="tx1"/>
              </a:solidFill>
            </a:endParaRPr>
          </a:p>
          <a:p>
            <a:pPr algn="just">
              <a:lnSpc>
                <a:spcPct val="80000"/>
              </a:lnSpc>
            </a:pPr>
            <a:endParaRPr lang="es-ES" altLang="es-CL" sz="2000" dirty="0">
              <a:solidFill>
                <a:schemeClr val="tx1"/>
              </a:solidFill>
            </a:endParaRPr>
          </a:p>
        </p:txBody>
      </p:sp>
    </p:spTree>
    <p:extLst>
      <p:ext uri="{BB962C8B-B14F-4D97-AF65-F5344CB8AC3E}">
        <p14:creationId xmlns:p14="http://schemas.microsoft.com/office/powerpoint/2010/main" val="1649333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3200" b="1" dirty="0">
                <a:ln w="22225">
                  <a:solidFill>
                    <a:schemeClr val="accent2"/>
                  </a:solidFill>
                  <a:prstDash val="solid"/>
                </a:ln>
                <a:solidFill>
                  <a:schemeClr val="accent2">
                    <a:lumMod val="40000"/>
                    <a:lumOff val="60000"/>
                  </a:schemeClr>
                </a:solidFill>
              </a:rPr>
              <a:t>Referencias </a:t>
            </a:r>
            <a:endParaRPr lang="en-US" altLang="es-CL" sz="32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844824"/>
            <a:ext cx="6335216" cy="4267200"/>
          </a:xfrm>
        </p:spPr>
        <p:txBody>
          <a:bodyPr/>
          <a:lstStyle/>
          <a:p>
            <a:pPr marL="0" indent="0" algn="just">
              <a:lnSpc>
                <a:spcPct val="80000"/>
              </a:lnSpc>
              <a:buNone/>
            </a:pPr>
            <a:endParaRPr lang="es-ES" altLang="es-CL" sz="2000" dirty="0">
              <a:solidFill>
                <a:schemeClr val="tx1"/>
              </a:solidFill>
            </a:endParaRPr>
          </a:p>
          <a:p>
            <a:pPr algn="just">
              <a:lnSpc>
                <a:spcPct val="80000"/>
              </a:lnSpc>
            </a:pPr>
            <a:r>
              <a:rPr lang="es-ES" altLang="es-CL" sz="2000" dirty="0">
                <a:solidFill>
                  <a:schemeClr val="tx1"/>
                </a:solidFill>
                <a:hlinkClick r:id="rId4"/>
              </a:rPr>
              <a:t>http://www.scielo.org.mx/pdf/tip/v18n1/v18n1a7.pdf</a:t>
            </a:r>
            <a:endParaRPr lang="es-ES" altLang="es-CL" sz="2000" dirty="0">
              <a:solidFill>
                <a:schemeClr val="tx1"/>
              </a:solidFill>
            </a:endParaRPr>
          </a:p>
          <a:p>
            <a:pPr algn="just">
              <a:lnSpc>
                <a:spcPct val="80000"/>
              </a:lnSpc>
            </a:pPr>
            <a:r>
              <a:rPr lang="es-ES" altLang="es-CL" sz="2000" dirty="0">
                <a:solidFill>
                  <a:schemeClr val="tx1"/>
                </a:solidFill>
                <a:hlinkClick r:id="rId5"/>
              </a:rPr>
              <a:t>http://exa.unne.edu.ar/biologia/fisiologia.vegetal/ElOrigendelaVidasobrelatierra.pdf</a:t>
            </a:r>
            <a:r>
              <a:rPr lang="es-ES" altLang="es-CL" sz="2000" dirty="0">
                <a:solidFill>
                  <a:schemeClr val="tx1"/>
                </a:solidFill>
              </a:rPr>
              <a:t> </a:t>
            </a:r>
          </a:p>
          <a:p>
            <a:pPr algn="just">
              <a:lnSpc>
                <a:spcPct val="80000"/>
              </a:lnSpc>
            </a:pPr>
            <a:endParaRPr lang="es-ES" altLang="es-CL" sz="2000" dirty="0">
              <a:solidFill>
                <a:schemeClr val="tx1"/>
              </a:solidFill>
            </a:endParaRPr>
          </a:p>
          <a:p>
            <a:pPr algn="just">
              <a:lnSpc>
                <a:spcPct val="80000"/>
              </a:lnSpc>
            </a:pPr>
            <a:r>
              <a:rPr lang="es-ES" altLang="es-CL" sz="2000" dirty="0">
                <a:solidFill>
                  <a:schemeClr val="tx1"/>
                </a:solidFill>
              </a:rPr>
              <a:t>https://es.khanacademy.org/science/ap-biology/chemistry-of-life </a:t>
            </a:r>
          </a:p>
        </p:txBody>
      </p:sp>
    </p:spTree>
    <p:extLst>
      <p:ext uri="{BB962C8B-B14F-4D97-AF65-F5344CB8AC3E}">
        <p14:creationId xmlns:p14="http://schemas.microsoft.com/office/powerpoint/2010/main" val="835776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3200" b="1" dirty="0">
                <a:ln w="22225">
                  <a:solidFill>
                    <a:schemeClr val="accent2"/>
                  </a:solidFill>
                  <a:prstDash val="solid"/>
                </a:ln>
                <a:solidFill>
                  <a:schemeClr val="accent2">
                    <a:lumMod val="40000"/>
                    <a:lumOff val="60000"/>
                  </a:schemeClr>
                </a:solidFill>
              </a:rPr>
              <a:t>Unidad 1. Analizando el estado actual de la biodiversidad</a:t>
            </a:r>
            <a:endParaRPr lang="en-US" altLang="es-CL" sz="32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905000"/>
            <a:ext cx="6263208" cy="4267200"/>
          </a:xfrm>
        </p:spPr>
        <p:txBody>
          <a:bodyPr/>
          <a:lstStyle/>
          <a:p>
            <a:pPr algn="just">
              <a:lnSpc>
                <a:spcPct val="80000"/>
              </a:lnSpc>
            </a:pPr>
            <a:r>
              <a:rPr lang="es-ES" altLang="es-CL" sz="2000" dirty="0">
                <a:solidFill>
                  <a:schemeClr val="tx1"/>
                </a:solidFill>
              </a:rPr>
              <a:t>Objetivo: Describir las primeras formas de vida que existieron en el planeta </a:t>
            </a:r>
          </a:p>
          <a:p>
            <a:pPr marL="0" indent="0" algn="just">
              <a:lnSpc>
                <a:spcPct val="80000"/>
              </a:lnSpc>
              <a:buNone/>
            </a:pPr>
            <a:r>
              <a:rPr lang="es-ES" altLang="es-CL" sz="2000" dirty="0">
                <a:solidFill>
                  <a:schemeClr val="tx1"/>
                </a:solidFill>
              </a:rPr>
              <a:t> </a:t>
            </a:r>
          </a:p>
          <a:p>
            <a:pPr algn="just">
              <a:lnSpc>
                <a:spcPct val="80000"/>
              </a:lnSpc>
            </a:pPr>
            <a:r>
              <a:rPr lang="es-ES" altLang="es-CL" sz="2000" dirty="0">
                <a:solidFill>
                  <a:schemeClr val="tx1"/>
                </a:solidFill>
              </a:rPr>
              <a:t>Responder interrogantes: </a:t>
            </a:r>
          </a:p>
          <a:p>
            <a:pPr algn="just">
              <a:lnSpc>
                <a:spcPct val="80000"/>
              </a:lnSpc>
            </a:pPr>
            <a:endParaRPr lang="es-ES" altLang="es-CL" sz="2000" dirty="0">
              <a:solidFill>
                <a:schemeClr val="tx1"/>
              </a:solidFill>
            </a:endParaRPr>
          </a:p>
          <a:p>
            <a:pPr algn="just">
              <a:lnSpc>
                <a:spcPct val="80000"/>
              </a:lnSpc>
            </a:pPr>
            <a:r>
              <a:rPr lang="es-ES" altLang="es-CL" sz="2000" dirty="0">
                <a:solidFill>
                  <a:schemeClr val="tx1"/>
                </a:solidFill>
              </a:rPr>
              <a:t>¿Cómo fue este primer ser vivo?</a:t>
            </a:r>
          </a:p>
          <a:p>
            <a:pPr algn="just">
              <a:lnSpc>
                <a:spcPct val="80000"/>
              </a:lnSpc>
            </a:pPr>
            <a:r>
              <a:rPr lang="es-ES" altLang="es-CL" sz="2000" dirty="0">
                <a:solidFill>
                  <a:schemeClr val="tx1"/>
                </a:solidFill>
              </a:rPr>
              <a:t>¿De dónde surgió? </a:t>
            </a:r>
          </a:p>
          <a:p>
            <a:pPr algn="just">
              <a:lnSpc>
                <a:spcPct val="80000"/>
              </a:lnSpc>
            </a:pPr>
            <a:r>
              <a:rPr lang="es-ES" altLang="es-CL" sz="2000" dirty="0">
                <a:solidFill>
                  <a:schemeClr val="tx1"/>
                </a:solidFill>
              </a:rPr>
              <a:t>¿Cuándo lo hizo? </a:t>
            </a:r>
          </a:p>
          <a:p>
            <a:pPr algn="just">
              <a:lnSpc>
                <a:spcPct val="80000"/>
              </a:lnSpc>
            </a:pPr>
            <a:r>
              <a:rPr lang="es-ES" altLang="es-CL" sz="2000" dirty="0">
                <a:solidFill>
                  <a:schemeClr val="tx1"/>
                </a:solidFill>
              </a:rPr>
              <a:t>¿Cómo se diferenció en otros organismos?</a:t>
            </a:r>
          </a:p>
          <a:p>
            <a:pPr algn="just">
              <a:lnSpc>
                <a:spcPct val="80000"/>
              </a:lnSpc>
            </a:pPr>
            <a:r>
              <a:rPr lang="es-ES" altLang="es-CL" sz="2000" dirty="0">
                <a:solidFill>
                  <a:schemeClr val="tx1"/>
                </a:solidFill>
              </a:rPr>
              <a:t>¿Cómo fue la transición de química a la biología? ¿Hubo un ser vivo que llegó a estar solo en el planeta? </a:t>
            </a:r>
          </a:p>
        </p:txBody>
      </p:sp>
    </p:spTree>
    <p:extLst>
      <p:ext uri="{BB962C8B-B14F-4D97-AF65-F5344CB8AC3E}">
        <p14:creationId xmlns:p14="http://schemas.microsoft.com/office/powerpoint/2010/main" val="429250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4800" b="1" dirty="0">
                <a:ln w="22225">
                  <a:solidFill>
                    <a:schemeClr val="accent2"/>
                  </a:solidFill>
                  <a:prstDash val="solid"/>
                </a:ln>
                <a:solidFill>
                  <a:schemeClr val="accent2">
                    <a:lumMod val="40000"/>
                    <a:lumOff val="60000"/>
                  </a:schemeClr>
                </a:solidFill>
              </a:rPr>
              <a:t> </a:t>
            </a:r>
            <a:r>
              <a:rPr lang="es-ES" altLang="es-CL" sz="4000" b="1" dirty="0">
                <a:ln w="22225">
                  <a:solidFill>
                    <a:schemeClr val="accent2"/>
                  </a:solidFill>
                  <a:prstDash val="solid"/>
                </a:ln>
                <a:solidFill>
                  <a:schemeClr val="accent2">
                    <a:lumMod val="40000"/>
                    <a:lumOff val="60000"/>
                  </a:schemeClr>
                </a:solidFill>
              </a:rPr>
              <a:t> Primeros Organismos Vivos</a:t>
            </a:r>
            <a:endParaRPr lang="en-US" altLang="es-CL" sz="48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844824"/>
            <a:ext cx="6335216" cy="4267200"/>
          </a:xfrm>
        </p:spPr>
        <p:txBody>
          <a:bodyPr/>
          <a:lstStyle/>
          <a:p>
            <a:pPr marL="0" indent="0" algn="just">
              <a:lnSpc>
                <a:spcPct val="80000"/>
              </a:lnSpc>
              <a:buNone/>
            </a:pPr>
            <a:r>
              <a:rPr lang="es-ES" altLang="es-CL" sz="2000" dirty="0">
                <a:solidFill>
                  <a:schemeClr val="tx1"/>
                </a:solidFill>
              </a:rPr>
              <a:t>La vida para generarse y luego desarrollarse necesita de nutrientes, energía, agua en estado líquido y un tiempo relativamente prolongado para que la materia evolucione químicamente. ¿Dónde y desde cuándo existieron estas condiciones en nuestro entorno del Sistema Solar para originar la vida como la conocemos?</a:t>
            </a:r>
          </a:p>
          <a:p>
            <a:pPr marL="0" indent="0" algn="just">
              <a:lnSpc>
                <a:spcPct val="80000"/>
              </a:lnSpc>
              <a:buNone/>
            </a:pPr>
            <a:endParaRPr lang="es-ES" altLang="es-CL" sz="2000" dirty="0">
              <a:solidFill>
                <a:schemeClr val="tx1"/>
              </a:solidFill>
            </a:endParaRPr>
          </a:p>
          <a:p>
            <a:pPr marL="0" indent="0" algn="just">
              <a:lnSpc>
                <a:spcPct val="80000"/>
              </a:lnSpc>
              <a:buNone/>
            </a:pPr>
            <a:r>
              <a:rPr lang="es-ES" altLang="es-CL" sz="2000" dirty="0">
                <a:solidFill>
                  <a:schemeClr val="tx1"/>
                </a:solidFill>
              </a:rPr>
              <a:t>La evolución de la vida desde su aparición en la Tierra presenta una prolongada trayectoria de diversificación ramificada con el tiempo en tres dominios a partir de un ancestro común, cuya estructura y origen son fuertemente debatidos. </a:t>
            </a:r>
          </a:p>
        </p:txBody>
      </p:sp>
    </p:spTree>
    <p:extLst>
      <p:ext uri="{BB962C8B-B14F-4D97-AF65-F5344CB8AC3E}">
        <p14:creationId xmlns:p14="http://schemas.microsoft.com/office/powerpoint/2010/main" val="3223452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3600" b="1" dirty="0">
                <a:ln w="22225">
                  <a:solidFill>
                    <a:schemeClr val="accent2"/>
                  </a:solidFill>
                  <a:prstDash val="solid"/>
                </a:ln>
                <a:solidFill>
                  <a:schemeClr val="accent2">
                    <a:lumMod val="40000"/>
                    <a:lumOff val="60000"/>
                  </a:schemeClr>
                </a:solidFill>
              </a:rPr>
              <a:t>El origen de la vida y los meteoritos  </a:t>
            </a:r>
            <a:endParaRPr lang="en-US" altLang="es-CL" sz="48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844824"/>
            <a:ext cx="6335216" cy="4267200"/>
          </a:xfrm>
        </p:spPr>
        <p:txBody>
          <a:bodyPr/>
          <a:lstStyle/>
          <a:p>
            <a:pPr marL="0" indent="0" algn="just">
              <a:lnSpc>
                <a:spcPct val="80000"/>
              </a:lnSpc>
              <a:buNone/>
            </a:pPr>
            <a:r>
              <a:rPr lang="es-ES" altLang="es-CL" sz="2000" dirty="0">
                <a:solidFill>
                  <a:schemeClr val="tx1"/>
                </a:solidFill>
              </a:rPr>
              <a:t>a) La estructura de la materia viva está compuesta esencialmente por seis elementos químicos: carbono, hidrógeno, oxígeno, nitrógeno, fósforo y azufre.</a:t>
            </a:r>
          </a:p>
          <a:p>
            <a:pPr marL="0" indent="0" algn="just">
              <a:lnSpc>
                <a:spcPct val="80000"/>
              </a:lnSpc>
              <a:buNone/>
            </a:pPr>
            <a:endParaRPr lang="es-ES" altLang="es-CL" sz="2000" dirty="0">
              <a:solidFill>
                <a:schemeClr val="tx1"/>
              </a:solidFill>
            </a:endParaRPr>
          </a:p>
          <a:p>
            <a:pPr marL="0" indent="0" algn="just">
              <a:lnSpc>
                <a:spcPct val="80000"/>
              </a:lnSpc>
              <a:buNone/>
            </a:pPr>
            <a:r>
              <a:rPr lang="es-ES" altLang="es-CL" sz="2000" dirty="0">
                <a:solidFill>
                  <a:schemeClr val="tx1"/>
                </a:solidFill>
              </a:rPr>
              <a:t>b) Los meteoritos de cierta clase (condritas carbonosas) contienen esos elementos en gran abundancia, incluyendo algunas que contienen compuestos orgánicos complejos de importancia prebiológica.</a:t>
            </a:r>
          </a:p>
          <a:p>
            <a:pPr marL="0" indent="0" algn="just">
              <a:lnSpc>
                <a:spcPct val="80000"/>
              </a:lnSpc>
              <a:buNone/>
            </a:pPr>
            <a:endParaRPr lang="es-ES" altLang="es-CL" sz="2000" dirty="0">
              <a:solidFill>
                <a:schemeClr val="tx1"/>
              </a:solidFill>
            </a:endParaRPr>
          </a:p>
          <a:p>
            <a:pPr marL="0" indent="0" algn="just">
              <a:lnSpc>
                <a:spcPct val="80000"/>
              </a:lnSpc>
              <a:buNone/>
            </a:pPr>
            <a:r>
              <a:rPr lang="es-ES" altLang="es-CL" sz="2000" i="1" dirty="0">
                <a:solidFill>
                  <a:schemeClr val="tx1"/>
                </a:solidFill>
              </a:rPr>
              <a:t>Las condritas o condritos son meteoritos no metálicos que no han sufrido procesos de fusión o de diferenciación en los asteroides de los que proceden.​​ Representan el 85,7 % de los meteoritos que caen a la Tierra.​</a:t>
            </a:r>
          </a:p>
        </p:txBody>
      </p:sp>
    </p:spTree>
    <p:extLst>
      <p:ext uri="{BB962C8B-B14F-4D97-AF65-F5344CB8AC3E}">
        <p14:creationId xmlns:p14="http://schemas.microsoft.com/office/powerpoint/2010/main" val="1070468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3600" b="1" dirty="0">
                <a:ln w="22225">
                  <a:solidFill>
                    <a:schemeClr val="accent2"/>
                  </a:solidFill>
                  <a:prstDash val="solid"/>
                </a:ln>
                <a:solidFill>
                  <a:schemeClr val="accent2">
                    <a:lumMod val="40000"/>
                    <a:lumOff val="60000"/>
                  </a:schemeClr>
                </a:solidFill>
              </a:rPr>
              <a:t>El origen de la vida y los meteoritos  </a:t>
            </a:r>
            <a:endParaRPr lang="en-US" altLang="es-CL" sz="48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844824"/>
            <a:ext cx="6335216" cy="4267200"/>
          </a:xfrm>
        </p:spPr>
        <p:txBody>
          <a:bodyPr/>
          <a:lstStyle/>
          <a:p>
            <a:pPr marL="0" indent="0" algn="just">
              <a:lnSpc>
                <a:spcPct val="80000"/>
              </a:lnSpc>
              <a:buNone/>
            </a:pPr>
            <a:r>
              <a:rPr lang="es-ES" altLang="es-CL" sz="2000" dirty="0">
                <a:solidFill>
                  <a:schemeClr val="tx1"/>
                </a:solidFill>
              </a:rPr>
              <a:t>c) Los meteoritos conservaron desde el principio de la formación del Sistema Solar los ingredientes químicos necesarios que pudieron contribuir al reservorio de compuestos orgánicos complejos necesarios para la formación de los primeros seres vivos.</a:t>
            </a:r>
          </a:p>
          <a:p>
            <a:pPr marL="0" indent="0" algn="just">
              <a:lnSpc>
                <a:spcPct val="80000"/>
              </a:lnSpc>
              <a:buNone/>
            </a:pPr>
            <a:endParaRPr lang="es-ES" altLang="es-CL" sz="2000" dirty="0">
              <a:solidFill>
                <a:schemeClr val="tx1"/>
              </a:solidFill>
            </a:endParaRPr>
          </a:p>
          <a:p>
            <a:pPr marL="0" indent="0" algn="just">
              <a:lnSpc>
                <a:spcPct val="80000"/>
              </a:lnSpc>
              <a:buNone/>
            </a:pPr>
            <a:r>
              <a:rPr lang="es-ES" altLang="es-CL" sz="2000" dirty="0">
                <a:solidFill>
                  <a:schemeClr val="tx1"/>
                </a:solidFill>
              </a:rPr>
              <a:t>d) Los meteoritos pudieron ser los agentes renovadores de la mayoría de los compuestos y elementos químicos volátiles necesarios para formar la vida en la Tierra, incluyendo el agua, elementos que se habrían perdido catastróficamente (en unas 48 horas) al formarse la Luna. </a:t>
            </a:r>
          </a:p>
        </p:txBody>
      </p:sp>
    </p:spTree>
    <p:extLst>
      <p:ext uri="{BB962C8B-B14F-4D97-AF65-F5344CB8AC3E}">
        <p14:creationId xmlns:p14="http://schemas.microsoft.com/office/powerpoint/2010/main" val="3415902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3600" b="1" dirty="0">
                <a:ln w="22225">
                  <a:solidFill>
                    <a:schemeClr val="accent2"/>
                  </a:solidFill>
                  <a:prstDash val="solid"/>
                </a:ln>
                <a:solidFill>
                  <a:schemeClr val="accent2">
                    <a:lumMod val="40000"/>
                    <a:lumOff val="60000"/>
                  </a:schemeClr>
                </a:solidFill>
              </a:rPr>
              <a:t>El origen de la vida y los meteoritos  </a:t>
            </a:r>
            <a:endParaRPr lang="en-US" altLang="es-CL" sz="48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844824"/>
            <a:ext cx="6335216" cy="4267200"/>
          </a:xfrm>
        </p:spPr>
        <p:txBody>
          <a:bodyPr/>
          <a:lstStyle/>
          <a:p>
            <a:pPr marL="0" indent="0" algn="just">
              <a:lnSpc>
                <a:spcPct val="80000"/>
              </a:lnSpc>
              <a:buNone/>
            </a:pPr>
            <a:r>
              <a:rPr lang="es-ES" altLang="es-CL" sz="2000" dirty="0">
                <a:solidFill>
                  <a:schemeClr val="tx1"/>
                </a:solidFill>
              </a:rPr>
              <a:t>e) Los meteoritos y sus impactos asociados han generado durante la evolución geológica de la Tierra sistemas dinámicos plenos de energía y nutrientes para acelerar los procesos de evolución química prebiótica hasta la vida.</a:t>
            </a:r>
          </a:p>
          <a:p>
            <a:pPr marL="0" indent="0" algn="just">
              <a:lnSpc>
                <a:spcPct val="80000"/>
              </a:lnSpc>
              <a:buNone/>
            </a:pPr>
            <a:endParaRPr lang="es-ES" altLang="es-CL" sz="2000" dirty="0">
              <a:solidFill>
                <a:schemeClr val="tx1"/>
              </a:solidFill>
            </a:endParaRPr>
          </a:p>
          <a:p>
            <a:pPr marL="0" indent="0" algn="just">
              <a:lnSpc>
                <a:spcPct val="80000"/>
              </a:lnSpc>
              <a:buNone/>
            </a:pPr>
            <a:r>
              <a:rPr lang="es-ES" altLang="es-CL" sz="2000" dirty="0">
                <a:solidFill>
                  <a:schemeClr val="tx1"/>
                </a:solidFill>
              </a:rPr>
              <a:t>f) Los impactos meteoríticos más grandes pudieron ser también factor de extinción de esos sistemas vitales.</a:t>
            </a:r>
          </a:p>
          <a:p>
            <a:pPr marL="0" indent="0" algn="just">
              <a:lnSpc>
                <a:spcPct val="80000"/>
              </a:lnSpc>
              <a:buNone/>
            </a:pPr>
            <a:endParaRPr lang="es-ES" altLang="es-CL" sz="2000" dirty="0">
              <a:solidFill>
                <a:schemeClr val="tx1"/>
              </a:solidFill>
            </a:endParaRPr>
          </a:p>
          <a:p>
            <a:pPr marL="0" indent="0" algn="just">
              <a:lnSpc>
                <a:spcPct val="80000"/>
              </a:lnSpc>
              <a:buNone/>
            </a:pPr>
            <a:r>
              <a:rPr lang="es-ES" altLang="es-CL" sz="2000" dirty="0">
                <a:solidFill>
                  <a:schemeClr val="tx1"/>
                </a:solidFill>
              </a:rPr>
              <a:t>g) Geología y Meteorítica implican procesos naturales intrínsecamente ligados con la historia temprana de la Tierra, los cuales lograron generar la vida sólo 1,000 Ma después de formado el planeta.</a:t>
            </a:r>
          </a:p>
        </p:txBody>
      </p:sp>
    </p:spTree>
    <p:extLst>
      <p:ext uri="{BB962C8B-B14F-4D97-AF65-F5344CB8AC3E}">
        <p14:creationId xmlns:p14="http://schemas.microsoft.com/office/powerpoint/2010/main" val="713159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79712" y="404664"/>
            <a:ext cx="6934200" cy="864096"/>
          </a:xfrm>
        </p:spPr>
        <p:txBody>
          <a:bodyPr/>
          <a:lstStyle/>
          <a:p>
            <a:pPr marL="0" indent="0" algn="just">
              <a:lnSpc>
                <a:spcPct val="80000"/>
              </a:lnSpc>
              <a:buNone/>
            </a:pPr>
            <a:r>
              <a:rPr lang="es-ES" altLang="es-CL" sz="2000" dirty="0">
                <a:solidFill>
                  <a:schemeClr val="tx1"/>
                </a:solidFill>
              </a:rPr>
              <a:t>Cuadro sinóptico que marca la evolución geológica de los principales sistemas naturales del planeta Tierra durante sus 4,570 Ma de historia integral.</a:t>
            </a:r>
          </a:p>
        </p:txBody>
      </p:sp>
      <p:pic>
        <p:nvPicPr>
          <p:cNvPr id="3" name="Imagen 2">
            <a:extLst>
              <a:ext uri="{FF2B5EF4-FFF2-40B4-BE49-F238E27FC236}">
                <a16:creationId xmlns:a16="http://schemas.microsoft.com/office/drawing/2014/main" id="{6DF55B7A-F71C-4EAE-BAE5-6E7B6C5A577C}"/>
              </a:ext>
            </a:extLst>
          </p:cNvPr>
          <p:cNvPicPr>
            <a:picLocks noChangeAspect="1"/>
          </p:cNvPicPr>
          <p:nvPr/>
        </p:nvPicPr>
        <p:blipFill rotWithShape="1">
          <a:blip r:embed="rId4"/>
          <a:srcRect l="35038" t="24788" r="12201" b="28357"/>
          <a:stretch/>
        </p:blipFill>
        <p:spPr>
          <a:xfrm>
            <a:off x="344960" y="1986992"/>
            <a:ext cx="8568952" cy="4392489"/>
          </a:xfrm>
          <a:prstGeom prst="rect">
            <a:avLst/>
          </a:prstGeom>
        </p:spPr>
      </p:pic>
    </p:spTree>
    <p:extLst>
      <p:ext uri="{BB962C8B-B14F-4D97-AF65-F5344CB8AC3E}">
        <p14:creationId xmlns:p14="http://schemas.microsoft.com/office/powerpoint/2010/main" val="1944187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4800" b="1" dirty="0">
                <a:ln w="22225">
                  <a:solidFill>
                    <a:schemeClr val="accent2"/>
                  </a:solidFill>
                  <a:prstDash val="solid"/>
                </a:ln>
                <a:solidFill>
                  <a:schemeClr val="accent2">
                    <a:lumMod val="40000"/>
                    <a:lumOff val="60000"/>
                  </a:schemeClr>
                </a:solidFill>
              </a:rPr>
              <a:t>Química de la Vida</a:t>
            </a:r>
            <a:endParaRPr lang="en-US" altLang="es-CL" sz="4800" b="1" dirty="0">
              <a:ln w="22225">
                <a:solidFill>
                  <a:schemeClr val="accent2"/>
                </a:solidFill>
                <a:prstDash val="solid"/>
              </a:ln>
              <a:solidFill>
                <a:schemeClr val="accent2">
                  <a:lumMod val="40000"/>
                  <a:lumOff val="60000"/>
                </a:schemeClr>
              </a:solidFill>
            </a:endParaRPr>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844824"/>
            <a:ext cx="6335216" cy="4267200"/>
          </a:xfrm>
        </p:spPr>
        <p:txBody>
          <a:bodyPr/>
          <a:lstStyle/>
          <a:p>
            <a:pPr marL="0" indent="0" algn="just">
              <a:lnSpc>
                <a:spcPct val="80000"/>
              </a:lnSpc>
              <a:buNone/>
            </a:pPr>
            <a:r>
              <a:rPr lang="es-ES" altLang="es-CL" sz="2000" dirty="0">
                <a:solidFill>
                  <a:schemeClr val="tx1"/>
                </a:solidFill>
              </a:rPr>
              <a:t>Existen más de un millón de compuestos que contienen átomos de carbono en combinación con hidrogeno, oxígeno, nitrógeno o algunos otros elementos. Esta extraordinaria versatilidad que tiene el carbono para formar compuestos se debe a que puede formar enlaces covalentes estables consigo mismo.</a:t>
            </a:r>
          </a:p>
          <a:p>
            <a:pPr marL="0" indent="0" algn="just">
              <a:lnSpc>
                <a:spcPct val="80000"/>
              </a:lnSpc>
              <a:buNone/>
            </a:pPr>
            <a:r>
              <a:rPr lang="es-ES" altLang="es-CL" sz="2000" dirty="0">
                <a:solidFill>
                  <a:schemeClr val="tx1"/>
                </a:solidFill>
              </a:rPr>
              <a:t>Posee en su segundo nivel energético cuatro electrones, por ello puede formar cuatro enlaces covalentes. Al formar enlaces entre carbonos se forman cadenas carbonadas. Estas pueden ser rectas o ramificadas (alifáticas) y anillos (cíclicos o aromáticos).</a:t>
            </a:r>
          </a:p>
        </p:txBody>
      </p:sp>
    </p:spTree>
    <p:extLst>
      <p:ext uri="{BB962C8B-B14F-4D97-AF65-F5344CB8AC3E}">
        <p14:creationId xmlns:p14="http://schemas.microsoft.com/office/powerpoint/2010/main" val="3745012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4800" b="1" dirty="0">
                <a:ln w="22225">
                  <a:solidFill>
                    <a:schemeClr val="accent2"/>
                  </a:solidFill>
                  <a:prstDash val="solid"/>
                </a:ln>
                <a:solidFill>
                  <a:schemeClr val="accent2">
                    <a:lumMod val="40000"/>
                    <a:lumOff val="60000"/>
                  </a:schemeClr>
                </a:solidFill>
              </a:rPr>
              <a:t>Química de la Vida</a:t>
            </a:r>
            <a:endParaRPr lang="en-US" altLang="es-CL" sz="4800" b="1" dirty="0">
              <a:ln w="22225">
                <a:solidFill>
                  <a:schemeClr val="accent2"/>
                </a:solidFill>
                <a:prstDash val="solid"/>
              </a:ln>
              <a:solidFill>
                <a:schemeClr val="accent2">
                  <a:lumMod val="40000"/>
                  <a:lumOff val="60000"/>
                </a:schemeClr>
              </a:solidFill>
            </a:endParaRPr>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844824"/>
            <a:ext cx="6335216" cy="4267200"/>
          </a:xfrm>
        </p:spPr>
        <p:txBody>
          <a:bodyPr/>
          <a:lstStyle/>
          <a:p>
            <a:pPr marL="0" indent="0" algn="just">
              <a:lnSpc>
                <a:spcPct val="80000"/>
              </a:lnSpc>
              <a:buNone/>
            </a:pPr>
            <a:r>
              <a:rPr lang="es-ES" altLang="es-CL" sz="2000" dirty="0">
                <a:solidFill>
                  <a:schemeClr val="tx1"/>
                </a:solidFill>
              </a:rPr>
              <a:t>Carbono: Video </a:t>
            </a:r>
          </a:p>
        </p:txBody>
      </p:sp>
      <p:pic>
        <p:nvPicPr>
          <p:cNvPr id="4" name="Imagen 3">
            <a:extLst>
              <a:ext uri="{FF2B5EF4-FFF2-40B4-BE49-F238E27FC236}">
                <a16:creationId xmlns:a16="http://schemas.microsoft.com/office/drawing/2014/main" id="{EFDD85DB-6BB8-481A-940A-498768365301}"/>
              </a:ext>
            </a:extLst>
          </p:cNvPr>
          <p:cNvPicPr>
            <a:picLocks noChangeAspect="1"/>
          </p:cNvPicPr>
          <p:nvPr/>
        </p:nvPicPr>
        <p:blipFill>
          <a:blip r:embed="rId4"/>
          <a:stretch>
            <a:fillRect/>
          </a:stretch>
        </p:blipFill>
        <p:spPr>
          <a:xfrm>
            <a:off x="3923928" y="1384920"/>
            <a:ext cx="4808240" cy="2404120"/>
          </a:xfrm>
          <a:prstGeom prst="rect">
            <a:avLst/>
          </a:prstGeom>
        </p:spPr>
      </p:pic>
      <p:sp>
        <p:nvSpPr>
          <p:cNvPr id="7" name="CuadroTexto 6">
            <a:extLst>
              <a:ext uri="{FF2B5EF4-FFF2-40B4-BE49-F238E27FC236}">
                <a16:creationId xmlns:a16="http://schemas.microsoft.com/office/drawing/2014/main" id="{18417BCB-5010-46B5-B14D-6E85F53300A2}"/>
              </a:ext>
            </a:extLst>
          </p:cNvPr>
          <p:cNvSpPr txBox="1"/>
          <p:nvPr/>
        </p:nvSpPr>
        <p:spPr>
          <a:xfrm>
            <a:off x="1981200" y="3789040"/>
            <a:ext cx="6934200" cy="1200329"/>
          </a:xfrm>
          <a:prstGeom prst="rect">
            <a:avLst/>
          </a:prstGeom>
          <a:noFill/>
        </p:spPr>
        <p:txBody>
          <a:bodyPr wrap="square">
            <a:spAutoFit/>
          </a:bodyPr>
          <a:lstStyle/>
          <a:p>
            <a:r>
              <a:rPr lang="es-CL" dirty="0">
                <a:hlinkClick r:id="rId5"/>
              </a:rPr>
              <a:t>https://es.khanacademy.org/science/ap-biology/chemistry-of-life/elements-of-life/v/carbon-as-a-building-block-of-life?modal=1</a:t>
            </a:r>
            <a:r>
              <a:rPr lang="es-CL" dirty="0"/>
              <a:t> </a:t>
            </a:r>
          </a:p>
        </p:txBody>
      </p:sp>
    </p:spTree>
    <p:extLst>
      <p:ext uri="{BB962C8B-B14F-4D97-AF65-F5344CB8AC3E}">
        <p14:creationId xmlns:p14="http://schemas.microsoft.com/office/powerpoint/2010/main" val="4286625773"/>
      </p:ext>
    </p:extLst>
  </p:cSld>
  <p:clrMapOvr>
    <a:masterClrMapping/>
  </p:clrMapOvr>
</p:sld>
</file>

<file path=ppt/theme/theme1.xml><?xml version="1.0" encoding="utf-8"?>
<a:theme xmlns:a="http://schemas.openxmlformats.org/drawingml/2006/main" name="powerpoint-template-24">
  <a:themeElements>
    <a:clrScheme name="powerpoint-template-24 12">
      <a:dk1>
        <a:srgbClr val="4D4D4D"/>
      </a:dk1>
      <a:lt1>
        <a:srgbClr val="FFFFFF"/>
      </a:lt1>
      <a:dk2>
        <a:srgbClr val="4D4D4D"/>
      </a:dk2>
      <a:lt2>
        <a:srgbClr val="158920"/>
      </a:lt2>
      <a:accent1>
        <a:srgbClr val="2FA73D"/>
      </a:accent1>
      <a:accent2>
        <a:srgbClr val="4ACA4A"/>
      </a:accent2>
      <a:accent3>
        <a:srgbClr val="FFFFFF"/>
      </a:accent3>
      <a:accent4>
        <a:srgbClr val="404040"/>
      </a:accent4>
      <a:accent5>
        <a:srgbClr val="ADD0AF"/>
      </a:accent5>
      <a:accent6>
        <a:srgbClr val="42B742"/>
      </a:accent6>
      <a:hlink>
        <a:srgbClr val="59D571"/>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s-CL"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s-CL"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93CB6A"/>
        </a:lt2>
        <a:accent1>
          <a:srgbClr val="71BE5E"/>
        </a:accent1>
        <a:accent2>
          <a:srgbClr val="A0CD6E"/>
        </a:accent2>
        <a:accent3>
          <a:srgbClr val="FFFFFF"/>
        </a:accent3>
        <a:accent4>
          <a:srgbClr val="404040"/>
        </a:accent4>
        <a:accent5>
          <a:srgbClr val="BBDBB6"/>
        </a:accent5>
        <a:accent6>
          <a:srgbClr val="91BA63"/>
        </a:accent6>
        <a:hlink>
          <a:srgbClr val="6BAB4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189C25"/>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4C8E3D"/>
        </a:lt2>
        <a:accent1>
          <a:srgbClr val="66A050"/>
        </a:accent1>
        <a:accent2>
          <a:srgbClr val="6EA552"/>
        </a:accent2>
        <a:accent3>
          <a:srgbClr val="FFFFFF"/>
        </a:accent3>
        <a:accent4>
          <a:srgbClr val="404040"/>
        </a:accent4>
        <a:accent5>
          <a:srgbClr val="B8CDB3"/>
        </a:accent5>
        <a:accent6>
          <a:srgbClr val="639549"/>
        </a:accent6>
        <a:hlink>
          <a:srgbClr val="89B96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4D7C48"/>
        </a:lt2>
        <a:accent1>
          <a:srgbClr val="599148"/>
        </a:accent1>
        <a:accent2>
          <a:srgbClr val="69A253"/>
        </a:accent2>
        <a:accent3>
          <a:srgbClr val="FFFFFF"/>
        </a:accent3>
        <a:accent4>
          <a:srgbClr val="404040"/>
        </a:accent4>
        <a:accent5>
          <a:srgbClr val="B5C7B1"/>
        </a:accent5>
        <a:accent6>
          <a:srgbClr val="5E924A"/>
        </a:accent6>
        <a:hlink>
          <a:srgbClr val="80C15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8A9BA5"/>
        </a:lt2>
        <a:accent1>
          <a:srgbClr val="5CA822"/>
        </a:accent1>
        <a:accent2>
          <a:srgbClr val="66C022"/>
        </a:accent2>
        <a:accent3>
          <a:srgbClr val="FFFFFF"/>
        </a:accent3>
        <a:accent4>
          <a:srgbClr val="404040"/>
        </a:accent4>
        <a:accent5>
          <a:srgbClr val="B5D1AB"/>
        </a:accent5>
        <a:accent6>
          <a:srgbClr val="5CAE1E"/>
        </a:accent6>
        <a:hlink>
          <a:srgbClr val="71CF2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0E7E24"/>
        </a:lt2>
        <a:accent1>
          <a:srgbClr val="369026"/>
        </a:accent1>
        <a:accent2>
          <a:srgbClr val="57A025"/>
        </a:accent2>
        <a:accent3>
          <a:srgbClr val="FFFFFF"/>
        </a:accent3>
        <a:accent4>
          <a:srgbClr val="404040"/>
        </a:accent4>
        <a:accent5>
          <a:srgbClr val="AEC6AC"/>
        </a:accent5>
        <a:accent6>
          <a:srgbClr val="4E9120"/>
        </a:accent6>
        <a:hlink>
          <a:srgbClr val="73B02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438C00"/>
        </a:lt2>
        <a:accent1>
          <a:srgbClr val="5AA700"/>
        </a:accent1>
        <a:accent2>
          <a:srgbClr val="63CB23"/>
        </a:accent2>
        <a:accent3>
          <a:srgbClr val="FFFFFF"/>
        </a:accent3>
        <a:accent4>
          <a:srgbClr val="404040"/>
        </a:accent4>
        <a:accent5>
          <a:srgbClr val="B5D0AA"/>
        </a:accent5>
        <a:accent6>
          <a:srgbClr val="59B81F"/>
        </a:accent6>
        <a:hlink>
          <a:srgbClr val="90D9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438C00"/>
        </a:lt2>
        <a:accent1>
          <a:srgbClr val="5AA700"/>
        </a:accent1>
        <a:accent2>
          <a:srgbClr val="63CB23"/>
        </a:accent2>
        <a:accent3>
          <a:srgbClr val="FFFFFF"/>
        </a:accent3>
        <a:accent4>
          <a:srgbClr val="404040"/>
        </a:accent4>
        <a:accent5>
          <a:srgbClr val="B5D0AA"/>
        </a:accent5>
        <a:accent6>
          <a:srgbClr val="59B81F"/>
        </a:accent6>
        <a:hlink>
          <a:srgbClr val="7DDA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288C00"/>
        </a:lt2>
        <a:accent1>
          <a:srgbClr val="44A800"/>
        </a:accent1>
        <a:accent2>
          <a:srgbClr val="52CE20"/>
        </a:accent2>
        <a:accent3>
          <a:srgbClr val="FFFFFF"/>
        </a:accent3>
        <a:accent4>
          <a:srgbClr val="404040"/>
        </a:accent4>
        <a:accent5>
          <a:srgbClr val="B0D1AA"/>
        </a:accent5>
        <a:accent6>
          <a:srgbClr val="49BA1C"/>
        </a:accent6>
        <a:hlink>
          <a:srgbClr val="7DDA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158920"/>
        </a:lt2>
        <a:accent1>
          <a:srgbClr val="2FA73D"/>
        </a:accent1>
        <a:accent2>
          <a:srgbClr val="4ACA4A"/>
        </a:accent2>
        <a:accent3>
          <a:srgbClr val="FFFFFF"/>
        </a:accent3>
        <a:accent4>
          <a:srgbClr val="404040"/>
        </a:accent4>
        <a:accent5>
          <a:srgbClr val="ADD0AF"/>
        </a:accent5>
        <a:accent6>
          <a:srgbClr val="42B742"/>
        </a:accent6>
        <a:hlink>
          <a:srgbClr val="59D571"/>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Template>
  <TotalTime>1019</TotalTime>
  <Words>1151</Words>
  <Application>Microsoft Office PowerPoint</Application>
  <PresentationFormat>Presentación en pantalla (4:3)</PresentationFormat>
  <Paragraphs>106</Paragraphs>
  <Slides>18</Slides>
  <Notes>18</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18</vt:i4>
      </vt:variant>
    </vt:vector>
  </HeadingPairs>
  <TitlesOfParts>
    <vt:vector size="21" baseType="lpstr">
      <vt:lpstr>Arial</vt:lpstr>
      <vt:lpstr>Microsoft Sans Serif</vt:lpstr>
      <vt:lpstr>powerpoint-template-24</vt:lpstr>
      <vt:lpstr>OA 1. Analizando el estado actual de la biodiversidad</vt:lpstr>
      <vt:lpstr>Unidad 1. Analizando el estado actual de la biodiversidad</vt:lpstr>
      <vt:lpstr>  Primeros Organismos Vivos</vt:lpstr>
      <vt:lpstr>El origen de la vida y los meteoritos  </vt:lpstr>
      <vt:lpstr>El origen de la vida y los meteoritos  </vt:lpstr>
      <vt:lpstr>El origen de la vida y los meteoritos  </vt:lpstr>
      <vt:lpstr>Presentación de PowerPoint</vt:lpstr>
      <vt:lpstr>Química de la Vida</vt:lpstr>
      <vt:lpstr>Química de la Vida</vt:lpstr>
      <vt:lpstr>Química de la Vida: Carbono </vt:lpstr>
      <vt:lpstr>Química de la Vida: Carbono </vt:lpstr>
      <vt:lpstr>Química de la Vida: Carbono </vt:lpstr>
      <vt:lpstr>Química de la Vida: Carbono </vt:lpstr>
      <vt:lpstr>Química de la Vida: Carbono </vt:lpstr>
      <vt:lpstr>Actividad </vt:lpstr>
      <vt:lpstr>Actividad </vt:lpstr>
      <vt:lpstr>Cierre de clase  </vt:lpstr>
      <vt:lpstr>Referencias </vt:lpstr>
    </vt:vector>
  </TitlesOfParts>
  <Company>SmileTemplates.com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electivo de Biología de los ecosistemas</dc:title>
  <dc:creator>Eslendy Sanchez</dc:creator>
  <cp:lastModifiedBy>Carmen Barros Ortega</cp:lastModifiedBy>
  <cp:revision>60</cp:revision>
  <dcterms:created xsi:type="dcterms:W3CDTF">2021-03-13T16:35:16Z</dcterms:created>
  <dcterms:modified xsi:type="dcterms:W3CDTF">2021-04-16T18:43:06Z</dcterms:modified>
</cp:coreProperties>
</file>