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8"/>
  </p:notesMasterIdLst>
  <p:sldIdLst>
    <p:sldId id="256" r:id="rId2"/>
    <p:sldId id="257" r:id="rId3"/>
    <p:sldId id="312" r:id="rId4"/>
    <p:sldId id="314" r:id="rId5"/>
    <p:sldId id="258" r:id="rId6"/>
    <p:sldId id="259" r:id="rId7"/>
    <p:sldId id="265" r:id="rId8"/>
    <p:sldId id="264" r:id="rId9"/>
    <p:sldId id="260" r:id="rId10"/>
    <p:sldId id="313" r:id="rId11"/>
    <p:sldId id="261" r:id="rId12"/>
    <p:sldId id="262" r:id="rId13"/>
    <p:sldId id="263" r:id="rId14"/>
    <p:sldId id="266" r:id="rId15"/>
    <p:sldId id="315" r:id="rId16"/>
    <p:sldId id="31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947" autoAdjust="0"/>
  </p:normalViewPr>
  <p:slideViewPr>
    <p:cSldViewPr snapToGrid="0">
      <p:cViewPr varScale="1">
        <p:scale>
          <a:sx n="81" d="100"/>
          <a:sy n="81" d="100"/>
        </p:scale>
        <p:origin x="1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570AE-00EA-4891-9225-CD464B4C9D82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E0144-2E81-40FA-A5E0-DB20F216CB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7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¿Qué características definían al grupo de los pelucones?</a:t>
            </a:r>
          </a:p>
          <a:p>
            <a:r>
              <a:rPr lang="es-CL" dirty="0"/>
              <a:t>¿Cuáles eran sus principales objetivos?¿ A qué crees que se debía que persiguieran estas cosas?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BE0144-2E81-40FA-A5E0-DB20F216CB18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64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¿Qué características definían al grupo de los pelucones?</a:t>
            </a:r>
          </a:p>
          <a:p>
            <a:r>
              <a:rPr lang="es-CL" dirty="0"/>
              <a:t>¿Cuáles eran sus principales objetivos?¿ A qué crees que se debía que persiguieran estas cosas?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BE0144-2E81-40FA-A5E0-DB20F216CB18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996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51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923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540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864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1715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588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004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815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40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119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745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97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241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645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D815C9F-4EB3-4D04-AEF4-FDFEE35A2D80}" type="datetimeFigureOut">
              <a:rPr lang="es-CL" smtClean="0"/>
              <a:t>09-06-2021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D68B5EB-F5A4-4C18-9BBD-DFAA2A7B5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782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CkxaPHi9JQ?feature=oembed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ega.org/es/audios/historia-estado-nacion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SfIyewfDZY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Periodo de Ensayos Constitucionales en Chile (1823-1830)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413568"/>
          </a:xfrm>
        </p:spPr>
        <p:txBody>
          <a:bodyPr>
            <a:normAutofit/>
          </a:bodyPr>
          <a:lstStyle/>
          <a:p>
            <a:r>
              <a:rPr lang="es-CL" dirty="0"/>
              <a:t>HISTORIA          1° Medio Unidad 1 OA: 08</a:t>
            </a:r>
          </a:p>
          <a:p>
            <a:r>
              <a:rPr lang="es-CL" dirty="0"/>
              <a:t>Profesor Abraham López</a:t>
            </a:r>
          </a:p>
        </p:txBody>
      </p:sp>
    </p:spTree>
    <p:extLst>
      <p:ext uri="{BB962C8B-B14F-4D97-AF65-F5344CB8AC3E}">
        <p14:creationId xmlns:p14="http://schemas.microsoft.com/office/powerpoint/2010/main" val="59254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07A3F-27A3-46AB-9F15-1FABC39F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Para pensar…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2C74FD-9088-4ED4-B9F4-76019051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90" y="2539015"/>
            <a:ext cx="10554574" cy="3719742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Según la lógica y los principios republicanos propios del siglo XIX: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¿Mediante qué documento debía fijarse el proyecto y características de la república?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EC5111A-62D8-4B68-BC98-991A4111394D}"/>
              </a:ext>
            </a:extLst>
          </p:cNvPr>
          <p:cNvSpPr/>
          <p:nvPr/>
        </p:nvSpPr>
        <p:spPr>
          <a:xfrm>
            <a:off x="889736" y="5530788"/>
            <a:ext cx="10162800" cy="1162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 inicios del siglo XIX, liberales y conservadores se enfrentaron por sus opiniones en los ámbitos económico, político, territorial, social y religioso.</a:t>
            </a:r>
          </a:p>
        </p:txBody>
      </p:sp>
    </p:spTree>
    <p:extLst>
      <p:ext uri="{BB962C8B-B14F-4D97-AF65-F5344CB8AC3E}">
        <p14:creationId xmlns:p14="http://schemas.microsoft.com/office/powerpoint/2010/main" val="371682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Constitución Moralista (1823)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052307"/>
              </p:ext>
            </p:extLst>
          </p:nvPr>
        </p:nvGraphicFramePr>
        <p:xfrm>
          <a:off x="1030848" y="2330895"/>
          <a:ext cx="10130301" cy="4389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93">
                  <a:extLst>
                    <a:ext uri="{9D8B030D-6E8A-4147-A177-3AD203B41FA5}">
                      <a16:colId xmlns:a16="http://schemas.microsoft.com/office/drawing/2014/main" val="3525751813"/>
                    </a:ext>
                  </a:extLst>
                </a:gridCol>
                <a:gridCol w="7180708">
                  <a:extLst>
                    <a:ext uri="{9D8B030D-6E8A-4147-A177-3AD203B41FA5}">
                      <a16:colId xmlns:a16="http://schemas.microsoft.com/office/drawing/2014/main" val="2774217929"/>
                    </a:ext>
                  </a:extLst>
                </a:gridCol>
              </a:tblGrid>
              <a:tr h="381619">
                <a:tc>
                  <a:txBody>
                    <a:bodyPr/>
                    <a:lstStyle/>
                    <a:p>
                      <a:r>
                        <a:rPr lang="es-CL" dirty="0"/>
                        <a:t>Gobierno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Ramón</a:t>
                      </a:r>
                      <a:r>
                        <a:rPr lang="es-CL" baseline="0" dirty="0"/>
                        <a:t> Freire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106479"/>
                  </a:ext>
                </a:extLst>
              </a:tr>
              <a:tr h="462891">
                <a:tc>
                  <a:txBody>
                    <a:bodyPr/>
                    <a:lstStyle/>
                    <a:p>
                      <a:r>
                        <a:rPr lang="es-CL" b="1" dirty="0"/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Juan </a:t>
                      </a:r>
                      <a:r>
                        <a:rPr lang="es-CL" dirty="0" err="1"/>
                        <a:t>Egaña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87912"/>
                  </a:ext>
                </a:extLst>
              </a:tr>
              <a:tr h="798964">
                <a:tc>
                  <a:txBody>
                    <a:bodyPr/>
                    <a:lstStyle/>
                    <a:p>
                      <a:r>
                        <a:rPr lang="es-CL" b="1" dirty="0"/>
                        <a:t>EJECUTIVO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Director Supremo,</a:t>
                      </a:r>
                      <a:r>
                        <a:rPr lang="es-CL" baseline="0" dirty="0"/>
                        <a:t> elegido cada 4 años con derecho a reelección.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502955"/>
                  </a:ext>
                </a:extLst>
              </a:tr>
              <a:tr h="1483790">
                <a:tc>
                  <a:txBody>
                    <a:bodyPr/>
                    <a:lstStyle/>
                    <a:p>
                      <a:r>
                        <a:rPr lang="es-CL" b="1" dirty="0"/>
                        <a:t>LEGISLATIVO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Senado</a:t>
                      </a:r>
                      <a:r>
                        <a:rPr lang="es-CL" baseline="0" dirty="0"/>
                        <a:t> Conservador permanente, y una Cámara Nacional de convocatoria especial, solo en caso de conflicto entre el Senado y el DS.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691422"/>
                  </a:ext>
                </a:extLst>
              </a:tr>
              <a:tr h="462891">
                <a:tc>
                  <a:txBody>
                    <a:bodyPr/>
                    <a:lstStyle/>
                    <a:p>
                      <a:r>
                        <a:rPr lang="es-CL" b="1" dirty="0"/>
                        <a:t>SUFRAGIO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Censitario.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901799"/>
                  </a:ext>
                </a:extLst>
              </a:tr>
              <a:tr h="798964">
                <a:tc>
                  <a:txBody>
                    <a:bodyPr/>
                    <a:lstStyle/>
                    <a:p>
                      <a:r>
                        <a:rPr lang="es-CL" b="1" dirty="0"/>
                        <a:t>RELIGIÓN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Católica obligatoria.</a:t>
                      </a:r>
                    </a:p>
                    <a:p>
                      <a:r>
                        <a:rPr lang="es-CL" dirty="0"/>
                        <a:t>Reglamenta vida privada.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36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368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6816" y="500454"/>
            <a:ext cx="6807041" cy="970450"/>
          </a:xfrm>
        </p:spPr>
        <p:txBody>
          <a:bodyPr/>
          <a:lstStyle/>
          <a:p>
            <a:r>
              <a:rPr lang="es-CL" dirty="0"/>
              <a:t>Leyes Federales (1826-27)</a:t>
            </a:r>
          </a:p>
        </p:txBody>
      </p:sp>
      <p:graphicFrame>
        <p:nvGraphicFramePr>
          <p:cNvPr id="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94657"/>
              </p:ext>
            </p:extLst>
          </p:nvPr>
        </p:nvGraphicFramePr>
        <p:xfrm>
          <a:off x="976816" y="2264424"/>
          <a:ext cx="10405182" cy="459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137">
                  <a:extLst>
                    <a:ext uri="{9D8B030D-6E8A-4147-A177-3AD203B41FA5}">
                      <a16:colId xmlns:a16="http://schemas.microsoft.com/office/drawing/2014/main" val="3525751813"/>
                    </a:ext>
                  </a:extLst>
                </a:gridCol>
                <a:gridCol w="8578045">
                  <a:extLst>
                    <a:ext uri="{9D8B030D-6E8A-4147-A177-3AD203B41FA5}">
                      <a16:colId xmlns:a16="http://schemas.microsoft.com/office/drawing/2014/main" val="2774217929"/>
                    </a:ext>
                  </a:extLst>
                </a:gridCol>
              </a:tblGrid>
              <a:tr h="450905">
                <a:tc>
                  <a:txBody>
                    <a:bodyPr/>
                    <a:lstStyle/>
                    <a:p>
                      <a:r>
                        <a:rPr lang="es-CL" b="1" dirty="0"/>
                        <a:t>Gobierno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Manuel Blanco</a:t>
                      </a:r>
                      <a:r>
                        <a:rPr lang="es-CL" baseline="0" dirty="0"/>
                        <a:t> Encalada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106479"/>
                  </a:ext>
                </a:extLst>
              </a:tr>
              <a:tr h="450905">
                <a:tc>
                  <a:txBody>
                    <a:bodyPr/>
                    <a:lstStyle/>
                    <a:p>
                      <a:r>
                        <a:rPr lang="es-CL" b="1" dirty="0"/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José</a:t>
                      </a:r>
                      <a:r>
                        <a:rPr lang="es-CL" baseline="0" dirty="0"/>
                        <a:t> Manuel Infante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87912"/>
                  </a:ext>
                </a:extLst>
              </a:tr>
              <a:tr h="1936331">
                <a:tc>
                  <a:txBody>
                    <a:bodyPr/>
                    <a:lstStyle/>
                    <a:p>
                      <a:r>
                        <a:rPr lang="es-CL" b="1" dirty="0"/>
                        <a:t>EJECUTIVO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Presidente</a:t>
                      </a:r>
                      <a:r>
                        <a:rPr lang="es-CL" baseline="0" dirty="0"/>
                        <a:t> elegido por voto popular.</a:t>
                      </a:r>
                    </a:p>
                    <a:p>
                      <a:r>
                        <a:rPr lang="es-CL" baseline="0" dirty="0"/>
                        <a:t>Se establecen 8 provincias: Coquimbo, Aconcagua, Santiago, Colchagua, Maule, Concepción, Valdivia y Chiloé.</a:t>
                      </a:r>
                    </a:p>
                    <a:p>
                      <a:r>
                        <a:rPr lang="es-CL" baseline="0" dirty="0"/>
                        <a:t>Asambleas locales poseen mayores atribuciones: Legislativas, administrativas, educación local, nombramiento de funcionarios públicos, etc.</a:t>
                      </a: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502955"/>
                  </a:ext>
                </a:extLst>
              </a:tr>
              <a:tr h="778276">
                <a:tc>
                  <a:txBody>
                    <a:bodyPr/>
                    <a:lstStyle/>
                    <a:p>
                      <a:r>
                        <a:rPr lang="es-CL" b="1" dirty="0"/>
                        <a:t>LEGISLATIVO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Congreso ejerce su poder a través</a:t>
                      </a:r>
                      <a:r>
                        <a:rPr lang="es-CL" baseline="0" dirty="0"/>
                        <a:t> de las asambleas provinciales.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691422"/>
                  </a:ext>
                </a:extLst>
              </a:tr>
              <a:tr h="450905">
                <a:tc>
                  <a:txBody>
                    <a:bodyPr/>
                    <a:lstStyle/>
                    <a:p>
                      <a:r>
                        <a:rPr lang="es-CL" b="1" dirty="0"/>
                        <a:t>SUFRAGIO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Censitario.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901799"/>
                  </a:ext>
                </a:extLst>
              </a:tr>
              <a:tr h="450905">
                <a:tc>
                  <a:txBody>
                    <a:bodyPr/>
                    <a:lstStyle/>
                    <a:p>
                      <a:r>
                        <a:rPr lang="es-CL" b="1" dirty="0"/>
                        <a:t>RELIGIÓN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Sin cambios.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36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016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Constitución de Liberal (1828)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711400"/>
              </p:ext>
            </p:extLst>
          </p:nvPr>
        </p:nvGraphicFramePr>
        <p:xfrm>
          <a:off x="819148" y="2222501"/>
          <a:ext cx="11054988" cy="4440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372">
                  <a:extLst>
                    <a:ext uri="{9D8B030D-6E8A-4147-A177-3AD203B41FA5}">
                      <a16:colId xmlns:a16="http://schemas.microsoft.com/office/drawing/2014/main" val="3525751813"/>
                    </a:ext>
                  </a:extLst>
                </a:gridCol>
                <a:gridCol w="8856616">
                  <a:extLst>
                    <a:ext uri="{9D8B030D-6E8A-4147-A177-3AD203B41FA5}">
                      <a16:colId xmlns:a16="http://schemas.microsoft.com/office/drawing/2014/main" val="2774217929"/>
                    </a:ext>
                  </a:extLst>
                </a:gridCol>
              </a:tblGrid>
              <a:tr h="459191">
                <a:tc>
                  <a:txBody>
                    <a:bodyPr/>
                    <a:lstStyle/>
                    <a:p>
                      <a:r>
                        <a:rPr lang="es-CL" dirty="0"/>
                        <a:t>Gobierno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Francisco Antonio Pinto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106479"/>
                  </a:ext>
                </a:extLst>
              </a:tr>
              <a:tr h="459191">
                <a:tc>
                  <a:txBody>
                    <a:bodyPr/>
                    <a:lstStyle/>
                    <a:p>
                      <a:r>
                        <a:rPr lang="es-CL" b="1" dirty="0"/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José Joaquín</a:t>
                      </a:r>
                      <a:r>
                        <a:rPr lang="es-CL" baseline="0" dirty="0"/>
                        <a:t> de Mora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87912"/>
                  </a:ext>
                </a:extLst>
              </a:tr>
              <a:tr h="1811604">
                <a:tc>
                  <a:txBody>
                    <a:bodyPr/>
                    <a:lstStyle/>
                    <a:p>
                      <a:r>
                        <a:rPr lang="es-CL" b="1" dirty="0"/>
                        <a:t>EJECUTIVO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Presidente</a:t>
                      </a:r>
                      <a:r>
                        <a:rPr lang="es-CL" baseline="0" dirty="0"/>
                        <a:t> de la Republica por elección indirecta. </a:t>
                      </a:r>
                    </a:p>
                    <a:p>
                      <a:r>
                        <a:rPr lang="es-CL" baseline="0" dirty="0"/>
                        <a:t>Se crea cargo de vicepresidente.</a:t>
                      </a:r>
                    </a:p>
                    <a:p>
                      <a:r>
                        <a:rPr lang="es-CL" baseline="0" dirty="0"/>
                        <a:t>Se mantienen asambleas provinciales con atribuciones administrativas pero el Estado se reconoce como unitario.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502955"/>
                  </a:ext>
                </a:extLst>
              </a:tr>
              <a:tr h="459191">
                <a:tc>
                  <a:txBody>
                    <a:bodyPr/>
                    <a:lstStyle/>
                    <a:p>
                      <a:r>
                        <a:rPr lang="es-CL" b="1" dirty="0"/>
                        <a:t>LEGISLATIVO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Senado y Cámara</a:t>
                      </a:r>
                      <a:r>
                        <a:rPr lang="es-CL" baseline="0" dirty="0"/>
                        <a:t> de Diputados.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691422"/>
                  </a:ext>
                </a:extLst>
              </a:tr>
              <a:tr h="459191">
                <a:tc>
                  <a:txBody>
                    <a:bodyPr/>
                    <a:lstStyle/>
                    <a:p>
                      <a:r>
                        <a:rPr lang="es-CL" b="1" dirty="0"/>
                        <a:t>SUFRAGIO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 extiende el</a:t>
                      </a:r>
                      <a:r>
                        <a:rPr lang="es-CL" baseline="0" dirty="0"/>
                        <a:t> sufragio a las milicias.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901799"/>
                  </a:ext>
                </a:extLst>
              </a:tr>
              <a:tr h="792577">
                <a:tc>
                  <a:txBody>
                    <a:bodyPr/>
                    <a:lstStyle/>
                    <a:p>
                      <a:r>
                        <a:rPr lang="es-CL" b="1" dirty="0"/>
                        <a:t>RELIGIÓN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Religión oficial Católica</a:t>
                      </a:r>
                      <a:r>
                        <a:rPr lang="es-CL" baseline="0" dirty="0"/>
                        <a:t> Apostólica Romana.</a:t>
                      </a:r>
                    </a:p>
                    <a:p>
                      <a:r>
                        <a:rPr lang="es-CL" baseline="0" dirty="0"/>
                        <a:t>Se toleran otros cultos.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36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849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¿Cuáles fueron las principales discrepancias entre liberales y conservadores durante el periodo de ensayos constitucionales? </a:t>
            </a:r>
          </a:p>
          <a:p>
            <a:endParaRPr lang="es-CL" dirty="0"/>
          </a:p>
          <a:p>
            <a:r>
              <a:rPr lang="es-CL" dirty="0"/>
              <a:t>¿Cuáles consideras que fueron las causas del fracaso de las constituciones de 1823, 1825 y 1828? Argumenta</a:t>
            </a:r>
          </a:p>
          <a:p>
            <a:endParaRPr lang="es-CL" dirty="0"/>
          </a:p>
          <a:p>
            <a:r>
              <a:rPr lang="es-CL" dirty="0"/>
              <a:t>¿Cómo crees que afectaron  el desarrollo social y económico chileno los continuos cambios de constitución? Argumenta.</a:t>
            </a:r>
          </a:p>
        </p:txBody>
      </p:sp>
    </p:spTree>
    <p:extLst>
      <p:ext uri="{BB962C8B-B14F-4D97-AF65-F5344CB8AC3E}">
        <p14:creationId xmlns:p14="http://schemas.microsoft.com/office/powerpoint/2010/main" val="2424651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0F3D8-C495-4C94-8DEE-1215BCBF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Guerra Civil de 1829</a:t>
            </a:r>
          </a:p>
        </p:txBody>
      </p:sp>
      <p:pic>
        <p:nvPicPr>
          <p:cNvPr id="4" name="Elementos multimedia en línea 3" title="Algo habrán hecho por la historia de Chile, capitulo 5, Guerra Civil 1829.">
            <a:hlinkClick r:id="" action="ppaction://media"/>
            <a:extLst>
              <a:ext uri="{FF2B5EF4-FFF2-40B4-BE49-F238E27FC236}">
                <a16:creationId xmlns:a16="http://schemas.microsoft.com/office/drawing/2014/main" id="{D902F81E-486D-410F-8026-A6C8B24A50F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44686" y="2195867"/>
            <a:ext cx="6437312" cy="363696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4157BEC-6E0F-48FF-BA6F-5F906EBBB544}"/>
              </a:ext>
            </a:extLst>
          </p:cNvPr>
          <p:cNvSpPr txBox="1"/>
          <p:nvPr/>
        </p:nvSpPr>
        <p:spPr>
          <a:xfrm>
            <a:off x="106533" y="2222500"/>
            <a:ext cx="4722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Ante la designación de un vicepresidente liberal, que venia a potenciar el poder de esta facción, los conservadores acusan fraude electoral y se rebelan contra el presidente, también liberal.</a:t>
            </a:r>
          </a:p>
          <a:p>
            <a:endParaRPr lang="es-CL" dirty="0"/>
          </a:p>
          <a:p>
            <a:endParaRPr lang="es-CL" dirty="0"/>
          </a:p>
          <a:p>
            <a:pPr algn="just"/>
            <a:r>
              <a:rPr lang="es-CL" dirty="0"/>
              <a:t>La tensión entre ambas facciones decanta en un conflicto armado que se desarrollaría entre diciembre de 1829 y abril de 1830.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En este conflicto jugaría un rol determinante Diego Portales,  futuro ministro del interior conservador.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546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55C73-4775-48BC-9454-3E8B567A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Consecuencias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FCFD0A-F9CD-4CC9-9DFE-DC0E26CF3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L" dirty="0"/>
              <a:t>Luego de intensos combates, los conservadores se declaran vencedores, y se adjudican el poder de diseñar e implementar la que sería la constitución de Chile por casi 100 años.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Además, gobernarían bajo sus principios de centralismo y autoritarismo durante los próximos 30 años de república.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Importantes miembros liberales y generales del bando contrario serian exiliados o fusilados por el régimen conservador.</a:t>
            </a:r>
          </a:p>
        </p:txBody>
      </p:sp>
    </p:spTree>
    <p:extLst>
      <p:ext uri="{BB962C8B-B14F-4D97-AF65-F5344CB8AC3E}">
        <p14:creationId xmlns:p14="http://schemas.microsoft.com/office/powerpoint/2010/main" val="149242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Caracterizar  las facciones que llevaron a cabo el debate político en los inicios de la Republica chilena y sus principales propuestas e intereses.</a:t>
            </a:r>
          </a:p>
        </p:txBody>
      </p:sp>
    </p:spTree>
    <p:extLst>
      <p:ext uri="{BB962C8B-B14F-4D97-AF65-F5344CB8AC3E}">
        <p14:creationId xmlns:p14="http://schemas.microsoft.com/office/powerpoint/2010/main" val="9133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3E4DD-D370-4FA9-B89F-E8B20689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s-CL"/>
              <a:t>Recordemos…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452F3F-F816-40B1-8BEC-9A58E827E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7199220" cy="3632200"/>
          </a:xfrm>
        </p:spPr>
        <p:txBody>
          <a:bodyPr>
            <a:normAutofit/>
          </a:bodyPr>
          <a:lstStyle/>
          <a:p>
            <a:r>
              <a:rPr lang="es-CL" dirty="0"/>
              <a:t>¿Qué elementos constituyen un Estado-nación?</a:t>
            </a:r>
          </a:p>
          <a:p>
            <a:r>
              <a:rPr lang="es-CL" dirty="0"/>
              <a:t>¿Cuáles son las principales características de una república?</a:t>
            </a:r>
          </a:p>
          <a:p>
            <a:r>
              <a:rPr lang="es-CL" dirty="0"/>
              <a:t>¿Cuáles eran los principales desafíos que debía superar la aristocracia chilena a inicios del siglo XIX?</a:t>
            </a:r>
          </a:p>
        </p:txBody>
      </p:sp>
      <p:pic>
        <p:nvPicPr>
          <p:cNvPr id="5" name="Imagen 4" descr="Imagen que contiene Mapa&#10;&#10;Descripción generada automáticamente">
            <a:extLst>
              <a:ext uri="{FF2B5EF4-FFF2-40B4-BE49-F238E27FC236}">
                <a16:creationId xmlns:a16="http://schemas.microsoft.com/office/drawing/2014/main" id="{B59FC95D-8BF5-4BC1-A4F3-C4F4F95F5D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6828" r="21472" b="1"/>
          <a:stretch/>
        </p:blipFill>
        <p:spPr>
          <a:xfrm>
            <a:off x="8466138" y="2413000"/>
            <a:ext cx="2915860" cy="362836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4CE4A7F-9477-4243-96C8-98B3B3156128}"/>
              </a:ext>
            </a:extLst>
          </p:cNvPr>
          <p:cNvSpPr txBox="1"/>
          <p:nvPr/>
        </p:nvSpPr>
        <p:spPr>
          <a:xfrm>
            <a:off x="8701457" y="5841307"/>
            <a:ext cx="268054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3" tooltip="https://www.briega.org/es/audios/historia-estado-nac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s-C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0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437FA-26C6-455D-AB5D-D0E25CE43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Chile a inicios del siglo XIX 1823-1830</a:t>
            </a:r>
          </a:p>
        </p:txBody>
      </p:sp>
      <p:pic>
        <p:nvPicPr>
          <p:cNvPr id="4" name="Elementos multimedia en línea 3" title="Pelucones vs Pipiolos">
            <a:hlinkClick r:id="" action="ppaction://media"/>
            <a:extLst>
              <a:ext uri="{FF2B5EF4-FFF2-40B4-BE49-F238E27FC236}">
                <a16:creationId xmlns:a16="http://schemas.microsoft.com/office/drawing/2014/main" id="{3B99C6C5-79B6-40A1-9166-8C7143A62E5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532186" y="2308225"/>
            <a:ext cx="4849812" cy="3636963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AB57CC2-ECAC-4CE3-A83A-1E81EE705C5E}"/>
              </a:ext>
            </a:extLst>
          </p:cNvPr>
          <p:cNvSpPr/>
          <p:nvPr/>
        </p:nvSpPr>
        <p:spPr>
          <a:xfrm>
            <a:off x="408373" y="2752725"/>
            <a:ext cx="5687627" cy="2990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a. ¿Qué entiendes por política?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b. ¿Qué ámbitos de la vida en comunidad consideras que tienen a enfrentar a la gente políticamente? </a:t>
            </a:r>
          </a:p>
        </p:txBody>
      </p:sp>
    </p:spTree>
    <p:extLst>
      <p:ext uri="{BB962C8B-B14F-4D97-AF65-F5344CB8AC3E}">
        <p14:creationId xmlns:p14="http://schemas.microsoft.com/office/powerpoint/2010/main" val="41783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BDEF1B6-CABC-4FE5-BBB0-98BACFAB0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 descr="Un hombre con un traje de color azul&#10;&#10;Descripción generada automáticamente con confianza baj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" r="2" b="50011"/>
          <a:stretch/>
        </p:blipFill>
        <p:spPr>
          <a:xfrm>
            <a:off x="5985393" y="-1"/>
            <a:ext cx="6206607" cy="4125251"/>
          </a:xfrm>
          <a:prstGeom prst="rect">
            <a:avLst/>
          </a:prstGeom>
        </p:spPr>
      </p:pic>
      <p:sp useBgFill="1">
        <p:nvSpPr>
          <p:cNvPr id="14" name="Freeform 9">
            <a:extLst>
              <a:ext uri="{FF2B5EF4-FFF2-40B4-BE49-F238E27FC236}">
                <a16:creationId xmlns:a16="http://schemas.microsoft.com/office/drawing/2014/main" id="{B48BE8E5-C0F4-4C06-9B14-3DD8C0383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7533" y="0"/>
            <a:ext cx="4930400" cy="1230610"/>
          </a:xfrm>
          <a:effectLst/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tx1"/>
                </a:solidFill>
              </a:rPr>
              <a:t>Contexto post independencia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7533" y="1409701"/>
            <a:ext cx="4921687" cy="3632200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CL" dirty="0"/>
              <a:t>Abdicación de O'Higgins en 1823.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s-CL" dirty="0"/>
          </a:p>
          <a:p>
            <a:pPr algn="just">
              <a:lnSpc>
                <a:spcPct val="90000"/>
              </a:lnSpc>
            </a:pPr>
            <a:r>
              <a:rPr lang="es-CL" dirty="0"/>
              <a:t>Gobierno queda en mano de una junta compuesta por representantes de las 3 grandes provincias: Coquimbo, Santiago y Concepción.</a:t>
            </a:r>
          </a:p>
          <a:p>
            <a:pPr algn="just">
              <a:lnSpc>
                <a:spcPct val="90000"/>
              </a:lnSpc>
            </a:pPr>
            <a:endParaRPr lang="es-CL" dirty="0"/>
          </a:p>
          <a:p>
            <a:pPr algn="just">
              <a:lnSpc>
                <a:spcPct val="90000"/>
              </a:lnSpc>
            </a:pPr>
            <a:r>
              <a:rPr lang="es-CL" dirty="0"/>
              <a:t>Se redacta una nueva constitución y ese mismo año la junta le entrega el cargo de director supremo a Ramón Freire (1823-1826)</a:t>
            </a:r>
          </a:p>
          <a:p>
            <a:pPr marL="0" indent="0">
              <a:lnSpc>
                <a:spcPct val="90000"/>
              </a:lnSpc>
              <a:buNone/>
            </a:pPr>
            <a:endParaRPr lang="es-CL" dirty="0"/>
          </a:p>
        </p:txBody>
      </p:sp>
      <p:pic>
        <p:nvPicPr>
          <p:cNvPr id="5" name="Imagen 4" descr="Foto en blanco y negro de un grupo de personas de pie&#10;&#10;Descripción generada automáticamente con confianza media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0" r="-2" b="19839"/>
          <a:stretch/>
        </p:blipFill>
        <p:spPr>
          <a:xfrm>
            <a:off x="6485467" y="4213075"/>
            <a:ext cx="5706532" cy="264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8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39" y="428562"/>
            <a:ext cx="9418477" cy="970450"/>
          </a:xfrm>
        </p:spPr>
        <p:txBody>
          <a:bodyPr/>
          <a:lstStyle/>
          <a:p>
            <a:r>
              <a:rPr lang="es-CL" dirty="0"/>
              <a:t>Facciones Políticas (no confundir con partidos)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03696" y="2102359"/>
            <a:ext cx="3534562" cy="173180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PIPIOLOS:</a:t>
            </a:r>
          </a:p>
          <a:p>
            <a:pPr algn="ctr"/>
            <a:r>
              <a:rPr lang="es-CL" dirty="0"/>
              <a:t>- Representaban las ideas liberales.</a:t>
            </a:r>
          </a:p>
          <a:p>
            <a:pPr algn="ctr"/>
            <a:r>
              <a:rPr lang="es-CL" dirty="0"/>
              <a:t>-Buscaban cambios profundos.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836434" y="1224582"/>
            <a:ext cx="3545564" cy="177392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PELUCONES:</a:t>
            </a:r>
          </a:p>
          <a:p>
            <a:pPr algn="ctr"/>
            <a:r>
              <a:rPr lang="es-CL" dirty="0"/>
              <a:t>-Grupo Conservador.</a:t>
            </a:r>
          </a:p>
          <a:p>
            <a:pPr algn="ctr"/>
            <a:r>
              <a:rPr lang="es-CL" dirty="0"/>
              <a:t>-Apoyaban un régimen autoritario.</a:t>
            </a:r>
          </a:p>
          <a:p>
            <a:pPr algn="ctr"/>
            <a:r>
              <a:rPr lang="es-CL" dirty="0"/>
              <a:t>-Respeto por las tradiciones.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836434" y="3252298"/>
            <a:ext cx="3545564" cy="155036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ESTANQUEROS:</a:t>
            </a:r>
          </a:p>
          <a:p>
            <a:pPr algn="ctr"/>
            <a:r>
              <a:rPr lang="es-CL" dirty="0"/>
              <a:t>-Importancia del orden.</a:t>
            </a:r>
          </a:p>
          <a:p>
            <a:pPr algn="ctr"/>
            <a:r>
              <a:rPr lang="es-CL" dirty="0"/>
              <a:t>-Estado fuerte y centralizado.</a:t>
            </a:r>
          </a:p>
          <a:p>
            <a:pPr algn="ctr"/>
            <a:r>
              <a:rPr lang="es-CL" dirty="0"/>
              <a:t>-Primacía del poder ejecutivo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836434" y="5021516"/>
            <a:ext cx="3545564" cy="161441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O´HIGGINISTAS:</a:t>
            </a:r>
          </a:p>
          <a:p>
            <a:pPr algn="ctr"/>
            <a:r>
              <a:rPr lang="es-CL" dirty="0"/>
              <a:t>-Partidarios  un gobierno de O´Higgins como solución a los problemas. </a:t>
            </a:r>
          </a:p>
          <a:p>
            <a:pPr algn="ctr"/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203696" y="4422195"/>
            <a:ext cx="3534562" cy="165039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FEDERALISTAS:</a:t>
            </a:r>
          </a:p>
          <a:p>
            <a:pPr algn="ctr"/>
            <a:r>
              <a:rPr lang="es-CL" dirty="0"/>
              <a:t>-Partidarios de un sistema Federalista similar al de EE.UU. 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5757117" y="2144031"/>
            <a:ext cx="1" cy="3401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3920699" y="2486061"/>
            <a:ext cx="1399797" cy="30828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CL" sz="2200" b="1" dirty="0"/>
              <a:t>LIBERAL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6242054" y="2486061"/>
            <a:ext cx="1399797" cy="30828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CL" sz="2000" b="1" dirty="0"/>
              <a:t>CONSERVADOR</a:t>
            </a:r>
          </a:p>
        </p:txBody>
      </p:sp>
    </p:spTree>
    <p:extLst>
      <p:ext uri="{BB962C8B-B14F-4D97-AF65-F5344CB8AC3E}">
        <p14:creationId xmlns:p14="http://schemas.microsoft.com/office/powerpoint/2010/main" val="418293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Fuente 1: Pelucones y Liberales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1704" y="2339853"/>
            <a:ext cx="11299370" cy="437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100" dirty="0"/>
              <a:t>“¿Quiénes eran y por qué luchaban los “pelucones”? La corriente pelucona estaba formada – según Vicuña Mackenna -, sobre todo, por la poderosa “falange de los mayorazgos”, que, en su mayor parte, vivía en Santiago. Eran los mercaderes más ricos, que habían comprado los títulos y cargos (migajas de “señorío”) que la Corona había tenido a bien “privatizar”, razón por la que muchos impresionados, los llaman “aristocracia”. Pero eran comerciantes y dueños de bodegas, prestamistas y recaudadores de diezmos que, al comprar privatizaciones reales y sentirse por ello ennoblecidos, perpetraron lo que </a:t>
            </a:r>
            <a:r>
              <a:rPr lang="es-CL" sz="2100" dirty="0" err="1"/>
              <a:t>Fernard</a:t>
            </a:r>
            <a:r>
              <a:rPr lang="es-CL" sz="2100" dirty="0"/>
              <a:t> </a:t>
            </a:r>
            <a:r>
              <a:rPr lang="es-CL" sz="2100" dirty="0" err="1"/>
              <a:t>Braudel</a:t>
            </a:r>
            <a:r>
              <a:rPr lang="es-CL" sz="2100" dirty="0"/>
              <a:t> llamó “la traición de las burguesías mercantiles”; esto es: su   abandono de la </a:t>
            </a:r>
            <a:r>
              <a:rPr lang="es-CL" sz="2100" dirty="0" err="1"/>
              <a:t>empresarialidad</a:t>
            </a:r>
            <a:r>
              <a:rPr lang="es-CL" sz="2100" dirty="0"/>
              <a:t> capitalista para vivir vida de “señorío”.”</a:t>
            </a:r>
          </a:p>
          <a:p>
            <a:pPr marL="0" indent="0" algn="r">
              <a:buNone/>
            </a:pPr>
            <a:r>
              <a:rPr lang="es-CL" sz="1600" dirty="0"/>
              <a:t>Gabriel Salazar y Julio Pinto. Historia Contemporánea de Chile I. Estado, legitimidad, ciudadanía. Santiago,</a:t>
            </a:r>
          </a:p>
          <a:p>
            <a:pPr marL="0" indent="0" algn="r">
              <a:buNone/>
            </a:pPr>
            <a:r>
              <a:rPr lang="es-CL" sz="1600" dirty="0"/>
              <a:t>LOM Ediciones, 1999. Pp. 31-32</a:t>
            </a:r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4356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FUENTE 2: Pelucones y Pipiolos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1" y="2222287"/>
            <a:ext cx="10807231" cy="4505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100" dirty="0"/>
              <a:t>¿Qué querían los “pipiolos”? Eliminar los “mayorazgos” (ligazón indivisible del patrimonio, cuya compra era accesible sólo a los monopolistas); eliminar o fiscalizar los monopolios (como el del tabaco, controlado por Diego Portales); frenar la expansión de los extranjeros en el mercado interno; proteger y fomentar la producción agrícola y manufacturera; crear un Banco Estatal para productores; elegir por voto popular todos los cargos públicos (incluyendo el párroco y el jefe de policía) y privilegiar el gobierno local sobre el gobierno central (de Santiago). ¿No era este un programa cívico, típicamente republicano, que tendía a privilegiar la producción, la autonomía comunal y el control democrático del poder público? ¿No era un inconfundible proyecto comunal anti-monopolista y anti-centralista?</a:t>
            </a:r>
          </a:p>
          <a:p>
            <a:pPr marL="0" indent="0" algn="r">
              <a:buNone/>
            </a:pPr>
            <a:r>
              <a:rPr lang="es-CL" sz="1600" dirty="0"/>
              <a:t>Gabriel Salazar y Julio Pinto. Historia Contemporánea de Chile I. Estado, legitimidad, ciudadanía. Santiago,</a:t>
            </a:r>
          </a:p>
          <a:p>
            <a:pPr marL="0" indent="0" algn="r">
              <a:buNone/>
            </a:pPr>
            <a:r>
              <a:rPr lang="es-CL" sz="1600" dirty="0"/>
              <a:t>LOM Ediciones, 1999. Pp. 31-32</a:t>
            </a:r>
          </a:p>
        </p:txBody>
      </p:sp>
    </p:spTree>
    <p:extLst>
      <p:ext uri="{BB962C8B-B14F-4D97-AF65-F5344CB8AC3E}">
        <p14:creationId xmlns:p14="http://schemas.microsoft.com/office/powerpoint/2010/main" val="11894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Proyectos constitucionales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890" y="2274752"/>
            <a:ext cx="5926729" cy="4361179"/>
          </a:xfrm>
        </p:spPr>
      </p:pic>
      <p:sp>
        <p:nvSpPr>
          <p:cNvPr id="6" name="CuadroTexto 5"/>
          <p:cNvSpPr txBox="1"/>
          <p:nvPr/>
        </p:nvSpPr>
        <p:spPr>
          <a:xfrm>
            <a:off x="287383" y="2379255"/>
            <a:ext cx="542108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L" sz="2000" dirty="0"/>
              <a:t>La constitución dota al Estado-nación de un cuerpo legal de normas que regula y define el proyecto de sociedad.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CL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L" sz="2000" dirty="0"/>
              <a:t>En el caso chileno, se produce una serie de “ensayos constitucionales” que dan cuenta de las distintas visiones e intereses de la elite.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CL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L" sz="2000" dirty="0"/>
              <a:t>El principal enfrentamiento se da entre los bloques liberal y conservador.</a:t>
            </a:r>
          </a:p>
          <a:p>
            <a:endParaRPr lang="es-CL" sz="2000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1853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2866</TotalTime>
  <Words>1214</Words>
  <Application>Microsoft Office PowerPoint</Application>
  <PresentationFormat>Panorámica</PresentationFormat>
  <Paragraphs>133</Paragraphs>
  <Slides>16</Slides>
  <Notes>2</Notes>
  <HiddenSlides>0</HiddenSlides>
  <MMClips>2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Wingdings</vt:lpstr>
      <vt:lpstr>Wingdings 2</vt:lpstr>
      <vt:lpstr>Citable</vt:lpstr>
      <vt:lpstr>Periodo de Ensayos Constitucionales en Chile (1823-1830)</vt:lpstr>
      <vt:lpstr>Objetivo</vt:lpstr>
      <vt:lpstr>Recordemos…</vt:lpstr>
      <vt:lpstr>Chile a inicios del siglo XIX 1823-1830</vt:lpstr>
      <vt:lpstr>Contexto post independencia</vt:lpstr>
      <vt:lpstr>Facciones Políticas (no confundir con partidos)</vt:lpstr>
      <vt:lpstr>Fuente 1: Pelucones y Liberales</vt:lpstr>
      <vt:lpstr>FUENTE 2: Pelucones y Pipiolos </vt:lpstr>
      <vt:lpstr>Proyectos constitucionales</vt:lpstr>
      <vt:lpstr>Para pensar…</vt:lpstr>
      <vt:lpstr>Constitución Moralista (1823)</vt:lpstr>
      <vt:lpstr>Leyes Federales (1826-27)</vt:lpstr>
      <vt:lpstr>Constitución de Liberal (1828)</vt:lpstr>
      <vt:lpstr>ACTIVIDAD</vt:lpstr>
      <vt:lpstr>La Guerra Civil de 1829</vt:lpstr>
      <vt:lpstr>Consecuencias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Abraham López Fuentes</dc:creator>
  <cp:lastModifiedBy>Carmen Barros Ortega</cp:lastModifiedBy>
  <cp:revision>78</cp:revision>
  <dcterms:created xsi:type="dcterms:W3CDTF">2017-09-04T04:28:15Z</dcterms:created>
  <dcterms:modified xsi:type="dcterms:W3CDTF">2021-06-09T20:13:17Z</dcterms:modified>
</cp:coreProperties>
</file>